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9"/>
  </p:notesMasterIdLst>
  <p:handoutMasterIdLst>
    <p:handoutMasterId r:id="rId30"/>
  </p:handoutMasterIdLst>
  <p:sldIdLst>
    <p:sldId id="355" r:id="rId12"/>
    <p:sldId id="353" r:id="rId13"/>
    <p:sldId id="307" r:id="rId14"/>
    <p:sldId id="350" r:id="rId15"/>
    <p:sldId id="356" r:id="rId16"/>
    <p:sldId id="338" r:id="rId17"/>
    <p:sldId id="358" r:id="rId18"/>
    <p:sldId id="357" r:id="rId19"/>
    <p:sldId id="344" r:id="rId20"/>
    <p:sldId id="359" r:id="rId21"/>
    <p:sldId id="343" r:id="rId22"/>
    <p:sldId id="320" r:id="rId23"/>
    <p:sldId id="339" r:id="rId24"/>
    <p:sldId id="352" r:id="rId25"/>
    <p:sldId id="280" r:id="rId26"/>
    <p:sldId id="347" r:id="rId27"/>
    <p:sldId id="351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72F8C55-7716-406F-8A26-2AC2FF193DA5}">
          <p14:sldIdLst>
            <p14:sldId id="355"/>
            <p14:sldId id="353"/>
            <p14:sldId id="307"/>
            <p14:sldId id="350"/>
            <p14:sldId id="356"/>
            <p14:sldId id="338"/>
            <p14:sldId id="358"/>
            <p14:sldId id="357"/>
            <p14:sldId id="344"/>
            <p14:sldId id="359"/>
            <p14:sldId id="343"/>
            <p14:sldId id="320"/>
            <p14:sldId id="339"/>
            <p14:sldId id="352"/>
            <p14:sldId id="280"/>
            <p14:sldId id="347"/>
            <p14:sldId id="35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McCormick" initials="D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83837" autoAdjust="0"/>
  </p:normalViewPr>
  <p:slideViewPr>
    <p:cSldViewPr>
      <p:cViewPr varScale="1">
        <p:scale>
          <a:sx n="61" d="100"/>
          <a:sy n="61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216F9-11A1-4989-806E-BAC3C63335DF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5F36489-5709-49A2-92F2-1E0581F92782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Navigator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339C4-F178-4FAF-94FE-D9EDFB2BD90A}" type="parTrans" cxnId="{99E97C3E-C8D3-405A-BB43-DED6F2E95068}">
      <dgm:prSet/>
      <dgm:spPr/>
      <dgm:t>
        <a:bodyPr/>
        <a:lstStyle/>
        <a:p>
          <a:endParaRPr lang="en-GB"/>
        </a:p>
      </dgm:t>
    </dgm:pt>
    <dgm:pt modelId="{473F5DC8-04BA-45F8-B16C-3F4BF1948F98}" type="sibTrans" cxnId="{99E97C3E-C8D3-405A-BB43-DED6F2E95068}">
      <dgm:prSet/>
      <dgm:spPr/>
      <dgm:t>
        <a:bodyPr/>
        <a:lstStyle/>
        <a:p>
          <a:endParaRPr lang="en-GB"/>
        </a:p>
      </dgm:t>
    </dgm:pt>
    <dgm:pt modelId="{F15C3DF2-85CD-40BE-97D2-1C0BB0F8757B}">
      <dgm:prSet phldrT="[Text]" custT="1"/>
      <dgm:spPr/>
      <dgm:t>
        <a:bodyPr/>
        <a:lstStyle/>
        <a:p>
          <a:r>
            <a:rPr lang="en-GB" sz="1600" dirty="0" smtClean="0"/>
            <a:t>https://www2.sqaextra.net/</a:t>
          </a:r>
          <a:endParaRPr lang="en-GB" sz="1600" dirty="0"/>
        </a:p>
      </dgm:t>
    </dgm:pt>
    <dgm:pt modelId="{1A3DE432-4A73-44CF-8D1A-597DEDF8549F}" type="parTrans" cxnId="{FC1118F8-0916-43A1-AFAB-0004AE3CB86D}">
      <dgm:prSet/>
      <dgm:spPr/>
      <dgm:t>
        <a:bodyPr/>
        <a:lstStyle/>
        <a:p>
          <a:endParaRPr lang="en-GB"/>
        </a:p>
      </dgm:t>
    </dgm:pt>
    <dgm:pt modelId="{188A0285-530C-4D1B-A7BB-E4B883923E2B}" type="sibTrans" cxnId="{FC1118F8-0916-43A1-AFAB-0004AE3CB86D}">
      <dgm:prSet/>
      <dgm:spPr/>
      <dgm:t>
        <a:bodyPr/>
        <a:lstStyle/>
        <a:p>
          <a:endParaRPr lang="en-GB"/>
        </a:p>
      </dgm:t>
    </dgm:pt>
    <dgm:pt modelId="{33AB2D8B-6EBB-4D3B-A6FF-0B03548CD24D}">
      <dgm:prSet phldrT="[Text]" custT="1"/>
      <dgm:spPr/>
      <dgm:t>
        <a:bodyPr/>
        <a:lstStyle/>
        <a:p>
          <a:r>
            <a:rPr lang="en-GB" sz="1600" dirty="0" smtClean="0"/>
            <a:t>Deadline</a:t>
          </a:r>
          <a:endParaRPr lang="en-GB" sz="1600" dirty="0"/>
        </a:p>
      </dgm:t>
    </dgm:pt>
    <dgm:pt modelId="{2799054F-46B3-475F-89BD-825B9573B70E}" type="parTrans" cxnId="{114A4701-E70C-45D7-8C8D-2E43F17314AA}">
      <dgm:prSet/>
      <dgm:spPr/>
      <dgm:t>
        <a:bodyPr/>
        <a:lstStyle/>
        <a:p>
          <a:endParaRPr lang="en-GB"/>
        </a:p>
      </dgm:t>
    </dgm:pt>
    <dgm:pt modelId="{8B2698B1-ED52-44EE-88F5-5FAE009FDFD5}" type="sibTrans" cxnId="{114A4701-E70C-45D7-8C8D-2E43F17314AA}">
      <dgm:prSet/>
      <dgm:spPr/>
      <dgm:t>
        <a:bodyPr/>
        <a:lstStyle/>
        <a:p>
          <a:endParaRPr lang="en-GB"/>
        </a:p>
      </dgm:t>
    </dgm:pt>
    <dgm:pt modelId="{CE1055E6-0111-417A-BBBC-21F8714E41C7}">
      <dgm:prSet phldrT="[Text]" custT="1"/>
      <dgm:spPr/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NQ /Skills for Work – 29 Sept 2017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82FB42-1C6E-40E7-ACE7-0EE61D7CF5E9}" type="parTrans" cxnId="{9A63517E-4960-4583-9B7B-111FB22F169D}">
      <dgm:prSet/>
      <dgm:spPr/>
      <dgm:t>
        <a:bodyPr/>
        <a:lstStyle/>
        <a:p>
          <a:endParaRPr lang="en-GB"/>
        </a:p>
      </dgm:t>
    </dgm:pt>
    <dgm:pt modelId="{E03FD523-EE73-49C6-8085-377C66338785}" type="sibTrans" cxnId="{9A63517E-4960-4583-9B7B-111FB22F169D}">
      <dgm:prSet/>
      <dgm:spPr/>
      <dgm:t>
        <a:bodyPr/>
        <a:lstStyle/>
        <a:p>
          <a:endParaRPr lang="en-GB"/>
        </a:p>
      </dgm:t>
    </dgm:pt>
    <dgm:pt modelId="{D5305064-3B55-4D5C-A15E-794638A5A09F}">
      <dgm:prSet phldrT="[Text]" custT="1"/>
      <dgm:spPr/>
      <dgm:t>
        <a:bodyPr/>
        <a:lstStyle/>
        <a:p>
          <a:r>
            <a:rPr lang="en-GB" sz="1600" dirty="0" smtClean="0"/>
            <a:t>Approval Forms</a:t>
          </a:r>
          <a:endParaRPr lang="en-GB" sz="1600" dirty="0"/>
        </a:p>
      </dgm:t>
    </dgm:pt>
    <dgm:pt modelId="{075B3318-9F73-4A17-AF70-16D87C957B2C}" type="parTrans" cxnId="{CB761CAE-37BE-4D9D-928E-A490A83691B4}">
      <dgm:prSet/>
      <dgm:spPr/>
      <dgm:t>
        <a:bodyPr/>
        <a:lstStyle/>
        <a:p>
          <a:endParaRPr lang="en-GB"/>
        </a:p>
      </dgm:t>
    </dgm:pt>
    <dgm:pt modelId="{B48A65C3-159C-44F6-906B-558C7B5C0766}" type="sibTrans" cxnId="{CB761CAE-37BE-4D9D-928E-A490A83691B4}">
      <dgm:prSet/>
      <dgm:spPr/>
      <dgm:t>
        <a:bodyPr/>
        <a:lstStyle/>
        <a:p>
          <a:endParaRPr lang="en-GB"/>
        </a:p>
      </dgm:t>
    </dgm:pt>
    <dgm:pt modelId="{93E8DC6C-E347-4997-84FA-8FDFAE80520A}">
      <dgm:prSet phldrT="[Text]" custT="1"/>
      <dgm:spPr/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Recommend that you contact RM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8288F-B8A9-440D-BD4C-0AE3E8FAC834}" type="parTrans" cxnId="{A605D2A1-E45C-426D-8A4E-DCDD3178528D}">
      <dgm:prSet/>
      <dgm:spPr/>
      <dgm:t>
        <a:bodyPr/>
        <a:lstStyle/>
        <a:p>
          <a:endParaRPr lang="en-GB"/>
        </a:p>
      </dgm:t>
    </dgm:pt>
    <dgm:pt modelId="{34F13795-5162-41C3-A3F5-7E376C215880}" type="sibTrans" cxnId="{A605D2A1-E45C-426D-8A4E-DCDD3178528D}">
      <dgm:prSet/>
      <dgm:spPr/>
      <dgm:t>
        <a:bodyPr/>
        <a:lstStyle/>
        <a:p>
          <a:endParaRPr lang="en-GB"/>
        </a:p>
      </dgm:t>
    </dgm:pt>
    <dgm:pt modelId="{39FA516A-01A5-4F3B-B7CF-4D881ADB9421}">
      <dgm:prSet phldrT="[Text]" custT="1"/>
      <dgm:spPr/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Pitfalls 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EF3A4-EF1F-4E4F-8E81-4B628DCD67DB}" type="parTrans" cxnId="{C3C928D0-688D-4483-BA79-DAFFF961B97F}">
      <dgm:prSet/>
      <dgm:spPr/>
      <dgm:t>
        <a:bodyPr/>
        <a:lstStyle/>
        <a:p>
          <a:endParaRPr lang="en-GB"/>
        </a:p>
      </dgm:t>
    </dgm:pt>
    <dgm:pt modelId="{E239EB16-5B5A-4FB3-B49F-BC60728A6884}" type="sibTrans" cxnId="{C3C928D0-688D-4483-BA79-DAFFF961B97F}">
      <dgm:prSet/>
      <dgm:spPr/>
      <dgm:t>
        <a:bodyPr/>
        <a:lstStyle/>
        <a:p>
          <a:endParaRPr lang="en-GB"/>
        </a:p>
      </dgm:t>
    </dgm:pt>
    <dgm:pt modelId="{B97FACA0-476C-40E9-8B4C-8108F2FA2927}">
      <dgm:prSet phldrT="[Text]" custT="1"/>
      <dgm:spPr/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approval.applications@sqa.org.uk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F97A5-B599-430D-9C91-9E4E4CF73B62}" type="parTrans" cxnId="{E39D0710-A642-4E31-8B8D-6BC255946EEF}">
      <dgm:prSet/>
      <dgm:spPr/>
      <dgm:t>
        <a:bodyPr/>
        <a:lstStyle/>
        <a:p>
          <a:endParaRPr lang="en-GB"/>
        </a:p>
      </dgm:t>
    </dgm:pt>
    <dgm:pt modelId="{52AC4974-2119-4EF4-98AF-35AC2CBD2A4B}" type="sibTrans" cxnId="{E39D0710-A642-4E31-8B8D-6BC255946EEF}">
      <dgm:prSet/>
      <dgm:spPr/>
      <dgm:t>
        <a:bodyPr/>
        <a:lstStyle/>
        <a:p>
          <a:endParaRPr lang="en-GB"/>
        </a:p>
      </dgm:t>
    </dgm:pt>
    <dgm:pt modelId="{ABAF3E98-5C59-44BC-BF84-77BDC23B16A4}" type="pres">
      <dgm:prSet presAssocID="{509216F9-11A1-4989-806E-BAC3C63335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58C430-542C-4D05-9321-62D94D2DA71B}" type="pres">
      <dgm:prSet presAssocID="{509216F9-11A1-4989-806E-BAC3C63335DF}" presName="tSp" presStyleCnt="0"/>
      <dgm:spPr/>
    </dgm:pt>
    <dgm:pt modelId="{3E5972B5-D945-426D-8685-A33CEDFA6424}" type="pres">
      <dgm:prSet presAssocID="{509216F9-11A1-4989-806E-BAC3C63335DF}" presName="bSp" presStyleCnt="0"/>
      <dgm:spPr/>
    </dgm:pt>
    <dgm:pt modelId="{3D28774B-3ADD-4681-9344-D36259A8E5D4}" type="pres">
      <dgm:prSet presAssocID="{509216F9-11A1-4989-806E-BAC3C63335DF}" presName="process" presStyleCnt="0"/>
      <dgm:spPr/>
    </dgm:pt>
    <dgm:pt modelId="{141E726B-6EE7-4211-AF6E-5B60715DD285}" type="pres">
      <dgm:prSet presAssocID="{35F36489-5709-49A2-92F2-1E0581F92782}" presName="composite1" presStyleCnt="0"/>
      <dgm:spPr/>
    </dgm:pt>
    <dgm:pt modelId="{CA83CAE8-7855-4F8A-A08B-AB0262478FB5}" type="pres">
      <dgm:prSet presAssocID="{35F36489-5709-49A2-92F2-1E0581F92782}" presName="dummyNode1" presStyleLbl="node1" presStyleIdx="0" presStyleCnt="3"/>
      <dgm:spPr/>
    </dgm:pt>
    <dgm:pt modelId="{BF7FD259-23C2-4244-9E49-73C89DD72442}" type="pres">
      <dgm:prSet presAssocID="{35F36489-5709-49A2-92F2-1E0581F92782}" presName="childNode1" presStyleLbl="bgAcc1" presStyleIdx="0" presStyleCnt="3" custScaleX="100158" custScaleY="92938" custLinFactNeighborX="10051" custLinFactNeighborY="-8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40A36-6F1D-4B0F-902E-576F1606A6E4}" type="pres">
      <dgm:prSet presAssocID="{35F36489-5709-49A2-92F2-1E0581F9278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F6A28A-FA14-4D3E-A99B-CC44A104B302}" type="pres">
      <dgm:prSet presAssocID="{35F36489-5709-49A2-92F2-1E0581F92782}" presName="parentNode1" presStyleLbl="node1" presStyleIdx="0" presStyleCnt="3" custLinFactNeighborX="-4380" custLinFactNeighborY="-67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C2A95B-5ADF-4D45-8045-52781B3FD2C5}" type="pres">
      <dgm:prSet presAssocID="{35F36489-5709-49A2-92F2-1E0581F92782}" presName="connSite1" presStyleCnt="0"/>
      <dgm:spPr/>
    </dgm:pt>
    <dgm:pt modelId="{87B24A70-C5E9-49EA-B9AD-73CC3245F13A}" type="pres">
      <dgm:prSet presAssocID="{473F5DC8-04BA-45F8-B16C-3F4BF1948F98}" presName="Name9" presStyleLbl="sibTrans2D1" presStyleIdx="0" presStyleCnt="2" custLinFactNeighborX="6172" custLinFactNeighborY="-5533"/>
      <dgm:spPr/>
      <dgm:t>
        <a:bodyPr/>
        <a:lstStyle/>
        <a:p>
          <a:endParaRPr lang="en-GB"/>
        </a:p>
      </dgm:t>
    </dgm:pt>
    <dgm:pt modelId="{F3DC056D-7BDB-4142-A707-6EC60EE2AC5C}" type="pres">
      <dgm:prSet presAssocID="{33AB2D8B-6EBB-4D3B-A6FF-0B03548CD24D}" presName="composite2" presStyleCnt="0"/>
      <dgm:spPr/>
    </dgm:pt>
    <dgm:pt modelId="{8EBD36E5-4EF8-40FA-BD46-8B8635FDDD5E}" type="pres">
      <dgm:prSet presAssocID="{33AB2D8B-6EBB-4D3B-A6FF-0B03548CD24D}" presName="dummyNode2" presStyleLbl="node1" presStyleIdx="0" presStyleCnt="3"/>
      <dgm:spPr/>
    </dgm:pt>
    <dgm:pt modelId="{781FFC40-BDB3-4DB8-944D-B55D2856A6EB}" type="pres">
      <dgm:prSet presAssocID="{33AB2D8B-6EBB-4D3B-A6FF-0B03548CD24D}" presName="childNode2" presStyleLbl="bgAcc1" presStyleIdx="1" presStyleCnt="3" custScaleX="113751" custLinFactNeighborX="4726" custLinFactNeighborY="19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8EDA3D-1871-4264-82A5-C73B1413722C}" type="pres">
      <dgm:prSet presAssocID="{33AB2D8B-6EBB-4D3B-A6FF-0B03548CD24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DB9CE-46AC-492F-99AF-369B4DCAA95E}" type="pres">
      <dgm:prSet presAssocID="{33AB2D8B-6EBB-4D3B-A6FF-0B03548CD24D}" presName="parentNode2" presStyleLbl="node1" presStyleIdx="1" presStyleCnt="3" custLinFactNeighborX="-16330" custLinFactNeighborY="416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5AB4D9-2CE3-415B-AEAE-699ABB005BDE}" type="pres">
      <dgm:prSet presAssocID="{33AB2D8B-6EBB-4D3B-A6FF-0B03548CD24D}" presName="connSite2" presStyleCnt="0"/>
      <dgm:spPr/>
    </dgm:pt>
    <dgm:pt modelId="{0E3B7D84-8E45-49E6-9A0A-71724A04F2F3}" type="pres">
      <dgm:prSet presAssocID="{8B2698B1-ED52-44EE-88F5-5FAE009FDFD5}" presName="Name18" presStyleLbl="sibTrans2D1" presStyleIdx="1" presStyleCnt="2" custLinFactNeighborX="2009" custLinFactNeighborY="7092"/>
      <dgm:spPr/>
      <dgm:t>
        <a:bodyPr/>
        <a:lstStyle/>
        <a:p>
          <a:endParaRPr lang="en-GB"/>
        </a:p>
      </dgm:t>
    </dgm:pt>
    <dgm:pt modelId="{3DF623DB-E1C1-43E6-98B0-9B9559F1CA5E}" type="pres">
      <dgm:prSet presAssocID="{D5305064-3B55-4D5C-A15E-794638A5A09F}" presName="composite1" presStyleCnt="0"/>
      <dgm:spPr/>
    </dgm:pt>
    <dgm:pt modelId="{40424E99-ADFA-4159-8704-6D517741DF98}" type="pres">
      <dgm:prSet presAssocID="{D5305064-3B55-4D5C-A15E-794638A5A09F}" presName="dummyNode1" presStyleLbl="node1" presStyleIdx="1" presStyleCnt="3"/>
      <dgm:spPr/>
    </dgm:pt>
    <dgm:pt modelId="{B6E8D86A-C303-4859-A0CC-7E3E0FFFE6B3}" type="pres">
      <dgm:prSet presAssocID="{D5305064-3B55-4D5C-A15E-794638A5A09F}" presName="childNode1" presStyleLbl="bgAcc1" presStyleIdx="2" presStyleCnt="3" custScaleX="116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77F7A4-CA7C-455E-A780-03AEBA6CAC49}" type="pres">
      <dgm:prSet presAssocID="{D5305064-3B55-4D5C-A15E-794638A5A09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8E876D-3D4A-46ED-B2C0-C5808D5FA966}" type="pres">
      <dgm:prSet presAssocID="{D5305064-3B55-4D5C-A15E-794638A5A09F}" presName="parentNode1" presStyleLbl="node1" presStyleIdx="2" presStyleCnt="3" custLinFactNeighborX="-15927" custLinFactNeighborY="1721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05D413-1496-45C7-A945-CF0294B6A2EB}" type="pres">
      <dgm:prSet presAssocID="{D5305064-3B55-4D5C-A15E-794638A5A09F}" presName="connSite1" presStyleCnt="0"/>
      <dgm:spPr/>
    </dgm:pt>
  </dgm:ptLst>
  <dgm:cxnLst>
    <dgm:cxn modelId="{114A4701-E70C-45D7-8C8D-2E43F17314AA}" srcId="{509216F9-11A1-4989-806E-BAC3C63335DF}" destId="{33AB2D8B-6EBB-4D3B-A6FF-0B03548CD24D}" srcOrd="1" destOrd="0" parTransId="{2799054F-46B3-475F-89BD-825B9573B70E}" sibTransId="{8B2698B1-ED52-44EE-88F5-5FAE009FDFD5}"/>
    <dgm:cxn modelId="{7F89CCDE-20FB-4131-8D52-D6A56917B954}" type="presOf" srcId="{39FA516A-01A5-4F3B-B7CF-4D881ADB9421}" destId="{B077F7A4-CA7C-455E-A780-03AEBA6CAC49}" srcOrd="1" destOrd="1" presId="urn:microsoft.com/office/officeart/2005/8/layout/hProcess4"/>
    <dgm:cxn modelId="{CB761CAE-37BE-4D9D-928E-A490A83691B4}" srcId="{509216F9-11A1-4989-806E-BAC3C63335DF}" destId="{D5305064-3B55-4D5C-A15E-794638A5A09F}" srcOrd="2" destOrd="0" parTransId="{075B3318-9F73-4A17-AF70-16D87C957B2C}" sibTransId="{B48A65C3-159C-44F6-906B-558C7B5C0766}"/>
    <dgm:cxn modelId="{D6B26651-7120-4C74-B242-308DADCF22FF}" type="presOf" srcId="{93E8DC6C-E347-4997-84FA-8FDFAE80520A}" destId="{B077F7A4-CA7C-455E-A780-03AEBA6CAC49}" srcOrd="1" destOrd="0" presId="urn:microsoft.com/office/officeart/2005/8/layout/hProcess4"/>
    <dgm:cxn modelId="{A605D2A1-E45C-426D-8A4E-DCDD3178528D}" srcId="{D5305064-3B55-4D5C-A15E-794638A5A09F}" destId="{93E8DC6C-E347-4997-84FA-8FDFAE80520A}" srcOrd="0" destOrd="0" parTransId="{F498288F-B8A9-440D-BD4C-0AE3E8FAC834}" sibTransId="{34F13795-5162-41C3-A3F5-7E376C215880}"/>
    <dgm:cxn modelId="{1FCA6518-33F4-480D-B83B-224FF6DFB3D7}" type="presOf" srcId="{35F36489-5709-49A2-92F2-1E0581F92782}" destId="{AAF6A28A-FA14-4D3E-A99B-CC44A104B302}" srcOrd="0" destOrd="0" presId="urn:microsoft.com/office/officeart/2005/8/layout/hProcess4"/>
    <dgm:cxn modelId="{0097A286-1A8C-4CD3-9200-BBB9C5E542F6}" type="presOf" srcId="{8B2698B1-ED52-44EE-88F5-5FAE009FDFD5}" destId="{0E3B7D84-8E45-49E6-9A0A-71724A04F2F3}" srcOrd="0" destOrd="0" presId="urn:microsoft.com/office/officeart/2005/8/layout/hProcess4"/>
    <dgm:cxn modelId="{4E581633-AB55-490C-AB4E-3D4A36930015}" type="presOf" srcId="{CE1055E6-0111-417A-BBBC-21F8714E41C7}" destId="{781FFC40-BDB3-4DB8-944D-B55D2856A6EB}" srcOrd="0" destOrd="0" presId="urn:microsoft.com/office/officeart/2005/8/layout/hProcess4"/>
    <dgm:cxn modelId="{CF3F333D-A6BA-4F03-918F-4933C5694555}" type="presOf" srcId="{B97FACA0-476C-40E9-8B4C-8108F2FA2927}" destId="{B077F7A4-CA7C-455E-A780-03AEBA6CAC49}" srcOrd="1" destOrd="2" presId="urn:microsoft.com/office/officeart/2005/8/layout/hProcess4"/>
    <dgm:cxn modelId="{E39D0710-A642-4E31-8B8D-6BC255946EEF}" srcId="{D5305064-3B55-4D5C-A15E-794638A5A09F}" destId="{B97FACA0-476C-40E9-8B4C-8108F2FA2927}" srcOrd="2" destOrd="0" parTransId="{E21F97A5-B599-430D-9C91-9E4E4CF73B62}" sibTransId="{52AC4974-2119-4EF4-98AF-35AC2CBD2A4B}"/>
    <dgm:cxn modelId="{FC1118F8-0916-43A1-AFAB-0004AE3CB86D}" srcId="{35F36489-5709-49A2-92F2-1E0581F92782}" destId="{F15C3DF2-85CD-40BE-97D2-1C0BB0F8757B}" srcOrd="0" destOrd="0" parTransId="{1A3DE432-4A73-44CF-8D1A-597DEDF8549F}" sibTransId="{188A0285-530C-4D1B-A7BB-E4B883923E2B}"/>
    <dgm:cxn modelId="{B50F4CDC-0402-4340-B4AD-B6CF76052F7E}" type="presOf" srcId="{33AB2D8B-6EBB-4D3B-A6FF-0B03548CD24D}" destId="{81EDB9CE-46AC-492F-99AF-369B4DCAA95E}" srcOrd="0" destOrd="0" presId="urn:microsoft.com/office/officeart/2005/8/layout/hProcess4"/>
    <dgm:cxn modelId="{491A8A1C-87A8-41BF-932B-0749AE489FD3}" type="presOf" srcId="{473F5DC8-04BA-45F8-B16C-3F4BF1948F98}" destId="{87B24A70-C5E9-49EA-B9AD-73CC3245F13A}" srcOrd="0" destOrd="0" presId="urn:microsoft.com/office/officeart/2005/8/layout/hProcess4"/>
    <dgm:cxn modelId="{2A59BC38-A051-416A-A711-CCB0A8DA06A4}" type="presOf" srcId="{93E8DC6C-E347-4997-84FA-8FDFAE80520A}" destId="{B6E8D86A-C303-4859-A0CC-7E3E0FFFE6B3}" srcOrd="0" destOrd="0" presId="urn:microsoft.com/office/officeart/2005/8/layout/hProcess4"/>
    <dgm:cxn modelId="{99E97C3E-C8D3-405A-BB43-DED6F2E95068}" srcId="{509216F9-11A1-4989-806E-BAC3C63335DF}" destId="{35F36489-5709-49A2-92F2-1E0581F92782}" srcOrd="0" destOrd="0" parTransId="{7DE339C4-F178-4FAF-94FE-D9EDFB2BD90A}" sibTransId="{473F5DC8-04BA-45F8-B16C-3F4BF1948F98}"/>
    <dgm:cxn modelId="{9AD916FA-1668-4C9D-8108-0ACF9F3AF1B8}" type="presOf" srcId="{F15C3DF2-85CD-40BE-97D2-1C0BB0F8757B}" destId="{BF7FD259-23C2-4244-9E49-73C89DD72442}" srcOrd="0" destOrd="0" presId="urn:microsoft.com/office/officeart/2005/8/layout/hProcess4"/>
    <dgm:cxn modelId="{9A63517E-4960-4583-9B7B-111FB22F169D}" srcId="{33AB2D8B-6EBB-4D3B-A6FF-0B03548CD24D}" destId="{CE1055E6-0111-417A-BBBC-21F8714E41C7}" srcOrd="0" destOrd="0" parTransId="{8982FB42-1C6E-40E7-ACE7-0EE61D7CF5E9}" sibTransId="{E03FD523-EE73-49C6-8085-377C66338785}"/>
    <dgm:cxn modelId="{88798B20-A769-4A9C-9CC6-B57E03317E79}" type="presOf" srcId="{39FA516A-01A5-4F3B-B7CF-4D881ADB9421}" destId="{B6E8D86A-C303-4859-A0CC-7E3E0FFFE6B3}" srcOrd="0" destOrd="1" presId="urn:microsoft.com/office/officeart/2005/8/layout/hProcess4"/>
    <dgm:cxn modelId="{46CFA2C7-605F-4099-A043-25594A80B012}" type="presOf" srcId="{D5305064-3B55-4D5C-A15E-794638A5A09F}" destId="{298E876D-3D4A-46ED-B2C0-C5808D5FA966}" srcOrd="0" destOrd="0" presId="urn:microsoft.com/office/officeart/2005/8/layout/hProcess4"/>
    <dgm:cxn modelId="{07072711-B120-4DB4-A6EE-EE826ED873C2}" type="presOf" srcId="{B97FACA0-476C-40E9-8B4C-8108F2FA2927}" destId="{B6E8D86A-C303-4859-A0CC-7E3E0FFFE6B3}" srcOrd="0" destOrd="2" presId="urn:microsoft.com/office/officeart/2005/8/layout/hProcess4"/>
    <dgm:cxn modelId="{C3C928D0-688D-4483-BA79-DAFFF961B97F}" srcId="{D5305064-3B55-4D5C-A15E-794638A5A09F}" destId="{39FA516A-01A5-4F3B-B7CF-4D881ADB9421}" srcOrd="1" destOrd="0" parTransId="{415EF3A4-EF1F-4E4F-8E81-4B628DCD67DB}" sibTransId="{E239EB16-5B5A-4FB3-B49F-BC60728A6884}"/>
    <dgm:cxn modelId="{201E6DB3-3F35-4417-84B4-D4E443807609}" type="presOf" srcId="{509216F9-11A1-4989-806E-BAC3C63335DF}" destId="{ABAF3E98-5C59-44BC-BF84-77BDC23B16A4}" srcOrd="0" destOrd="0" presId="urn:microsoft.com/office/officeart/2005/8/layout/hProcess4"/>
    <dgm:cxn modelId="{AAB7296D-C0D5-48C9-9F7D-C8210A4EE776}" type="presOf" srcId="{F15C3DF2-85CD-40BE-97D2-1C0BB0F8757B}" destId="{D9140A36-6F1D-4B0F-902E-576F1606A6E4}" srcOrd="1" destOrd="0" presId="urn:microsoft.com/office/officeart/2005/8/layout/hProcess4"/>
    <dgm:cxn modelId="{401739E4-F7AF-4F16-9E83-C9F1C4B3CC37}" type="presOf" srcId="{CE1055E6-0111-417A-BBBC-21F8714E41C7}" destId="{0B8EDA3D-1871-4264-82A5-C73B1413722C}" srcOrd="1" destOrd="0" presId="urn:microsoft.com/office/officeart/2005/8/layout/hProcess4"/>
    <dgm:cxn modelId="{D8C6676B-CAE6-47B2-A4BD-EF0BF872A6EB}" type="presParOf" srcId="{ABAF3E98-5C59-44BC-BF84-77BDC23B16A4}" destId="{9758C430-542C-4D05-9321-62D94D2DA71B}" srcOrd="0" destOrd="0" presId="urn:microsoft.com/office/officeart/2005/8/layout/hProcess4"/>
    <dgm:cxn modelId="{6548E287-7309-454D-8A5E-A935C7E86EE9}" type="presParOf" srcId="{ABAF3E98-5C59-44BC-BF84-77BDC23B16A4}" destId="{3E5972B5-D945-426D-8685-A33CEDFA6424}" srcOrd="1" destOrd="0" presId="urn:microsoft.com/office/officeart/2005/8/layout/hProcess4"/>
    <dgm:cxn modelId="{A6FC6673-C822-40B7-8F1A-868720A04419}" type="presParOf" srcId="{ABAF3E98-5C59-44BC-BF84-77BDC23B16A4}" destId="{3D28774B-3ADD-4681-9344-D36259A8E5D4}" srcOrd="2" destOrd="0" presId="urn:microsoft.com/office/officeart/2005/8/layout/hProcess4"/>
    <dgm:cxn modelId="{CD281C66-1B66-4973-9880-723F883D6B16}" type="presParOf" srcId="{3D28774B-3ADD-4681-9344-D36259A8E5D4}" destId="{141E726B-6EE7-4211-AF6E-5B60715DD285}" srcOrd="0" destOrd="0" presId="urn:microsoft.com/office/officeart/2005/8/layout/hProcess4"/>
    <dgm:cxn modelId="{3C58B29C-DFB8-40C5-89BD-110D2A5B1A64}" type="presParOf" srcId="{141E726B-6EE7-4211-AF6E-5B60715DD285}" destId="{CA83CAE8-7855-4F8A-A08B-AB0262478FB5}" srcOrd="0" destOrd="0" presId="urn:microsoft.com/office/officeart/2005/8/layout/hProcess4"/>
    <dgm:cxn modelId="{F2214366-EA84-4EE5-AAFD-C9D8D477FF98}" type="presParOf" srcId="{141E726B-6EE7-4211-AF6E-5B60715DD285}" destId="{BF7FD259-23C2-4244-9E49-73C89DD72442}" srcOrd="1" destOrd="0" presId="urn:microsoft.com/office/officeart/2005/8/layout/hProcess4"/>
    <dgm:cxn modelId="{78FD3023-6302-4FBA-9E88-4DF145BD9176}" type="presParOf" srcId="{141E726B-6EE7-4211-AF6E-5B60715DD285}" destId="{D9140A36-6F1D-4B0F-902E-576F1606A6E4}" srcOrd="2" destOrd="0" presId="urn:microsoft.com/office/officeart/2005/8/layout/hProcess4"/>
    <dgm:cxn modelId="{C8C33C56-1C5B-42AD-818F-1CD714070FC5}" type="presParOf" srcId="{141E726B-6EE7-4211-AF6E-5B60715DD285}" destId="{AAF6A28A-FA14-4D3E-A99B-CC44A104B302}" srcOrd="3" destOrd="0" presId="urn:microsoft.com/office/officeart/2005/8/layout/hProcess4"/>
    <dgm:cxn modelId="{C0FA5A23-8325-4BBF-A3AA-405C14B0D848}" type="presParOf" srcId="{141E726B-6EE7-4211-AF6E-5B60715DD285}" destId="{C9C2A95B-5ADF-4D45-8045-52781B3FD2C5}" srcOrd="4" destOrd="0" presId="urn:microsoft.com/office/officeart/2005/8/layout/hProcess4"/>
    <dgm:cxn modelId="{4220266A-B743-49FC-BE15-7002258836C4}" type="presParOf" srcId="{3D28774B-3ADD-4681-9344-D36259A8E5D4}" destId="{87B24A70-C5E9-49EA-B9AD-73CC3245F13A}" srcOrd="1" destOrd="0" presId="urn:microsoft.com/office/officeart/2005/8/layout/hProcess4"/>
    <dgm:cxn modelId="{EBDE4F39-89F2-4F58-B799-ABEA396FA71A}" type="presParOf" srcId="{3D28774B-3ADD-4681-9344-D36259A8E5D4}" destId="{F3DC056D-7BDB-4142-A707-6EC60EE2AC5C}" srcOrd="2" destOrd="0" presId="urn:microsoft.com/office/officeart/2005/8/layout/hProcess4"/>
    <dgm:cxn modelId="{EAE0AF01-E6A5-43A8-A439-8643911DB44B}" type="presParOf" srcId="{F3DC056D-7BDB-4142-A707-6EC60EE2AC5C}" destId="{8EBD36E5-4EF8-40FA-BD46-8B8635FDDD5E}" srcOrd="0" destOrd="0" presId="urn:microsoft.com/office/officeart/2005/8/layout/hProcess4"/>
    <dgm:cxn modelId="{5CC2B235-B866-4A0D-B4CF-817E46C6AB17}" type="presParOf" srcId="{F3DC056D-7BDB-4142-A707-6EC60EE2AC5C}" destId="{781FFC40-BDB3-4DB8-944D-B55D2856A6EB}" srcOrd="1" destOrd="0" presId="urn:microsoft.com/office/officeart/2005/8/layout/hProcess4"/>
    <dgm:cxn modelId="{7E9A451A-3879-4B97-97D5-BDD0C4AF620E}" type="presParOf" srcId="{F3DC056D-7BDB-4142-A707-6EC60EE2AC5C}" destId="{0B8EDA3D-1871-4264-82A5-C73B1413722C}" srcOrd="2" destOrd="0" presId="urn:microsoft.com/office/officeart/2005/8/layout/hProcess4"/>
    <dgm:cxn modelId="{C02E9265-D903-4F3D-B267-00EA231BF22F}" type="presParOf" srcId="{F3DC056D-7BDB-4142-A707-6EC60EE2AC5C}" destId="{81EDB9CE-46AC-492F-99AF-369B4DCAA95E}" srcOrd="3" destOrd="0" presId="urn:microsoft.com/office/officeart/2005/8/layout/hProcess4"/>
    <dgm:cxn modelId="{924C17E4-C2D1-42A2-9DD3-8DE598D36BB9}" type="presParOf" srcId="{F3DC056D-7BDB-4142-A707-6EC60EE2AC5C}" destId="{8E5AB4D9-2CE3-415B-AEAE-699ABB005BDE}" srcOrd="4" destOrd="0" presId="urn:microsoft.com/office/officeart/2005/8/layout/hProcess4"/>
    <dgm:cxn modelId="{B65D02CA-CD05-4647-A975-33D59B7D5996}" type="presParOf" srcId="{3D28774B-3ADD-4681-9344-D36259A8E5D4}" destId="{0E3B7D84-8E45-49E6-9A0A-71724A04F2F3}" srcOrd="3" destOrd="0" presId="urn:microsoft.com/office/officeart/2005/8/layout/hProcess4"/>
    <dgm:cxn modelId="{AA3FC166-6C91-4414-A9D3-14174593C814}" type="presParOf" srcId="{3D28774B-3ADD-4681-9344-D36259A8E5D4}" destId="{3DF623DB-E1C1-43E6-98B0-9B9559F1CA5E}" srcOrd="4" destOrd="0" presId="urn:microsoft.com/office/officeart/2005/8/layout/hProcess4"/>
    <dgm:cxn modelId="{B14F2F59-D735-4CEF-A850-25F762D68BA1}" type="presParOf" srcId="{3DF623DB-E1C1-43E6-98B0-9B9559F1CA5E}" destId="{40424E99-ADFA-4159-8704-6D517741DF98}" srcOrd="0" destOrd="0" presId="urn:microsoft.com/office/officeart/2005/8/layout/hProcess4"/>
    <dgm:cxn modelId="{4190BB8B-39D6-4C0A-BDC8-B7496D126CB7}" type="presParOf" srcId="{3DF623DB-E1C1-43E6-98B0-9B9559F1CA5E}" destId="{B6E8D86A-C303-4859-A0CC-7E3E0FFFE6B3}" srcOrd="1" destOrd="0" presId="urn:microsoft.com/office/officeart/2005/8/layout/hProcess4"/>
    <dgm:cxn modelId="{871B94CF-8D08-4178-8123-14C8439D4696}" type="presParOf" srcId="{3DF623DB-E1C1-43E6-98B0-9B9559F1CA5E}" destId="{B077F7A4-CA7C-455E-A780-03AEBA6CAC49}" srcOrd="2" destOrd="0" presId="urn:microsoft.com/office/officeart/2005/8/layout/hProcess4"/>
    <dgm:cxn modelId="{5AE65A01-71C6-42F1-99B9-0B65304B5E14}" type="presParOf" srcId="{3DF623DB-E1C1-43E6-98B0-9B9559F1CA5E}" destId="{298E876D-3D4A-46ED-B2C0-C5808D5FA966}" srcOrd="3" destOrd="0" presId="urn:microsoft.com/office/officeart/2005/8/layout/hProcess4"/>
    <dgm:cxn modelId="{2F5D0143-E3D6-4A2D-B0E0-54FFAD1273F3}" type="presParOf" srcId="{3DF623DB-E1C1-43E6-98B0-9B9559F1CA5E}" destId="{E605D413-1496-45C7-A945-CF0294B6A2E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FD259-23C2-4244-9E49-73C89DD72442}">
      <dsp:nvSpPr>
        <dsp:cNvPr id="0" name=""/>
        <dsp:cNvSpPr/>
      </dsp:nvSpPr>
      <dsp:spPr>
        <a:xfrm>
          <a:off x="196785" y="1276222"/>
          <a:ext cx="1938807" cy="1483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https://www2.sqaextra.net/</a:t>
          </a:r>
          <a:endParaRPr lang="en-GB" sz="1600" kern="1200" dirty="0"/>
        </a:p>
      </dsp:txBody>
      <dsp:txXfrm>
        <a:off x="230932" y="1310369"/>
        <a:ext cx="1870513" cy="1097578"/>
      </dsp:txXfrm>
    </dsp:sp>
    <dsp:sp modelId="{87B24A70-C5E9-49EA-B9AD-73CC3245F13A}">
      <dsp:nvSpPr>
        <dsp:cNvPr id="0" name=""/>
        <dsp:cNvSpPr/>
      </dsp:nvSpPr>
      <dsp:spPr>
        <a:xfrm>
          <a:off x="1236694" y="1360350"/>
          <a:ext cx="2473018" cy="2473018"/>
        </a:xfrm>
        <a:prstGeom prst="leftCircularArrow">
          <a:avLst>
            <a:gd name="adj1" fmla="val 2500"/>
            <a:gd name="adj2" fmla="val 303017"/>
            <a:gd name="adj3" fmla="val 2677365"/>
            <a:gd name="adj4" fmla="val 9623327"/>
            <a:gd name="adj5" fmla="val 291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6A28A-FA14-4D3E-A99B-CC44A104B302}">
      <dsp:nvSpPr>
        <dsp:cNvPr id="0" name=""/>
        <dsp:cNvSpPr/>
      </dsp:nvSpPr>
      <dsp:spPr>
        <a:xfrm>
          <a:off x="358553" y="2441974"/>
          <a:ext cx="1720666" cy="6842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Navigator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594" y="2462015"/>
        <a:ext cx="1680584" cy="644170"/>
      </dsp:txXfrm>
    </dsp:sp>
    <dsp:sp modelId="{781FFC40-BDB3-4DB8-944D-B55D2856A6EB}">
      <dsp:nvSpPr>
        <dsp:cNvPr id="0" name=""/>
        <dsp:cNvSpPr/>
      </dsp:nvSpPr>
      <dsp:spPr>
        <a:xfrm>
          <a:off x="2540506" y="1540027"/>
          <a:ext cx="2201934" cy="159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NQ /Skills for Work – 29 Sept 2017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7248" y="1918895"/>
        <a:ext cx="2128450" cy="1180978"/>
      </dsp:txXfrm>
    </dsp:sp>
    <dsp:sp modelId="{0E3B7D84-8E45-49E6-9A0A-71724A04F2F3}">
      <dsp:nvSpPr>
        <dsp:cNvPr id="0" name=""/>
        <dsp:cNvSpPr/>
      </dsp:nvSpPr>
      <dsp:spPr>
        <a:xfrm>
          <a:off x="3476117" y="472908"/>
          <a:ext cx="2871866" cy="2871866"/>
        </a:xfrm>
        <a:prstGeom prst="circularArrow">
          <a:avLst>
            <a:gd name="adj1" fmla="val 2153"/>
            <a:gd name="adj2" fmla="val 258852"/>
            <a:gd name="adj3" fmla="val 19153312"/>
            <a:gd name="adj4" fmla="val 12163186"/>
            <a:gd name="adj5" fmla="val 25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B9CE-46AC-492F-99AF-369B4DCAA95E}">
      <dsp:nvSpPr>
        <dsp:cNvPr id="0" name=""/>
        <dsp:cNvSpPr/>
      </dsp:nvSpPr>
      <dsp:spPr>
        <a:xfrm>
          <a:off x="2731297" y="1176447"/>
          <a:ext cx="1720666" cy="6842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Deadline</a:t>
          </a:r>
          <a:endParaRPr lang="en-GB" sz="1600" kern="1200" dirty="0"/>
        </a:p>
      </dsp:txBody>
      <dsp:txXfrm>
        <a:off x="2751338" y="1196488"/>
        <a:ext cx="1680584" cy="644170"/>
      </dsp:txXfrm>
    </dsp:sp>
    <dsp:sp modelId="{B6E8D86A-C303-4859-A0CC-7E3E0FFFE6B3}">
      <dsp:nvSpPr>
        <dsp:cNvPr id="0" name=""/>
        <dsp:cNvSpPr/>
      </dsp:nvSpPr>
      <dsp:spPr>
        <a:xfrm>
          <a:off x="5027386" y="1233705"/>
          <a:ext cx="2264497" cy="159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Recommend that you contact RM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Pitfalls 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approval.applications@sqa.org.uk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4128" y="1270447"/>
        <a:ext cx="2191013" cy="1180978"/>
      </dsp:txXfrm>
    </dsp:sp>
    <dsp:sp modelId="{298E876D-3D4A-46ED-B2C0-C5808D5FA966}">
      <dsp:nvSpPr>
        <dsp:cNvPr id="0" name=""/>
        <dsp:cNvSpPr/>
      </dsp:nvSpPr>
      <dsp:spPr>
        <a:xfrm>
          <a:off x="5347876" y="2605968"/>
          <a:ext cx="1720666" cy="6842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Approval Forms</a:t>
          </a:r>
          <a:endParaRPr lang="en-GB" sz="1600" kern="1200" dirty="0"/>
        </a:p>
      </dsp:txBody>
      <dsp:txXfrm>
        <a:off x="5367917" y="2626009"/>
        <a:ext cx="1680584" cy="644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799" cy="497364"/>
          </a:xfrm>
          <a:prstGeom prst="rect">
            <a:avLst/>
          </a:prstGeom>
        </p:spPr>
        <p:txBody>
          <a:bodyPr vert="horz" lIns="92623" tIns="46311" rIns="92623" bIns="4631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799" cy="497364"/>
          </a:xfrm>
          <a:prstGeom prst="rect">
            <a:avLst/>
          </a:prstGeom>
        </p:spPr>
        <p:txBody>
          <a:bodyPr vert="horz" lIns="92623" tIns="46311" rIns="92623" bIns="46311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22/06/2017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799" cy="497364"/>
          </a:xfrm>
          <a:prstGeom prst="rect">
            <a:avLst/>
          </a:prstGeom>
        </p:spPr>
        <p:txBody>
          <a:bodyPr vert="horz" lIns="92623" tIns="46311" rIns="92623" bIns="4631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799" cy="497364"/>
          </a:xfrm>
          <a:prstGeom prst="rect">
            <a:avLst/>
          </a:prstGeom>
        </p:spPr>
        <p:txBody>
          <a:bodyPr vert="horz" lIns="92623" tIns="46311" rIns="92623" bIns="46311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91" cy="497921"/>
          </a:xfrm>
          <a:prstGeom prst="rect">
            <a:avLst/>
          </a:prstGeom>
        </p:spPr>
        <p:txBody>
          <a:bodyPr vert="horz" lIns="92623" tIns="46311" rIns="92623" bIns="4631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76" y="0"/>
            <a:ext cx="2972290" cy="497921"/>
          </a:xfrm>
          <a:prstGeom prst="rect">
            <a:avLst/>
          </a:prstGeom>
        </p:spPr>
        <p:txBody>
          <a:bodyPr vert="horz" lIns="92623" tIns="46311" rIns="92623" bIns="46311" rtlCol="0"/>
          <a:lstStyle>
            <a:lvl1pPr algn="r">
              <a:defRPr sz="1200"/>
            </a:lvl1pPr>
          </a:lstStyle>
          <a:p>
            <a:fld id="{26D85F4C-59B6-498C-B931-A1325C3AD157}" type="datetimeFigureOut">
              <a:rPr lang="en-GB" smtClean="0"/>
              <a:t>22/06/2017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3" tIns="46311" rIns="92623" bIns="4631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91" y="4724678"/>
            <a:ext cx="5485420" cy="4476512"/>
          </a:xfrm>
          <a:prstGeom prst="rect">
            <a:avLst/>
          </a:prstGeom>
        </p:spPr>
        <p:txBody>
          <a:bodyPr vert="horz" lIns="92623" tIns="46311" rIns="92623" bIns="463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2291" cy="497920"/>
          </a:xfrm>
          <a:prstGeom prst="rect">
            <a:avLst/>
          </a:prstGeom>
        </p:spPr>
        <p:txBody>
          <a:bodyPr vert="horz" lIns="92623" tIns="46311" rIns="92623" bIns="4631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76" y="9447765"/>
            <a:ext cx="2972290" cy="497920"/>
          </a:xfrm>
          <a:prstGeom prst="rect">
            <a:avLst/>
          </a:prstGeom>
        </p:spPr>
        <p:txBody>
          <a:bodyPr vert="horz" lIns="92623" tIns="46311" rIns="92623" bIns="46311" rtlCol="0" anchor="b"/>
          <a:lstStyle>
            <a:lvl1pPr algn="r">
              <a:defRPr sz="1200"/>
            </a:lvl1pPr>
          </a:lstStyle>
          <a:p>
            <a:fld id="{6448F32C-D7AE-4235-9BE0-B15524C16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57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Raising Awareness of SQA Qualifications</a:t>
            </a:r>
            <a:r>
              <a:rPr lang="en-GB" baseline="0" dirty="0" smtClean="0"/>
              <a:t> that can support young people’s development.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Celebrate all skills that young people have.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Wider view of what’s available to help you navigate around the various different types of information and resources that are available to you.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3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55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224">
              <a:defRPr/>
            </a:pPr>
            <a:endParaRPr lang="en-GB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9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14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to find applications/completing application forms/submitting to approval applications (reasons for returning application forms before it gets to approval)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qualifications (that do not meet the approval deadline)? (NQ and Skills for Work but not WWA (but end March where possible)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Psychology/sociology – specific requirements!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know how to check your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approval file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(link overview of navigator)?</a:t>
            </a:r>
          </a:p>
          <a:p>
            <a:endParaRPr lang="en-GB" dirty="0" smtClean="0"/>
          </a:p>
          <a:p>
            <a:r>
              <a:rPr lang="en-GB" b="1" dirty="0" smtClean="0"/>
              <a:t>Right now you</a:t>
            </a:r>
            <a:r>
              <a:rPr lang="en-GB" b="1" baseline="0" dirty="0" smtClean="0"/>
              <a:t> should know what your delivering next year and should be checking what you need approval for.</a:t>
            </a:r>
          </a:p>
          <a:p>
            <a:r>
              <a:rPr lang="en-GB" b="1" baseline="0" dirty="0" smtClean="0"/>
              <a:t>The last date and final deadline is the 29</a:t>
            </a:r>
            <a:r>
              <a:rPr lang="en-GB" b="1" baseline="30000" dirty="0" smtClean="0"/>
              <a:t>th</a:t>
            </a:r>
            <a:r>
              <a:rPr lang="en-GB" b="1" baseline="0" dirty="0" smtClean="0"/>
              <a:t> of September but forms should be coming in now.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If your new to the role, the RM contacts are in the back of the book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81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6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where to find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hyperlinks to HOMEPAGE/ My Sector, NQ unit search, Awards/Catalogue</a:t>
            </a:r>
          </a:p>
          <a:p>
            <a:pPr defTabSz="926224">
              <a:defRPr/>
            </a:pPr>
            <a:endParaRPr lang="en-GB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9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224">
              <a:defRPr/>
            </a:pPr>
            <a:endParaRPr lang="en-GB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92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6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new WWAs and specific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Finance,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 and Work Placement units.</a:t>
            </a:r>
          </a:p>
          <a:p>
            <a:pPr defTabSz="926224">
              <a:defRPr/>
            </a:pPr>
            <a:endParaRPr lang="en-GB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9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6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Ushare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/Solar/blogs/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journeys</a:t>
            </a:r>
          </a:p>
          <a:p>
            <a:pPr defTabSz="926224">
              <a:defRPr/>
            </a:pPr>
            <a:endParaRPr lang="en-GB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9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224"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world of work/ENTERPRISING SCHOOLS/apprenticeships</a:t>
            </a:r>
            <a:endParaRPr lang="en-GB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9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224">
              <a:defRPr/>
            </a:pPr>
            <a:endParaRPr lang="en-GB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F32C-D7AE-4235-9BE0-B15524C16E0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9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79416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qa.org.uk/sqa/13775.html" TargetMode="External"/><Relationship Id="rId4" Type="http://schemas.openxmlformats.org/officeDocument/2006/relationships/hyperlink" Target="http://www.sqa.org.uk/sqa/75022.6429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solar.org.uk/mini/32105.html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qa.org.uk/sqa/71719.5785.html" TargetMode="External"/><Relationship Id="rId5" Type="http://schemas.openxmlformats.org/officeDocument/2006/relationships/hyperlink" Target="http://blogs.sqa.org.uk/" TargetMode="External"/><Relationship Id="rId4" Type="http://schemas.openxmlformats.org/officeDocument/2006/relationships/hyperlink" Target="http://ushare.education/Ushare/Hom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myworldofwork.co.uk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https://www.apprenticeships.scot/" TargetMode="External"/><Relationship Id="rId4" Type="http://schemas.openxmlformats.org/officeDocument/2006/relationships/hyperlink" Target="http://enterprisingschools.sco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YY3MVRH7A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T3t3C_67Uns&amp;feature=youtu.be" TargetMode="External"/><Relationship Id="rId5" Type="http://schemas.openxmlformats.org/officeDocument/2006/relationships/hyperlink" Target="https://youtu.be/HBPrmetsh6w" TargetMode="External"/><Relationship Id="rId4" Type="http://schemas.openxmlformats.org/officeDocument/2006/relationships/hyperlink" Target="https://www.youtube.com/watch?v=ZIKXAf2_-8w&amp;feature=youtu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qa.org.uk/journeys" TargetMode="External"/><Relationship Id="rId13" Type="http://schemas.openxmlformats.org/officeDocument/2006/relationships/hyperlink" Target="http://blogs.sqa.org.uk/" TargetMode="External"/><Relationship Id="rId3" Type="http://schemas.openxmlformats.org/officeDocument/2006/relationships/hyperlink" Target="http://www.sqa.org.uk/" TargetMode="External"/><Relationship Id="rId7" Type="http://schemas.openxmlformats.org/officeDocument/2006/relationships/hyperlink" Target="http://www.sqa.org.uk/ushare" TargetMode="External"/><Relationship Id="rId12" Type="http://schemas.openxmlformats.org/officeDocument/2006/relationships/hyperlink" Target="http://www.sqa.org.uk/workplacem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qa.org.uk/awards" TargetMode="External"/><Relationship Id="rId11" Type="http://schemas.openxmlformats.org/officeDocument/2006/relationships/hyperlink" Target="http://www.sqa.org.uk/essentialskills" TargetMode="External"/><Relationship Id="rId5" Type="http://schemas.openxmlformats.org/officeDocument/2006/relationships/hyperlink" Target="http://www.sqasolar.org.uk/" TargetMode="External"/><Relationship Id="rId10" Type="http://schemas.openxmlformats.org/officeDocument/2006/relationships/hyperlink" Target="http://www.sqa.org.uk/personalfinanceaward" TargetMode="External"/><Relationship Id="rId4" Type="http://schemas.openxmlformats.org/officeDocument/2006/relationships/hyperlink" Target="http://www.sqa.org.uk/mysector" TargetMode="External"/><Relationship Id="rId9" Type="http://schemas.openxmlformats.org/officeDocument/2006/relationships/hyperlink" Target="http://www.sqa.org.uk/subject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7097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hyperlink" Target="http://www.sqa.org.uk/sqa/41278.html" TargetMode="External"/><Relationship Id="rId4" Type="http://schemas.openxmlformats.org/officeDocument/2006/relationships/hyperlink" Target="http://www.sqa.org.uk/sqa/42952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41278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qa.org.uk/sqa/2441.html" TargetMode="External"/><Relationship Id="rId4" Type="http://schemas.openxmlformats.org/officeDocument/2006/relationships/hyperlink" Target="http://www.sqa.org.uk/sqa/4128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8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Awards Update</a:t>
            </a:r>
          </a:p>
          <a:p>
            <a:pPr lvl="0"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340769"/>
            <a:ext cx="7777162" cy="403180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93197"/>
            <a:ext cx="7272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prstClr val="white"/>
              </a:solidFill>
              <a:latin typeface="Arial" charset="0"/>
            </a:endParaRP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kern="0" dirty="0" smtClean="0">
                <a:solidFill>
                  <a:prstClr val="white"/>
                </a:solidFill>
                <a:latin typeface="Arial" charset="0"/>
              </a:rPr>
              <a:t>Personal </a:t>
            </a:r>
            <a:r>
              <a:rPr lang="en-US" sz="2400" kern="0" dirty="0">
                <a:solidFill>
                  <a:prstClr val="white"/>
                </a:solidFill>
                <a:latin typeface="Arial" charset="0"/>
              </a:rPr>
              <a:t>Finance </a:t>
            </a:r>
            <a:endParaRPr lang="en-US" sz="240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US" sz="2400" kern="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kern="0" dirty="0" smtClean="0">
                <a:solidFill>
                  <a:prstClr val="white"/>
                </a:solidFill>
                <a:latin typeface="Arial" charset="0"/>
              </a:rPr>
              <a:t>   	 (SCQF level 4 &amp; 5) </a:t>
            </a:r>
          </a:p>
          <a:p>
            <a:pPr lvl="0" algn="ctr" eaLnBrk="0" hangingPunct="0"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charset="0"/>
                <a:hlinkClick r:id="rId3"/>
              </a:rPr>
              <a:t>Personal Finance Award</a:t>
            </a:r>
            <a:endParaRPr lang="en-US" sz="240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kern="0" dirty="0">
              <a:solidFill>
                <a:prstClr val="white"/>
              </a:solidFill>
              <a:latin typeface="Arial" charset="0"/>
            </a:endParaRP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charset="0"/>
              </a:rPr>
              <a:t>Essential Skills Units</a:t>
            </a:r>
          </a:p>
          <a:p>
            <a:pPr lvl="0" eaLnBrk="0" hangingPunct="0"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charset="0"/>
              </a:rPr>
              <a:t>	(SCQF level 3, 4 &amp; 5)</a:t>
            </a:r>
          </a:p>
          <a:p>
            <a:pPr lvl="0" algn="ctr" eaLnBrk="0" hangingPunct="0"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charset="0"/>
                <a:hlinkClick r:id="rId4"/>
              </a:rPr>
              <a:t>Essential Skills </a:t>
            </a:r>
            <a:endParaRPr lang="en-US" sz="240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kern="0" dirty="0">
              <a:solidFill>
                <a:prstClr val="white"/>
              </a:solidFill>
              <a:latin typeface="Arial" charset="0"/>
            </a:endParaRP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charset="0"/>
              </a:rPr>
              <a:t>Work </a:t>
            </a:r>
            <a:r>
              <a:rPr lang="en-US" sz="2400" kern="0" dirty="0">
                <a:solidFill>
                  <a:prstClr val="white"/>
                </a:solidFill>
                <a:latin typeface="Arial" charset="0"/>
              </a:rPr>
              <a:t>Placement </a:t>
            </a:r>
            <a:r>
              <a:rPr lang="en-US" sz="2400" kern="0" dirty="0" smtClean="0">
                <a:solidFill>
                  <a:prstClr val="white"/>
                </a:solidFill>
                <a:latin typeface="Arial" charset="0"/>
              </a:rPr>
              <a:t>Units</a:t>
            </a:r>
          </a:p>
          <a:p>
            <a:pPr lvl="0" eaLnBrk="0" hangingPunct="0">
              <a:defRPr/>
            </a:pPr>
            <a:r>
              <a:rPr lang="en-US" sz="2400" kern="0" dirty="0">
                <a:solidFill>
                  <a:prstClr val="white"/>
                </a:solidFill>
                <a:latin typeface="Arial" charset="0"/>
              </a:rPr>
              <a:t>	</a:t>
            </a:r>
            <a:r>
              <a:rPr lang="en-US" sz="2400" kern="0" dirty="0" smtClean="0">
                <a:solidFill>
                  <a:prstClr val="white"/>
                </a:solidFill>
                <a:latin typeface="Arial" charset="0"/>
              </a:rPr>
              <a:t>(SCQF Level 3, 4, 5 &amp; 6)</a:t>
            </a:r>
          </a:p>
          <a:p>
            <a:pPr marL="457200" lvl="0" indent="-45720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charset="0"/>
                <a:hlinkClick r:id="rId5"/>
              </a:rPr>
              <a:t>Work Placement Unit</a:t>
            </a:r>
            <a:r>
              <a:rPr lang="en-US" sz="2800" kern="0" dirty="0" smtClean="0">
                <a:solidFill>
                  <a:prstClr val="white"/>
                </a:solidFill>
                <a:latin typeface="Arial" charset="0"/>
                <a:hlinkClick r:id="rId5"/>
              </a:rPr>
              <a:t>s </a:t>
            </a:r>
            <a:endParaRPr lang="en-US" sz="2800" kern="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SQA Resources</a:t>
            </a:r>
          </a:p>
          <a:p>
            <a:pPr lvl="0" eaLnBrk="0" hangingPunct="0">
              <a:defRPr/>
            </a:pPr>
            <a:endParaRPr lang="en-US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b="0" kern="0" dirty="0" smtClean="0">
                <a:solidFill>
                  <a:prstClr val="white"/>
                </a:solidFill>
                <a:latin typeface="Arial" charset="0"/>
              </a:rPr>
              <a:t>Solar</a:t>
            </a: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b="0" kern="0" dirty="0" smtClean="0">
                <a:solidFill>
                  <a:prstClr val="white"/>
                </a:solidFill>
                <a:latin typeface="Arial" charset="0"/>
                <a:hlinkClick r:id="rId3"/>
              </a:rPr>
              <a:t>Solar - Open Access</a:t>
            </a:r>
            <a:endParaRPr lang="en-US" sz="28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8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b="0" kern="0" dirty="0" smtClean="0">
                <a:solidFill>
                  <a:prstClr val="white"/>
                </a:solidFill>
                <a:latin typeface="Arial" charset="0"/>
              </a:rPr>
              <a:t>U-share</a:t>
            </a: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b="0" kern="0" dirty="0" smtClean="0">
                <a:solidFill>
                  <a:prstClr val="white"/>
                </a:solidFill>
                <a:latin typeface="Arial" charset="0"/>
                <a:hlinkClick r:id="rId4"/>
              </a:rPr>
              <a:t>U-share Education </a:t>
            </a:r>
            <a:endParaRPr lang="en-US" sz="28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b="0" kern="0" dirty="0" smtClean="0">
                <a:solidFill>
                  <a:prstClr val="white"/>
                </a:solidFill>
                <a:latin typeface="Arial" charset="0"/>
              </a:rPr>
              <a:t>SQA Blogs </a:t>
            </a:r>
            <a:r>
              <a:rPr lang="en-US" sz="2800" b="0" kern="0" dirty="0" smtClean="0">
                <a:solidFill>
                  <a:prstClr val="white"/>
                </a:solidFill>
                <a:latin typeface="Arial" charset="0"/>
                <a:hlinkClick r:id="rId5"/>
              </a:rPr>
              <a:t>SQA Blogs</a:t>
            </a:r>
            <a:endParaRPr lang="en-US" sz="28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800" b="0" kern="0" dirty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GB" sz="2800" b="0" kern="0" dirty="0" smtClean="0">
                <a:solidFill>
                  <a:prstClr val="white"/>
                </a:solidFill>
                <a:latin typeface="Arial" charset="0"/>
              </a:rPr>
              <a:t>SQA Journeys </a:t>
            </a:r>
            <a:r>
              <a:rPr lang="en-GB" sz="2800" b="0" kern="0" dirty="0" smtClean="0">
                <a:solidFill>
                  <a:prstClr val="white"/>
                </a:solidFill>
                <a:latin typeface="Arial" charset="0"/>
                <a:hlinkClick r:id="rId6"/>
              </a:rPr>
              <a:t>SQA Journeys</a:t>
            </a:r>
            <a:r>
              <a:rPr lang="en-GB" sz="2800" b="0" kern="0" dirty="0" smtClean="0">
                <a:solidFill>
                  <a:prstClr val="white"/>
                </a:solidFill>
                <a:latin typeface="Arial" charset="0"/>
              </a:rPr>
              <a:t> </a:t>
            </a: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endParaRPr lang="en-GB" sz="2800" dirty="0" smtClean="0"/>
          </a:p>
          <a:p>
            <a:pPr lvl="0" eaLnBrk="0" hangingPunct="0">
              <a:defRPr/>
            </a:pPr>
            <a:endParaRPr lang="en-US" sz="280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196751"/>
            <a:ext cx="7777162" cy="36724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https://www.questteam.com/classroom/images/gear_team_4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46320"/>
            <a:ext cx="2790612" cy="18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Additional Resources</a:t>
            </a:r>
          </a:p>
          <a:p>
            <a:pPr lvl="0"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" charset="0"/>
              </a:rPr>
              <a:t>My World of Work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kern="0" dirty="0" smtClean="0">
                <a:solidFill>
                  <a:prstClr val="white"/>
                </a:solidFill>
                <a:latin typeface="Arial" charset="0"/>
                <a:hlinkClick r:id="rId3"/>
              </a:rPr>
              <a:t>SDS – WOW</a:t>
            </a:r>
            <a:endParaRPr lang="en-US" sz="280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80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" charset="0"/>
              </a:rPr>
              <a:t>Enterprising Schools</a:t>
            </a: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" charset="0"/>
                <a:hlinkClick r:id="rId4"/>
              </a:rPr>
              <a:t>Enterprising Schools </a:t>
            </a:r>
            <a:endParaRPr lang="en-US" sz="280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80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" charset="0"/>
              </a:rPr>
              <a:t>Apprenticeships. Scot</a:t>
            </a: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err="1" smtClean="0">
                <a:solidFill>
                  <a:prstClr val="white"/>
                </a:solidFill>
                <a:latin typeface="Arial" charset="0"/>
                <a:hlinkClick r:id="rId5"/>
              </a:rPr>
              <a:t>Apprenticeships.Scot</a:t>
            </a:r>
            <a:endParaRPr lang="en-US" sz="280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8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3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6" name="Picture 2" descr="https://yt3.ggpht.com/-d0D1tZ7qAGM/AAAAAAAAAAI/AAAAAAAAAAA/jVMUmklJ8dY/s900-c-k-no-mo-rj-c0xffffff/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9832"/>
            <a:ext cx="1728192" cy="10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terprisingschools.scot/wp-content/uploads/2016/04/Full-Size-S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39604"/>
            <a:ext cx="1728192" cy="98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ssets.publishing.service.gov.uk/government/uploads/system/uploads/image_data/file/26695/s300_APP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2410"/>
            <a:ext cx="1728192" cy="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Case studies</a:t>
            </a:r>
          </a:p>
          <a:p>
            <a:pPr lvl="0" eaLnBrk="0" hangingPunct="0">
              <a:defRPr/>
            </a:pPr>
            <a:endParaRPr lang="en-US" kern="0" dirty="0">
              <a:solidFill>
                <a:schemeClr val="accent4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GB" sz="2800" kern="0" dirty="0" smtClean="0">
                <a:solidFill>
                  <a:schemeClr val="accent4"/>
                </a:solidFill>
                <a:latin typeface="Arial" charset="0"/>
                <a:hlinkClick r:id="rId3"/>
              </a:rPr>
              <a:t>Kyle Academy Ayrshire - NPA Cyber Security </a:t>
            </a:r>
            <a:endParaRPr lang="en-GB" sz="2800" kern="0" dirty="0" smtClean="0">
              <a:solidFill>
                <a:schemeClr val="accent4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GB" sz="2800" kern="0" dirty="0">
              <a:solidFill>
                <a:schemeClr val="accent4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GB" sz="2800" kern="0" dirty="0" smtClean="0">
                <a:solidFill>
                  <a:schemeClr val="accent4"/>
                </a:solidFill>
                <a:latin typeface="Arial" charset="0"/>
                <a:hlinkClick r:id="rId4"/>
              </a:rPr>
              <a:t>The Code Academy at Dundee and Angus College</a:t>
            </a:r>
            <a:r>
              <a:rPr lang="en-US" sz="2800" kern="0" dirty="0" smtClean="0">
                <a:solidFill>
                  <a:schemeClr val="accent4"/>
                </a:solidFill>
                <a:latin typeface="Arial" charset="0"/>
              </a:rPr>
              <a:t> </a:t>
            </a:r>
          </a:p>
          <a:p>
            <a:pPr lvl="0" eaLnBrk="0" hangingPunct="0">
              <a:defRPr/>
            </a:pPr>
            <a:endParaRPr lang="en-US" sz="2800" kern="0" dirty="0">
              <a:solidFill>
                <a:schemeClr val="accent4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US" sz="2800" kern="0" dirty="0" err="1" smtClean="0">
                <a:solidFill>
                  <a:schemeClr val="accent4"/>
                </a:solidFill>
                <a:latin typeface="Arial" charset="0"/>
                <a:hlinkClick r:id="rId5"/>
              </a:rPr>
              <a:t>CodeClan</a:t>
            </a:r>
            <a:r>
              <a:rPr lang="en-US" sz="2800" kern="0" dirty="0" smtClean="0">
                <a:solidFill>
                  <a:schemeClr val="accent4"/>
                </a:solidFill>
                <a:latin typeface="Arial" charset="0"/>
                <a:hlinkClick r:id="rId5"/>
              </a:rPr>
              <a:t> in Edinburgh</a:t>
            </a:r>
            <a:endParaRPr lang="en-US" sz="2800" kern="0" dirty="0">
              <a:solidFill>
                <a:schemeClr val="accent4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endParaRPr lang="en-US" sz="2800" kern="0" dirty="0" smtClean="0">
              <a:solidFill>
                <a:schemeClr val="accent4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US" sz="2800" kern="0" dirty="0" smtClean="0">
                <a:solidFill>
                  <a:schemeClr val="accent4"/>
                </a:solidFill>
                <a:latin typeface="Arial" charset="0"/>
                <a:hlinkClick r:id="rId6"/>
              </a:rPr>
              <a:t>Overview of the case studies </a:t>
            </a:r>
            <a:endParaRPr lang="en-US" sz="2800" kern="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3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8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/>
          <a:stretch/>
        </p:blipFill>
        <p:spPr>
          <a:xfrm>
            <a:off x="755576" y="1196752"/>
            <a:ext cx="7375168" cy="49448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57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Your Regional Manager</a:t>
            </a: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620688"/>
            <a:ext cx="8445624" cy="70314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/>
              <a:t>Questions</a:t>
            </a:r>
            <a:endParaRPr lang="en-US" kern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</a:br>
            <a:endParaRPr lang="en-US" sz="2800" b="0" kern="0" dirty="0" smtClean="0"/>
          </a:p>
          <a:p>
            <a:pPr marL="571500" indent="-571500">
              <a:buFont typeface="Wingdings" panose="05000000000000000000" pitchFamily="2" charset="2"/>
              <a:buChar char=""/>
              <a:defRPr/>
            </a:pPr>
            <a:r>
              <a:rPr lang="en-US" sz="2800" b="0" kern="0" dirty="0" smtClean="0"/>
              <a:t>Thanks for listening</a:t>
            </a:r>
            <a:br>
              <a:rPr lang="en-US" sz="2800" b="0" kern="0" dirty="0" smtClean="0"/>
            </a:br>
            <a:endParaRPr lang="en-US" sz="2800" b="0" kern="0" dirty="0" smtClean="0"/>
          </a:p>
          <a:p>
            <a:pPr marL="571500" indent="-571500">
              <a:buFont typeface="Wingdings" panose="05000000000000000000" pitchFamily="2" charset="2"/>
              <a:buChar char="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Questions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95536" y="1323829"/>
            <a:ext cx="8445623" cy="3240087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4829"/>
            <a:ext cx="25606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Web Links</a:t>
            </a:r>
          </a:p>
          <a:p>
            <a:pPr lvl="0" eaLnBrk="0" hangingPunct="0">
              <a:defRPr/>
            </a:pPr>
            <a:endParaRPr lang="en-US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SQA </a:t>
            </a:r>
            <a:r>
              <a:rPr lang="en-US" sz="2400" b="0" kern="0" dirty="0" smtClean="0">
                <a:solidFill>
                  <a:srgbClr val="FFFF00"/>
                </a:solidFill>
                <a:latin typeface="Arial" charset="0"/>
                <a:hlinkClick r:id="rId3"/>
              </a:rPr>
              <a:t>www.sqa.org.uk</a:t>
            </a:r>
            <a:endParaRPr lang="en-US" sz="2400" b="0" kern="0" dirty="0" smtClean="0">
              <a:solidFill>
                <a:srgbClr val="FFFF00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My Sector </a:t>
            </a:r>
            <a:r>
              <a:rPr lang="en-US" sz="2400" b="0" kern="0" dirty="0" smtClean="0">
                <a:solidFill>
                  <a:prstClr val="white"/>
                </a:solidFill>
                <a:latin typeface="Arial" charset="0"/>
                <a:hlinkClick r:id="rId4"/>
              </a:rPr>
              <a:t>www.sqa.org.uk/mysector</a:t>
            </a: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Solar </a:t>
            </a:r>
            <a:r>
              <a:rPr lang="en-US" sz="2400" b="0" kern="0" dirty="0" smtClean="0">
                <a:solidFill>
                  <a:prstClr val="white"/>
                </a:solidFill>
                <a:latin typeface="Arial" charset="0"/>
                <a:hlinkClick r:id="rId5"/>
              </a:rPr>
              <a:t>www.sqasolar.org.uk</a:t>
            </a: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Awards </a:t>
            </a:r>
            <a:r>
              <a:rPr lang="en-US" sz="2400" b="0" kern="0" dirty="0" smtClean="0">
                <a:solidFill>
                  <a:prstClr val="white"/>
                </a:solidFill>
                <a:latin typeface="Arial" charset="0"/>
                <a:hlinkClick r:id="rId6"/>
              </a:rPr>
              <a:t>www.sqa.org.uk/awards</a:t>
            </a: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U-share </a:t>
            </a:r>
            <a:r>
              <a:rPr lang="en-US" sz="2400" b="0" kern="0" dirty="0" smtClean="0">
                <a:solidFill>
                  <a:prstClr val="white"/>
                </a:solidFill>
                <a:latin typeface="Arial" charset="0"/>
                <a:hlinkClick r:id="rId7"/>
              </a:rPr>
              <a:t>www.sqa.org.uk/ushare</a:t>
            </a: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GB" sz="2400" b="0" kern="0" dirty="0" smtClean="0">
                <a:solidFill>
                  <a:prstClr val="white"/>
                </a:solidFill>
                <a:latin typeface="Arial" charset="0"/>
              </a:rPr>
              <a:t>SQA Journeys </a:t>
            </a:r>
            <a:r>
              <a:rPr lang="en-GB" sz="2400" b="0" kern="0" dirty="0" smtClean="0">
                <a:solidFill>
                  <a:prstClr val="white"/>
                </a:solidFill>
                <a:latin typeface="Arial" charset="0"/>
                <a:hlinkClick r:id="rId8"/>
              </a:rPr>
              <a:t>www.sqa.org.uk/journeys</a:t>
            </a:r>
            <a:endParaRPr lang="en-GB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GB" sz="2400" b="0" kern="0" dirty="0" smtClean="0">
                <a:solidFill>
                  <a:prstClr val="white"/>
                </a:solidFill>
                <a:latin typeface="Arial" charset="0"/>
              </a:rPr>
              <a:t>Subject Search</a:t>
            </a:r>
            <a:r>
              <a:rPr lang="en-GB" sz="2400" dirty="0" smtClean="0"/>
              <a:t> </a:t>
            </a:r>
            <a:r>
              <a:rPr lang="en-GB" sz="2400" b="0" u="sng" dirty="0" smtClean="0">
                <a:hlinkClick r:id="rId9"/>
              </a:rPr>
              <a:t>www.sqa.org.uk/subjectsearch</a:t>
            </a:r>
            <a:endParaRPr lang="en-GB" sz="2400" b="0" u="sng" dirty="0"/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Personal Finance </a:t>
            </a:r>
            <a:r>
              <a:rPr lang="en-US" sz="2400" b="0" u="sng" dirty="0" smtClean="0">
                <a:hlinkClick r:id="rId10"/>
              </a:rPr>
              <a:t>www.sqa.org.uk/personalfinanceaward</a:t>
            </a:r>
            <a:endParaRPr lang="en-US" sz="2400" b="0" u="sng" dirty="0" smtClean="0"/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Essential Skills</a:t>
            </a:r>
            <a:r>
              <a:rPr lang="en-GB" sz="2400" dirty="0" smtClean="0"/>
              <a:t> </a:t>
            </a:r>
            <a:r>
              <a:rPr lang="en-GB" sz="2400" b="0" u="sng" dirty="0" smtClean="0">
                <a:hlinkClick r:id="rId11"/>
              </a:rPr>
              <a:t>www.sqa.org.uk/essentialskills</a:t>
            </a:r>
            <a:endParaRPr lang="en-GB" sz="2400" b="0" u="sng" dirty="0" smtClean="0"/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Work Placement </a:t>
            </a:r>
            <a:r>
              <a:rPr lang="en-GB" sz="2400" b="0" u="sng" dirty="0" smtClean="0">
                <a:hlinkClick r:id="rId12"/>
              </a:rPr>
              <a:t>www.sqa.org.uk/workplacement</a:t>
            </a:r>
            <a:endParaRPr lang="en-GB" sz="2400" b="0" u="sng" dirty="0" smtClean="0"/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GB" sz="2400" b="0" dirty="0"/>
              <a:t>SQA Blogs </a:t>
            </a:r>
            <a:r>
              <a:rPr lang="en-GB" sz="2400" b="0" dirty="0">
                <a:hlinkClick r:id="rId13"/>
              </a:rPr>
              <a:t>http://blogs.sqa.org.uk</a:t>
            </a:r>
            <a:r>
              <a:rPr lang="en-GB" sz="2400" b="0" dirty="0" smtClean="0">
                <a:hlinkClick r:id="rId13"/>
              </a:rPr>
              <a:t>/</a:t>
            </a:r>
            <a:endParaRPr lang="en-GB" sz="2400" b="0" dirty="0" smtClean="0"/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GB" sz="2400" b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196751"/>
            <a:ext cx="8136904" cy="47525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8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7667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using online tools to support the delivery of SQA products and services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Manager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 Co-ordinator Conference </a:t>
            </a:r>
          </a:p>
        </p:txBody>
      </p:sp>
    </p:spTree>
    <p:extLst>
      <p:ext uri="{BB962C8B-B14F-4D97-AF65-F5344CB8AC3E}">
        <p14:creationId xmlns:p14="http://schemas.microsoft.com/office/powerpoint/2010/main" val="25808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Aim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of the session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US" kern="0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11560" y="1628800"/>
            <a:ext cx="6840761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Recapping on approval process</a:t>
            </a:r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§"/>
              <a:defRPr/>
            </a:pPr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SQA website and other web platforms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SQA qualifications/new awards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8627543"/>
              </p:ext>
            </p:extLst>
          </p:nvPr>
        </p:nvGraphicFramePr>
        <p:xfrm>
          <a:off x="971600" y="1397000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525583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en-US" sz="3600" kern="0" dirty="0">
                <a:solidFill>
                  <a:prstClr val="white"/>
                </a:solidFill>
                <a:latin typeface="Arial" charset="0"/>
              </a:rPr>
              <a:t>SQA Approval Process</a:t>
            </a:r>
          </a:p>
          <a:p>
            <a:pPr lvl="0" eaLnBrk="0" hangingPunct="0">
              <a:defRPr/>
            </a:pPr>
            <a:endParaRPr lang="en-US" sz="3600" kern="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S-Navigator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Navigating Qualifications </a:t>
            </a:r>
          </a:p>
          <a:p>
            <a:pPr lvl="0"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SQA Home </a:t>
            </a:r>
            <a:r>
              <a:rPr lang="en-US" sz="2800" b="0" kern="0" dirty="0" smtClean="0">
                <a:solidFill>
                  <a:schemeClr val="bg1"/>
                </a:solidFill>
                <a:latin typeface="Arial" charset="0"/>
                <a:hlinkClick r:id="rId3"/>
              </a:rPr>
              <a:t>SQA Website page </a:t>
            </a:r>
            <a:endParaRPr lang="en-US" sz="2800" b="0" kern="0" dirty="0" smtClean="0">
              <a:solidFill>
                <a:schemeClr val="bg1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My Sector </a:t>
            </a:r>
            <a:r>
              <a:rPr lang="en-US" sz="2800" b="0" kern="0" dirty="0" smtClean="0">
                <a:solidFill>
                  <a:prstClr val="white"/>
                </a:solidFill>
                <a:latin typeface="Arial" charset="0"/>
                <a:hlinkClick r:id="rId4"/>
              </a:rPr>
              <a:t>My Sector </a:t>
            </a:r>
            <a:endParaRPr lang="en-GB" sz="2800" b="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340769"/>
            <a:ext cx="7777162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  <a:hlinkClick r:id="rId5"/>
            </a:endParaRPr>
          </a:p>
        </p:txBody>
      </p:sp>
      <p:pic>
        <p:nvPicPr>
          <p:cNvPr id="2050" name="Picture 2" descr="http://images.collegexpress.com/article/admission-navigating-college-search-proce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93" y="1597997"/>
            <a:ext cx="2376264" cy="24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 charset="0"/>
              </a:rPr>
              <a:t>Navigating Qualifications </a:t>
            </a:r>
          </a:p>
          <a:p>
            <a:pPr lvl="0"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GB" sz="2400" b="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GB" sz="2800" b="0" kern="0" dirty="0" smtClean="0">
                <a:solidFill>
                  <a:prstClr val="white"/>
                </a:solidFill>
                <a:latin typeface="Arial" charset="0"/>
              </a:rPr>
              <a:t>Subject search </a:t>
            </a:r>
            <a:r>
              <a:rPr lang="en-GB" sz="2800" b="0" kern="0" dirty="0" smtClean="0">
                <a:solidFill>
                  <a:schemeClr val="bg1"/>
                </a:solidFill>
                <a:latin typeface="Arial" charset="0"/>
                <a:hlinkClick r:id="rId3"/>
              </a:rPr>
              <a:t>Subject search</a:t>
            </a:r>
            <a:endParaRPr lang="en-GB" sz="2800" b="0" kern="0" dirty="0" smtClean="0">
              <a:solidFill>
                <a:schemeClr val="bg1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GB" sz="2400" b="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US" sz="2800" b="0" kern="0" dirty="0" smtClean="0">
                <a:solidFill>
                  <a:prstClr val="white"/>
                </a:solidFill>
                <a:latin typeface="Arial" charset="0"/>
              </a:rPr>
              <a:t>Awards</a:t>
            </a:r>
            <a:r>
              <a:rPr lang="en-US" sz="2400" b="0" kern="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b="0" kern="0" dirty="0" smtClean="0">
                <a:solidFill>
                  <a:prstClr val="white"/>
                </a:solidFill>
                <a:latin typeface="Arial" charset="0"/>
                <a:hlinkClick r:id="rId4"/>
              </a:rPr>
              <a:t>Awards</a:t>
            </a:r>
            <a:endParaRPr lang="en-US" sz="28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r>
              <a:rPr lang="en-US" sz="2800" b="0" kern="0" dirty="0" smtClean="0">
                <a:solidFill>
                  <a:prstClr val="white"/>
                </a:solidFill>
                <a:latin typeface="Arial" charset="0"/>
              </a:rPr>
              <a:t>Catalogue of NQs </a:t>
            </a:r>
            <a:r>
              <a:rPr lang="en-US" sz="2800" b="0" kern="0" dirty="0" smtClean="0">
                <a:solidFill>
                  <a:prstClr val="white"/>
                </a:solidFill>
                <a:latin typeface="Arial" charset="0"/>
                <a:hlinkClick r:id="rId5"/>
              </a:rPr>
              <a:t>NQ Catalogue </a:t>
            </a:r>
            <a:endParaRPr lang="en-US" sz="28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2400" b="0" kern="0" dirty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3200" b="0" kern="0" dirty="0" smtClean="0">
              <a:solidFill>
                <a:prstClr val="white"/>
              </a:solidFill>
              <a:latin typeface="Arial" charset="0"/>
            </a:endParaRPr>
          </a:p>
          <a:p>
            <a:pPr lvl="0" eaLnBrk="0" hangingPunct="0">
              <a:defRPr/>
            </a:pPr>
            <a:endParaRPr lang="en-US" sz="3200" b="0" kern="0" dirty="0" smtClean="0">
              <a:solidFill>
                <a:prstClr val="white"/>
              </a:solidFill>
              <a:latin typeface="Arial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endParaRPr lang="en-US" sz="3200" b="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340769"/>
            <a:ext cx="7777162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449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2C7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66FF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3199</TotalTime>
  <Words>420</Words>
  <Application>Microsoft Office PowerPoint</Application>
  <PresentationFormat>On-screen Show (4:3)</PresentationFormat>
  <Paragraphs>131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Breen</dc:creator>
  <cp:lastModifiedBy>Donna Vivers</cp:lastModifiedBy>
  <cp:revision>211</cp:revision>
  <cp:lastPrinted>2016-06-10T17:09:26Z</cp:lastPrinted>
  <dcterms:created xsi:type="dcterms:W3CDTF">2015-07-08T13:24:43Z</dcterms:created>
  <dcterms:modified xsi:type="dcterms:W3CDTF">2017-06-22T19:51:36Z</dcterms:modified>
</cp:coreProperties>
</file>