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handoutMasterIdLst>
    <p:handoutMasterId r:id="rId9"/>
  </p:handoutMasterIdLst>
  <p:sldIdLst>
    <p:sldId id="279" r:id="rId2"/>
    <p:sldId id="322" r:id="rId3"/>
    <p:sldId id="280" r:id="rId4"/>
    <p:sldId id="295" r:id="rId5"/>
    <p:sldId id="294" r:id="rId6"/>
    <p:sldId id="286" r:id="rId7"/>
  </p:sldIdLst>
  <p:sldSz cx="9144000" cy="6858000" type="screen4x3"/>
  <p:notesSz cx="6889750" cy="100218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32" autoAdjust="0"/>
    <p:restoredTop sz="57854" autoAdjust="0"/>
  </p:normalViewPr>
  <p:slideViewPr>
    <p:cSldViewPr snapToGrid="0" snapToObjects="1">
      <p:cViewPr varScale="1">
        <p:scale>
          <a:sx n="52" d="100"/>
          <a:sy n="52" d="100"/>
        </p:scale>
        <p:origin x="1214"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5558" cy="501095"/>
          </a:xfrm>
          <a:prstGeom prst="rect">
            <a:avLst/>
          </a:prstGeom>
        </p:spPr>
        <p:txBody>
          <a:bodyPr vert="horz" lIns="93139" tIns="46570" rIns="93139" bIns="46570" rtlCol="0"/>
          <a:lstStyle>
            <a:lvl1pPr algn="l">
              <a:defRPr sz="1200"/>
            </a:lvl1pPr>
          </a:lstStyle>
          <a:p>
            <a:endParaRPr lang="en-GB" dirty="0"/>
          </a:p>
        </p:txBody>
      </p:sp>
      <p:sp>
        <p:nvSpPr>
          <p:cNvPr id="3" name="Date Placeholder 2"/>
          <p:cNvSpPr>
            <a:spLocks noGrp="1"/>
          </p:cNvSpPr>
          <p:nvPr>
            <p:ph type="dt" sz="quarter" idx="1"/>
          </p:nvPr>
        </p:nvSpPr>
        <p:spPr>
          <a:xfrm>
            <a:off x="3902597" y="0"/>
            <a:ext cx="2985558" cy="501095"/>
          </a:xfrm>
          <a:prstGeom prst="rect">
            <a:avLst/>
          </a:prstGeom>
        </p:spPr>
        <p:txBody>
          <a:bodyPr vert="horz" lIns="93139" tIns="46570" rIns="93139" bIns="46570" rtlCol="0"/>
          <a:lstStyle>
            <a:lvl1pPr algn="r">
              <a:defRPr sz="1200"/>
            </a:lvl1pPr>
          </a:lstStyle>
          <a:p>
            <a:fld id="{0BBA32B1-59DE-4CA3-99A6-306AF11B7903}" type="datetimeFigureOut">
              <a:rPr lang="en-US" smtClean="0"/>
              <a:pPr/>
              <a:t>10/4/2021</a:t>
            </a:fld>
            <a:endParaRPr lang="en-GB" dirty="0"/>
          </a:p>
        </p:txBody>
      </p:sp>
      <p:sp>
        <p:nvSpPr>
          <p:cNvPr id="4" name="Footer Placeholder 3"/>
          <p:cNvSpPr>
            <a:spLocks noGrp="1"/>
          </p:cNvSpPr>
          <p:nvPr>
            <p:ph type="ftr" sz="quarter" idx="2"/>
          </p:nvPr>
        </p:nvSpPr>
        <p:spPr>
          <a:xfrm>
            <a:off x="1" y="9519054"/>
            <a:ext cx="2985558" cy="501095"/>
          </a:xfrm>
          <a:prstGeom prst="rect">
            <a:avLst/>
          </a:prstGeom>
        </p:spPr>
        <p:txBody>
          <a:bodyPr vert="horz" lIns="93139" tIns="46570" rIns="93139" bIns="4657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902597" y="9519054"/>
            <a:ext cx="2985558" cy="501095"/>
          </a:xfrm>
          <a:prstGeom prst="rect">
            <a:avLst/>
          </a:prstGeom>
        </p:spPr>
        <p:txBody>
          <a:bodyPr vert="horz" lIns="93139" tIns="46570" rIns="93139" bIns="46570" rtlCol="0" anchor="b"/>
          <a:lstStyle>
            <a:lvl1pPr algn="r">
              <a:defRPr sz="1200"/>
            </a:lvl1pPr>
          </a:lstStyle>
          <a:p>
            <a:fld id="{ECD91C14-6EA7-48C9-9FE2-4F507B428BC9}" type="slidenum">
              <a:rPr lang="en-GB" smtClean="0"/>
              <a:pPr/>
              <a:t>‹#›</a:t>
            </a:fld>
            <a:endParaRPr lang="en-GB" dirty="0"/>
          </a:p>
        </p:txBody>
      </p:sp>
    </p:spTree>
    <p:extLst>
      <p:ext uri="{BB962C8B-B14F-4D97-AF65-F5344CB8AC3E}">
        <p14:creationId xmlns:p14="http://schemas.microsoft.com/office/powerpoint/2010/main" val="1985322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6088" cy="50165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902075" y="0"/>
            <a:ext cx="2986088" cy="501650"/>
          </a:xfrm>
          <a:prstGeom prst="rect">
            <a:avLst/>
          </a:prstGeom>
        </p:spPr>
        <p:txBody>
          <a:bodyPr vert="horz" lIns="91440" tIns="45720" rIns="91440" bIns="45720" rtlCol="0"/>
          <a:lstStyle>
            <a:lvl1pPr algn="r">
              <a:defRPr sz="1200"/>
            </a:lvl1pPr>
          </a:lstStyle>
          <a:p>
            <a:fld id="{120B637D-AA1A-4047-AB78-CB9C348F1D26}" type="datetimeFigureOut">
              <a:rPr lang="en-GB" smtClean="0"/>
              <a:t>04/10/2021</a:t>
            </a:fld>
            <a:endParaRPr lang="en-GB"/>
          </a:p>
        </p:txBody>
      </p:sp>
      <p:sp>
        <p:nvSpPr>
          <p:cNvPr id="4" name="Slide Image Placeholder 3"/>
          <p:cNvSpPr>
            <a:spLocks noGrp="1" noRot="1" noChangeAspect="1"/>
          </p:cNvSpPr>
          <p:nvPr>
            <p:ph type="sldImg" idx="2"/>
          </p:nvPr>
        </p:nvSpPr>
        <p:spPr>
          <a:xfrm>
            <a:off x="1189038" y="1252538"/>
            <a:ext cx="4511675" cy="33829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8975" y="4822825"/>
            <a:ext cx="5511800" cy="39465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20238"/>
            <a:ext cx="2986088" cy="50165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902075" y="9520238"/>
            <a:ext cx="2986088" cy="501650"/>
          </a:xfrm>
          <a:prstGeom prst="rect">
            <a:avLst/>
          </a:prstGeom>
        </p:spPr>
        <p:txBody>
          <a:bodyPr vert="horz" lIns="91440" tIns="45720" rIns="91440" bIns="45720" rtlCol="0" anchor="b"/>
          <a:lstStyle>
            <a:lvl1pPr algn="r">
              <a:defRPr sz="1200"/>
            </a:lvl1pPr>
          </a:lstStyle>
          <a:p>
            <a:fld id="{65722510-F856-41F3-8E39-FEF58712D4AE}" type="slidenum">
              <a:rPr lang="en-GB" smtClean="0"/>
              <a:t>‹#›</a:t>
            </a:fld>
            <a:endParaRPr lang="en-GB"/>
          </a:p>
        </p:txBody>
      </p:sp>
    </p:spTree>
    <p:extLst>
      <p:ext uri="{BB962C8B-B14F-4D97-AF65-F5344CB8AC3E}">
        <p14:creationId xmlns:p14="http://schemas.microsoft.com/office/powerpoint/2010/main" val="489534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Introductions to the company: me, the team and qualifications we assess.  Talk through the agenda  - simple structure in line with assessment cycle</a:t>
            </a:r>
          </a:p>
          <a:p>
            <a:r>
              <a:rPr lang="en-GB" dirty="0"/>
              <a:t>Talk through we assess a variety </a:t>
            </a:r>
            <a:r>
              <a:rPr lang="en-GB" dirty="0" err="1"/>
              <a:t>eg</a:t>
            </a:r>
            <a:r>
              <a:rPr lang="en-GB" dirty="0"/>
              <a:t> Financial Advisors, Retail Banking, Wealth Management, Mortgage Admin, Life etc. = </a:t>
            </a:r>
            <a:r>
              <a:rPr lang="en-GB" dirty="0" err="1"/>
              <a:t>lge</a:t>
            </a:r>
            <a:r>
              <a:rPr lang="en-GB" dirty="0"/>
              <a:t> corporate to small organisations</a:t>
            </a:r>
          </a:p>
        </p:txBody>
      </p:sp>
      <p:sp>
        <p:nvSpPr>
          <p:cNvPr id="4" name="Slide Number Placeholder 3"/>
          <p:cNvSpPr>
            <a:spLocks noGrp="1"/>
          </p:cNvSpPr>
          <p:nvPr>
            <p:ph type="sldNum" sz="quarter" idx="5"/>
          </p:nvPr>
        </p:nvSpPr>
        <p:spPr/>
        <p:txBody>
          <a:bodyPr/>
          <a:lstStyle/>
          <a:p>
            <a:fld id="{65722510-F856-41F3-8E39-FEF58712D4AE}" type="slidenum">
              <a:rPr lang="en-GB" smtClean="0"/>
              <a:t>2</a:t>
            </a:fld>
            <a:endParaRPr lang="en-GB"/>
          </a:p>
        </p:txBody>
      </p:sp>
    </p:spTree>
    <p:extLst>
      <p:ext uri="{BB962C8B-B14F-4D97-AF65-F5344CB8AC3E}">
        <p14:creationId xmlns:p14="http://schemas.microsoft.com/office/powerpoint/2010/main" val="342007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a:buChar char="•"/>
              <a:defRPr/>
            </a:pPr>
            <a:r>
              <a:rPr lang="en-GB" sz="2000" b="1" dirty="0">
                <a:solidFill>
                  <a:schemeClr val="bg1">
                    <a:lumMod val="50000"/>
                  </a:schemeClr>
                </a:solidFill>
                <a:latin typeface="Arial" pitchFamily="34" charset="0"/>
                <a:cs typeface="Arial" pitchFamily="34" charset="0"/>
              </a:rPr>
              <a:t>Time to understand how WFH impacts job role</a:t>
            </a:r>
          </a:p>
          <a:p>
            <a:pPr marL="800100" lvl="1" indent="-342900">
              <a:buFont typeface="Arial"/>
              <a:buChar char="•"/>
              <a:defRPr/>
            </a:pPr>
            <a:r>
              <a:rPr lang="en-GB" sz="2000" dirty="0">
                <a:solidFill>
                  <a:schemeClr val="bg1">
                    <a:lumMod val="50000"/>
                  </a:schemeClr>
                </a:solidFill>
                <a:latin typeface="Arial" pitchFamily="34" charset="0"/>
                <a:cs typeface="Arial" pitchFamily="34" charset="0"/>
              </a:rPr>
              <a:t>Training – we’ve found that talking to line managers up front and including them in the induction process continues to be a great opportunity to check in on how the candidate’s training will unfold</a:t>
            </a:r>
          </a:p>
          <a:p>
            <a:pPr marL="800100" lvl="1" indent="-342900">
              <a:buFont typeface="Arial"/>
              <a:buChar char="•"/>
              <a:defRPr/>
            </a:pPr>
            <a:r>
              <a:rPr lang="en-GB" sz="2000" dirty="0">
                <a:solidFill>
                  <a:schemeClr val="bg1">
                    <a:lumMod val="50000"/>
                  </a:schemeClr>
                </a:solidFill>
                <a:latin typeface="Arial" pitchFamily="34" charset="0"/>
                <a:cs typeface="Arial" pitchFamily="34" charset="0"/>
              </a:rPr>
              <a:t>Unit choices – we’ll go on to talk about this later in more detail but following on from the discussions with line managers about training, can help inform what are the best unit choices</a:t>
            </a:r>
          </a:p>
          <a:p>
            <a:pPr marL="800100" lvl="1" indent="-342900">
              <a:buFont typeface="Arial"/>
              <a:buChar char="•"/>
              <a:defRPr/>
            </a:pPr>
            <a:r>
              <a:rPr lang="en-GB" sz="2000" dirty="0">
                <a:solidFill>
                  <a:schemeClr val="bg1">
                    <a:lumMod val="50000"/>
                  </a:schemeClr>
                </a:solidFill>
                <a:latin typeface="Arial" pitchFamily="34" charset="0"/>
                <a:cs typeface="Arial" pitchFamily="34" charset="0"/>
              </a:rPr>
              <a:t>When to tackle units – again, as above.  Also mention working holistically and the possibility of having some ‘open’ units waiting for consistency of practice over a period of time</a:t>
            </a:r>
          </a:p>
          <a:p>
            <a:pPr marL="342900" indent="-342900">
              <a:buFont typeface="Arial"/>
              <a:buChar char="•"/>
              <a:defRPr/>
            </a:pPr>
            <a:r>
              <a:rPr lang="en-GB" sz="2000" b="1" dirty="0">
                <a:solidFill>
                  <a:schemeClr val="bg1">
                    <a:lumMod val="50000"/>
                  </a:schemeClr>
                </a:solidFill>
                <a:latin typeface="Arial" pitchFamily="34" charset="0"/>
                <a:cs typeface="Arial" pitchFamily="34" charset="0"/>
              </a:rPr>
              <a:t>Detailed Plans </a:t>
            </a:r>
          </a:p>
          <a:p>
            <a:pPr marL="800100" lvl="1" indent="-342900">
              <a:buFont typeface="Arial"/>
              <a:buChar char="•"/>
              <a:defRPr/>
            </a:pPr>
            <a:r>
              <a:rPr lang="en-GB" sz="2000" dirty="0">
                <a:solidFill>
                  <a:schemeClr val="bg1">
                    <a:lumMod val="50000"/>
                  </a:schemeClr>
                </a:solidFill>
                <a:latin typeface="Arial" pitchFamily="34" charset="0"/>
                <a:cs typeface="Arial" pitchFamily="34" charset="0"/>
              </a:rPr>
              <a:t>Good quality discussion – detailed plans with a ‘shopping list’ of evidence and signposts to research to strengthen and encourage K &amp; U</a:t>
            </a:r>
          </a:p>
          <a:p>
            <a:pPr marL="800100" lvl="1" indent="-342900">
              <a:buFont typeface="Arial"/>
              <a:buChar char="•"/>
              <a:defRPr/>
            </a:pPr>
            <a:r>
              <a:rPr lang="en-GB" sz="2000" dirty="0">
                <a:solidFill>
                  <a:schemeClr val="bg1">
                    <a:lumMod val="50000"/>
                  </a:schemeClr>
                </a:solidFill>
                <a:latin typeface="Arial" pitchFamily="34" charset="0"/>
                <a:cs typeface="Arial" pitchFamily="34" charset="0"/>
              </a:rPr>
              <a:t>Group planning – if possible, this can spark ideas between candidates and encourage networking </a:t>
            </a:r>
          </a:p>
          <a:p>
            <a:pPr marL="800100" lvl="1" indent="-342900">
              <a:buFont typeface="Arial"/>
              <a:buChar char="•"/>
              <a:defRPr/>
            </a:pPr>
            <a:r>
              <a:rPr lang="en-GB" sz="2000" dirty="0">
                <a:solidFill>
                  <a:schemeClr val="bg1">
                    <a:lumMod val="50000"/>
                  </a:schemeClr>
                </a:solidFill>
                <a:latin typeface="Arial" pitchFamily="34" charset="0"/>
                <a:cs typeface="Arial" pitchFamily="34" charset="0"/>
              </a:rPr>
              <a:t>Encouraging curiosity and self research</a:t>
            </a:r>
          </a:p>
          <a:p>
            <a:pPr marL="800100" lvl="1" indent="-342900">
              <a:buFont typeface="Arial"/>
              <a:buChar char="•"/>
              <a:defRPr/>
            </a:pPr>
            <a:r>
              <a:rPr lang="en-GB" sz="2000" dirty="0">
                <a:solidFill>
                  <a:schemeClr val="bg1">
                    <a:lumMod val="50000"/>
                  </a:schemeClr>
                </a:solidFill>
                <a:latin typeface="Arial" pitchFamily="34" charset="0"/>
                <a:cs typeface="Arial" pitchFamily="34" charset="0"/>
              </a:rPr>
              <a:t>Networking with SMEs – e.g. in breach expert, complaint champion, business continuity rep, H &amp; S/first aider/fire warden</a:t>
            </a:r>
          </a:p>
          <a:p>
            <a:pPr marL="800100" lvl="1" indent="-342900">
              <a:buFont typeface="Arial"/>
              <a:buChar char="•"/>
              <a:defRPr/>
            </a:pPr>
            <a:r>
              <a:rPr lang="en-GB" sz="2000" dirty="0">
                <a:solidFill>
                  <a:schemeClr val="bg1">
                    <a:lumMod val="50000"/>
                  </a:schemeClr>
                </a:solidFill>
                <a:latin typeface="Arial" pitchFamily="34" charset="0"/>
                <a:cs typeface="Arial" pitchFamily="34" charset="0"/>
              </a:rPr>
              <a:t>Designing templates e.g. Product Information / Establish and Maintain Records Unit</a:t>
            </a:r>
          </a:p>
          <a:p>
            <a:pPr marL="800100" lvl="1" indent="-342900">
              <a:buFont typeface="Arial"/>
              <a:buChar char="•"/>
              <a:defRPr/>
            </a:pPr>
            <a:r>
              <a:rPr lang="en-GB" sz="2000" dirty="0">
                <a:solidFill>
                  <a:schemeClr val="bg1">
                    <a:lumMod val="50000"/>
                  </a:schemeClr>
                </a:solidFill>
                <a:latin typeface="Arial" pitchFamily="34" charset="0"/>
                <a:cs typeface="Arial" pitchFamily="34" charset="0"/>
              </a:rPr>
              <a:t>Investment Market – understanding how this works</a:t>
            </a:r>
          </a:p>
          <a:p>
            <a:pPr marL="800100" lvl="1" indent="-342900">
              <a:buFont typeface="Arial"/>
              <a:buChar char="•"/>
              <a:defRPr/>
            </a:pPr>
            <a:r>
              <a:rPr lang="en-GB" sz="2000" dirty="0">
                <a:solidFill>
                  <a:schemeClr val="bg1">
                    <a:lumMod val="50000"/>
                  </a:schemeClr>
                </a:solidFill>
                <a:latin typeface="Arial" pitchFamily="34" charset="0"/>
                <a:cs typeface="Arial" pitchFamily="34" charset="0"/>
              </a:rPr>
              <a:t>Different Companies plans can be tailored to suit -  bespoke, unique, relevant, </a:t>
            </a:r>
            <a:r>
              <a:rPr lang="en-GB" sz="2000" dirty="0" err="1">
                <a:solidFill>
                  <a:schemeClr val="bg1">
                    <a:lumMod val="50000"/>
                  </a:schemeClr>
                </a:solidFill>
                <a:latin typeface="Arial" pitchFamily="34" charset="0"/>
                <a:cs typeface="Arial" pitchFamily="34" charset="0"/>
              </a:rPr>
              <a:t>eg</a:t>
            </a:r>
            <a:r>
              <a:rPr lang="en-GB" sz="2000" dirty="0">
                <a:solidFill>
                  <a:schemeClr val="bg1">
                    <a:lumMod val="50000"/>
                  </a:schemeClr>
                </a:solidFill>
                <a:latin typeface="Arial" pitchFamily="34" charset="0"/>
                <a:cs typeface="Arial" pitchFamily="34" charset="0"/>
              </a:rPr>
              <a:t> SL / Scotia</a:t>
            </a:r>
          </a:p>
          <a:p>
            <a:endParaRPr lang="en-GB" dirty="0"/>
          </a:p>
        </p:txBody>
      </p:sp>
      <p:sp>
        <p:nvSpPr>
          <p:cNvPr id="4" name="Slide Number Placeholder 3"/>
          <p:cNvSpPr>
            <a:spLocks noGrp="1"/>
          </p:cNvSpPr>
          <p:nvPr>
            <p:ph type="sldNum" sz="quarter" idx="5"/>
          </p:nvPr>
        </p:nvSpPr>
        <p:spPr/>
        <p:txBody>
          <a:bodyPr/>
          <a:lstStyle/>
          <a:p>
            <a:fld id="{65722510-F856-41F3-8E39-FEF58712D4AE}" type="slidenum">
              <a:rPr lang="en-GB" smtClean="0"/>
              <a:t>3</a:t>
            </a:fld>
            <a:endParaRPr lang="en-GB"/>
          </a:p>
        </p:txBody>
      </p:sp>
    </p:spTree>
    <p:extLst>
      <p:ext uri="{BB962C8B-B14F-4D97-AF65-F5344CB8AC3E}">
        <p14:creationId xmlns:p14="http://schemas.microsoft.com/office/powerpoint/2010/main" val="2473022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how we’ve been able to operate in more or less the same way however, it’s been important to be confident with the technology</a:t>
            </a:r>
          </a:p>
          <a:p>
            <a:pPr>
              <a:buFont typeface="Arial" pitchFamily="34" charset="0"/>
              <a:buChar char="•"/>
            </a:pPr>
            <a:r>
              <a:rPr lang="en-GB" sz="1200" dirty="0">
                <a:solidFill>
                  <a:schemeClr val="bg1">
                    <a:lumMod val="50000"/>
                  </a:schemeClr>
                </a:solidFill>
                <a:latin typeface="Arial" charset="0"/>
                <a:cs typeface="Arial" charset="0"/>
              </a:rPr>
              <a:t>Video Observations e.g. Comply With Regulations in Business Environment/reviewing mandatory training  - used with Foundation Apprenticeship</a:t>
            </a:r>
          </a:p>
          <a:p>
            <a:pPr>
              <a:buFont typeface="Arial" pitchFamily="34" charset="0"/>
              <a:buChar char="•"/>
            </a:pPr>
            <a:r>
              <a:rPr lang="en-GB" sz="1200" dirty="0">
                <a:solidFill>
                  <a:schemeClr val="bg1">
                    <a:lumMod val="50000"/>
                  </a:schemeClr>
                </a:solidFill>
                <a:latin typeface="Arial" charset="0"/>
                <a:cs typeface="Arial" charset="0"/>
              </a:rPr>
              <a:t>Recorded professional discussion – to explain product evidence</a:t>
            </a:r>
          </a:p>
          <a:p>
            <a:pPr>
              <a:buFont typeface="Arial" pitchFamily="34" charset="0"/>
              <a:buChar char="•"/>
            </a:pPr>
            <a:r>
              <a:rPr lang="en-GB" sz="1200" dirty="0">
                <a:solidFill>
                  <a:schemeClr val="bg1">
                    <a:lumMod val="50000"/>
                  </a:schemeClr>
                </a:solidFill>
                <a:latin typeface="Arial" charset="0"/>
                <a:cs typeface="Arial" charset="0"/>
              </a:rPr>
              <a:t>We show confidence with technology and screens and managing the functionality of the platform.</a:t>
            </a:r>
          </a:p>
          <a:p>
            <a:pPr>
              <a:buFont typeface="Arial" pitchFamily="34" charset="0"/>
              <a:buChar char="•"/>
            </a:pPr>
            <a:r>
              <a:rPr lang="en-GB" sz="1200" dirty="0">
                <a:solidFill>
                  <a:schemeClr val="bg1">
                    <a:lumMod val="50000"/>
                  </a:schemeClr>
                </a:solidFill>
                <a:latin typeface="Arial" charset="0"/>
                <a:cs typeface="Arial" charset="0"/>
              </a:rPr>
              <a:t>‘How to’ guides – work really well to ensure candidate’s have picked up processes.  Also good for reflection and can be endorsed by line manager.  Also can be useful to smaller companies as process guides for future training</a:t>
            </a:r>
            <a:endParaRPr lang="en-GB" sz="1100" dirty="0">
              <a:solidFill>
                <a:schemeClr val="bg1">
                  <a:lumMod val="50000"/>
                </a:schemeClr>
              </a:solidFill>
              <a:latin typeface="Arial" charset="0"/>
              <a:cs typeface="Arial" charset="0"/>
            </a:endParaRPr>
          </a:p>
          <a:p>
            <a:r>
              <a:rPr lang="en-GB" dirty="0"/>
              <a:t>Key Points:</a:t>
            </a:r>
          </a:p>
          <a:p>
            <a:r>
              <a:rPr lang="en-GB" dirty="0"/>
              <a:t>See Evidence and ensure no Customer data</a:t>
            </a:r>
          </a:p>
          <a:p>
            <a:r>
              <a:rPr lang="en-GB" dirty="0"/>
              <a:t>Evidence info captured if not seen </a:t>
            </a:r>
            <a:r>
              <a:rPr lang="en-GB" dirty="0" err="1"/>
              <a:t>eg</a:t>
            </a:r>
            <a:r>
              <a:rPr lang="en-GB" dirty="0"/>
              <a:t> ref no, / date / summary of case</a:t>
            </a:r>
          </a:p>
          <a:p>
            <a:r>
              <a:rPr lang="en-GB" dirty="0"/>
              <a:t>Expert witness statement </a:t>
            </a:r>
          </a:p>
          <a:p>
            <a:r>
              <a:rPr lang="en-GB" dirty="0"/>
              <a:t>External Validation of product/performance</a:t>
            </a:r>
          </a:p>
          <a:p>
            <a:r>
              <a:rPr lang="en-GB" dirty="0"/>
              <a:t>Some companies set up meeting and allow share screen if password protected</a:t>
            </a:r>
          </a:p>
          <a:p>
            <a:r>
              <a:rPr lang="en-GB" dirty="0"/>
              <a:t>Agreement with Companies re due diligence</a:t>
            </a:r>
          </a:p>
          <a:p>
            <a:r>
              <a:rPr lang="en-GB" dirty="0"/>
              <a:t>Evidence Summary with specific details/numbered/linked to unit</a:t>
            </a:r>
          </a:p>
          <a:p>
            <a:r>
              <a:rPr lang="en-GB" dirty="0"/>
              <a:t> </a:t>
            </a:r>
          </a:p>
        </p:txBody>
      </p:sp>
      <p:sp>
        <p:nvSpPr>
          <p:cNvPr id="4" name="Slide Number Placeholder 3"/>
          <p:cNvSpPr>
            <a:spLocks noGrp="1"/>
          </p:cNvSpPr>
          <p:nvPr>
            <p:ph type="sldNum" sz="quarter" idx="5"/>
          </p:nvPr>
        </p:nvSpPr>
        <p:spPr/>
        <p:txBody>
          <a:bodyPr/>
          <a:lstStyle/>
          <a:p>
            <a:fld id="{65722510-F856-41F3-8E39-FEF58712D4AE}" type="slidenum">
              <a:rPr lang="en-GB" smtClean="0"/>
              <a:t>4</a:t>
            </a:fld>
            <a:endParaRPr lang="en-GB"/>
          </a:p>
        </p:txBody>
      </p:sp>
    </p:spTree>
    <p:extLst>
      <p:ext uri="{BB962C8B-B14F-4D97-AF65-F5344CB8AC3E}">
        <p14:creationId xmlns:p14="http://schemas.microsoft.com/office/powerpoint/2010/main" val="3240970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Consideration taken to the assessment approach. We don’t deal with Branches or direct Customer Facing Candidates.</a:t>
            </a:r>
          </a:p>
          <a:p>
            <a:r>
              <a:rPr lang="en-GB" dirty="0"/>
              <a:t>All have been in Contact Centre. ( Exception of HWM – able to visit and follow COVID guidelines)</a:t>
            </a:r>
          </a:p>
          <a:p>
            <a:r>
              <a:rPr lang="en-GB" dirty="0"/>
              <a:t>How the Candidate is being trained and experience</a:t>
            </a:r>
          </a:p>
          <a:p>
            <a:endParaRPr lang="en-GB" dirty="0"/>
          </a:p>
          <a:p>
            <a:r>
              <a:rPr lang="en-GB" dirty="0"/>
              <a:t>Mandatory Units – SME  - </a:t>
            </a:r>
            <a:r>
              <a:rPr lang="en-GB" dirty="0" err="1"/>
              <a:t>eg</a:t>
            </a:r>
            <a:r>
              <a:rPr lang="en-GB" dirty="0"/>
              <a:t> Money Laundering, Breaches Champion, Vulnerable Customer Champion, Dedicated Complaints Team.  </a:t>
            </a:r>
          </a:p>
          <a:p>
            <a:r>
              <a:rPr lang="en-GB" dirty="0"/>
              <a:t>   Note: Differences with different organisations </a:t>
            </a:r>
          </a:p>
          <a:p>
            <a:endParaRPr lang="en-GB" dirty="0"/>
          </a:p>
        </p:txBody>
      </p:sp>
      <p:sp>
        <p:nvSpPr>
          <p:cNvPr id="4" name="Slide Number Placeholder 3"/>
          <p:cNvSpPr>
            <a:spLocks noGrp="1"/>
          </p:cNvSpPr>
          <p:nvPr>
            <p:ph type="sldNum" sz="quarter" idx="5"/>
          </p:nvPr>
        </p:nvSpPr>
        <p:spPr/>
        <p:txBody>
          <a:bodyPr/>
          <a:lstStyle/>
          <a:p>
            <a:fld id="{65722510-F856-41F3-8E39-FEF58712D4AE}" type="slidenum">
              <a:rPr lang="en-GB" smtClean="0"/>
              <a:t>5</a:t>
            </a:fld>
            <a:endParaRPr lang="en-GB"/>
          </a:p>
        </p:txBody>
      </p:sp>
    </p:spTree>
    <p:extLst>
      <p:ext uri="{BB962C8B-B14F-4D97-AF65-F5344CB8AC3E}">
        <p14:creationId xmlns:p14="http://schemas.microsoft.com/office/powerpoint/2010/main" val="2407065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Considerations on what has been delivered. Looking for clarity and validation of decision. ‘warm fuzzy feeling’</a:t>
            </a:r>
          </a:p>
          <a:p>
            <a:r>
              <a:rPr lang="en-GB" dirty="0"/>
              <a:t>Looking at extra resources and input to ensure making sound assessment decisions.  </a:t>
            </a:r>
          </a:p>
          <a:p>
            <a:endParaRPr lang="en-GB" dirty="0"/>
          </a:p>
          <a:p>
            <a:r>
              <a:rPr lang="en-GB" dirty="0"/>
              <a:t>Talk through IV and Standardisation internally to ensure fair and consistent approach and sharing best practise.</a:t>
            </a:r>
          </a:p>
          <a:p>
            <a:endParaRPr lang="en-GB" dirty="0"/>
          </a:p>
          <a:p>
            <a:endParaRPr lang="en-GB" dirty="0"/>
          </a:p>
        </p:txBody>
      </p:sp>
      <p:sp>
        <p:nvSpPr>
          <p:cNvPr id="4" name="Slide Number Placeholder 3"/>
          <p:cNvSpPr>
            <a:spLocks noGrp="1"/>
          </p:cNvSpPr>
          <p:nvPr>
            <p:ph type="sldNum" sz="quarter" idx="5"/>
          </p:nvPr>
        </p:nvSpPr>
        <p:spPr/>
        <p:txBody>
          <a:bodyPr/>
          <a:lstStyle/>
          <a:p>
            <a:fld id="{65722510-F856-41F3-8E39-FEF58712D4AE}" type="slidenum">
              <a:rPr lang="en-GB" smtClean="0"/>
              <a:t>6</a:t>
            </a:fld>
            <a:endParaRPr lang="en-GB"/>
          </a:p>
        </p:txBody>
      </p:sp>
    </p:spTree>
    <p:extLst>
      <p:ext uri="{BB962C8B-B14F-4D97-AF65-F5344CB8AC3E}">
        <p14:creationId xmlns:p14="http://schemas.microsoft.com/office/powerpoint/2010/main" val="41629752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55BDAE32-28FF-D74B-B07D-C9B84ABF43FD}" type="datetimeFigureOut">
              <a:rPr lang="en-US" smtClean="0"/>
              <a:pPr/>
              <a:t>10/4/2021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7D5BF2-50AB-B546-A382-AAF9B7E517B4}" type="slidenum">
              <a:rPr lang="en-US" smtClean="0"/>
              <a:pPr/>
              <a:t>‹#›</a:t>
            </a:fld>
            <a:endParaRPr lang="en-US" dirty="0"/>
          </a:p>
        </p:txBody>
      </p:sp>
      <p:pic>
        <p:nvPicPr>
          <p:cNvPr id="7" name="Picture 6" descr="PPT green.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6206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55BDAE32-28FF-D74B-B07D-C9B84ABF43FD}" type="datetimeFigureOut">
              <a:rPr lang="en-US" smtClean="0"/>
              <a:pPr/>
              <a:t>10/4/2021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7D5BF2-50AB-B546-A382-AAF9B7E517B4}" type="slidenum">
              <a:rPr lang="en-US" smtClean="0"/>
              <a:pPr/>
              <a:t>‹#›</a:t>
            </a:fld>
            <a:endParaRPr lang="en-US" dirty="0"/>
          </a:p>
        </p:txBody>
      </p:sp>
      <p:pic>
        <p:nvPicPr>
          <p:cNvPr id="7" name="Picture 6" descr="PPT whi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157697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BDAE32-28FF-D74B-B07D-C9B84ABF43FD}" type="datetimeFigureOut">
              <a:rPr lang="en-US" smtClean="0"/>
              <a:pPr/>
              <a:t>10/4/2021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7D5BF2-50AB-B546-A382-AAF9B7E517B4}" type="slidenum">
              <a:rPr lang="en-US" smtClean="0"/>
              <a:pPr/>
              <a:t>‹#›</a:t>
            </a:fld>
            <a:endParaRPr lang="en-US" dirty="0"/>
          </a:p>
        </p:txBody>
      </p:sp>
      <p:pic>
        <p:nvPicPr>
          <p:cNvPr id="7" name="Picture 6" descr="PPT pg01.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55929964"/>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5575" y="1547446"/>
            <a:ext cx="8649758" cy="4524315"/>
          </a:xfrm>
          <a:prstGeom prst="rect">
            <a:avLst/>
          </a:prstGeom>
        </p:spPr>
        <p:txBody>
          <a:bodyPr wrap="square">
            <a:spAutoFit/>
          </a:bodyPr>
          <a:lstStyle/>
          <a:p>
            <a:pPr algn="ctr"/>
            <a:r>
              <a:rPr lang="en-GB" sz="3600" b="1" dirty="0">
                <a:solidFill>
                  <a:schemeClr val="bg1">
                    <a:lumMod val="50000"/>
                  </a:schemeClr>
                </a:solidFill>
                <a:latin typeface="Arial" charset="0"/>
                <a:cs typeface="Arial" charset="0"/>
              </a:rPr>
              <a:t>Limelight Careers</a:t>
            </a:r>
          </a:p>
          <a:p>
            <a:pPr algn="ctr"/>
            <a:r>
              <a:rPr lang="en-GB" sz="3600" b="1" dirty="0">
                <a:solidFill>
                  <a:schemeClr val="bg1">
                    <a:lumMod val="50000"/>
                  </a:schemeClr>
                </a:solidFill>
                <a:latin typeface="Arial" charset="0"/>
                <a:cs typeface="Arial" charset="0"/>
              </a:rPr>
              <a:t>Alex McKenzie and Elaine Barr</a:t>
            </a:r>
          </a:p>
          <a:p>
            <a:pPr algn="ctr"/>
            <a:endParaRPr lang="en-GB" sz="3600" b="1" dirty="0">
              <a:solidFill>
                <a:schemeClr val="bg1">
                  <a:lumMod val="50000"/>
                </a:schemeClr>
              </a:solidFill>
              <a:latin typeface="Arial" charset="0"/>
              <a:cs typeface="Arial" charset="0"/>
            </a:endParaRPr>
          </a:p>
          <a:p>
            <a:pPr algn="ctr"/>
            <a:endParaRPr lang="en-GB" sz="3600" b="1" dirty="0">
              <a:solidFill>
                <a:schemeClr val="bg1">
                  <a:lumMod val="50000"/>
                </a:schemeClr>
              </a:solidFill>
              <a:latin typeface="Arial" charset="0"/>
              <a:cs typeface="Arial" charset="0"/>
            </a:endParaRPr>
          </a:p>
          <a:p>
            <a:pPr algn="ctr"/>
            <a:r>
              <a:rPr lang="en-GB" sz="3600" b="1" dirty="0">
                <a:solidFill>
                  <a:schemeClr val="bg1">
                    <a:lumMod val="50000"/>
                  </a:schemeClr>
                </a:solidFill>
                <a:latin typeface="Arial" charset="0"/>
                <a:cs typeface="Arial" charset="0"/>
              </a:rPr>
              <a:t>SQA </a:t>
            </a:r>
          </a:p>
          <a:p>
            <a:pPr algn="ctr"/>
            <a:r>
              <a:rPr lang="en-GB" sz="3600" b="1" dirty="0">
                <a:solidFill>
                  <a:schemeClr val="bg1">
                    <a:lumMod val="50000"/>
                  </a:schemeClr>
                </a:solidFill>
                <a:latin typeface="Arial" charset="0"/>
                <a:cs typeface="Arial" charset="0"/>
              </a:rPr>
              <a:t>Providing Financial Services</a:t>
            </a:r>
          </a:p>
          <a:p>
            <a:pPr algn="ctr"/>
            <a:r>
              <a:rPr lang="en-GB" sz="3600" b="1" dirty="0">
                <a:solidFill>
                  <a:schemeClr val="bg1">
                    <a:lumMod val="50000"/>
                  </a:schemeClr>
                </a:solidFill>
                <a:latin typeface="Arial" charset="0"/>
                <a:cs typeface="Arial" charset="0"/>
              </a:rPr>
              <a:t> Networking 2021</a:t>
            </a:r>
          </a:p>
          <a:p>
            <a:pPr algn="ctr"/>
            <a:endParaRPr lang="en-GB" sz="3600" dirty="0">
              <a:solidFill>
                <a:schemeClr val="bg1">
                  <a:lumMod val="50000"/>
                </a:schemeClr>
              </a:solidFill>
            </a:endParaRPr>
          </a:p>
        </p:txBody>
      </p:sp>
      <p:sp>
        <p:nvSpPr>
          <p:cNvPr id="15362" name="AutoShape 2" descr="data:image/jpeg;base64,/9j/4AAQSkZJRgABAQAAAQABAAD/2wCEAAkGBxQSEhQUEhQWFBQWGB0VFhUXGRcXGBYWFRgXGBwdGBgaICggGBwlHBYbIjEhJSkrLi4uGB8zODMsNygtLisBCgoKBQUFDgUFDisZExkrKysrKysrKysrKysrKysrKysrKysrKysrKysrKysrKysrKysrKysrKysrKysrKysrK//AABEIAMEBBQMBIgACEQEDEQH/xAAcAAEAAwADAQEAAAAAAAAAAAAABgcIAQQFAwL/xABMEAACAQMBBgIFCAUJBQkBAAABAgMABBEFBgcSITFBUWETInGBkQgUMkJScqGxIzOCssEVNDVDU2KSorNzg8TR8CQlRVR0k6PS4Rf/xAAUAQEAAAAAAAAAAAAAAAAAAAAA/8QAFBEBAAAAAAAAAAAAAAAAAAAAAP/aAAwDAQACEQMRAD8AvGlKUClKUClKUClKUCuCaGqx3tbyvmCm2tSDdsObciIFOOZHdyOg7dT2BCSbZbfWemjEz8UpGRCnrSEeJ7KPMkVTO0G/C+myLZUtV7EASSY+844f8tVndXLyOzyMXdjlmY5Zj4knrXxoJFe7c6hMCJLycg9QHKj/AC4r6WO32owgCO8mAHIAtxjHsbOajNKC2dnd+d3EQLuNLleQLLiKTHc8hwsfLA9tXTsltnaainFbSZYDLRt6sie1fDzGRWPa0RuP2DFvEL64X9PKP0SkfqozkZ+84+Ax4mgtriqttt979rZFooALqcHBCtiNCORDPg5I8B8RUQ3w7zmZnsrJyqKeGaZTzc90Qjovie/TpnNLZoJzrO9rU7gnE/oUPRIVVQP2iC5+NQ+bUJXJZ5ZGY9WZ2JPtJPOurSg9bS9pbu2OYLiWM/3XbHPyPLtVg7M78buIhbxFuk7sAI5AP2Rwty8h7aqilBsTZLa611GPjtpOIj6cZ9WRDy+kp9vUZHnXv1ivRNZmtJlnt3KSKeRHcdww7qe4Nai3Z7cpqlvk4W4jAE0Y5cz0ZQTngP4dKCZUpSgUpSgUpSgUpSgUpSgUpSgUpSgUpSgUpSg8DbfaNNPs5bhuZUcMa/akbko+PM+QNZE1G+eeR5ZWLySMXdj3Jq4/lI6yS9taA8gpnfzJJRPgA3xFUnQc1KNi9g7vUmPoE4YxyaaTKxjyBxl28h78ZrrbD7NtqF7DbKSAx4pGH1I15sfbjkPMitcaXp8dvEkMKhI0AVVHLAH8aCq7DcHahR6e5ndsczH6OMZ8gyscV89T3BW5U/N7mZWxy9KEcZ8+FVOKuOlBmjZ/dZdLqkNveRfoQfStIpzHJHHgkK2O5IUggHnVqb5tq/mFj6OJuGef9HHjqqDHGw8MAhQfFhVgkVmTfxrBn1R4s+pbosS+HEyh3PxbH7NBXRNK4qwtzGyAv73jlXMFuBI4PR3z6iHyOCT5LjvQfXYLdLc36rNMfm1uehYH0jjxRD9X+8T7AatPT9yemRjDrNMfF5CPgIwv8asdUAAA5AcgB0A8q/VBUWubiLV1JtZpYX7ByJI/Z0DD25NUttXstc6fL6K5ThJ5q680kHijd/YcHyrY1R/bbZeLUbSSCQesRxRPyzHIPokeHgfEEigx5Xv7E7Svp13HcJkgHEifbjPJgfPHMeYFePe2zRSPG4w6MUYeDISpHxFfFaDbllcrLGkiEMjqHUjurDI/A19qrrcTq5n0tEY5aB2h/Z5OvwVse6rFoFKUoFKUoFKUoFKUoFKUoFKUoFKUoFKUoMw7+LkPq0gGfUjjTn93i5eXrfnVdVZ/yhLYrqYc9HgQj9lnU/lVYUF0fJrtlM15IfpLHGo9js5P7gq+6zl8nnWVhvpIGOBcR+r5vESwHt4S9aNoFde/uhFG0hV2CgsQilmIHXCjmx8hzr6XEvArMeigt8Bmuro2qxXcKTwOHjcZVh+RHYjuKCF//wBm0r+1k/8Aak/5VnjbLU1ur25nQ5WSVmU44crnly7csVcm97dd6bjvLFP0v0poF/remXj58mHUr9br160ERQcVcG5nbqx061mS6dllkm4vVRm9QIgHMefFyqn67FhZPPIkUSF5HIVEXmWJoNP2O9rTppEiieZ5HPCqrDISxPhyqdIfd5eFQLdbu5j0yP0kuHu3Hrv1EYP1E/i3f2VKde2ghtBH6ZgGlkWKNPrO7sF5DwGck9hQetXBoK4lcKCScADJPgBzNBlLfFbqmr3YUYDMr482RST7zk++oXXubcax88v7m4HNXkPB9xfVT/KBXh0F7/JpmJjvl+qGiYDzYSg/uj4VdlVD8nDTylnczEY9LKFB8ViX/wCztVvUClKUClKUClKUClKUClKUClKUClKUClKUFS/KG0AzWkd0i5a3bD4/spMAn2BgvxPnWdyK21fWaTRvHKodHUqynoVYYIrJm8LZCTTLpoWyYmy0Mn2489z04h0P/wCigj9hePDIksTFJEYMrDqGU5Fah3cbxoNSjVXZY7oDDxE44j9qPP0gfDqM++sr1+o5CpBBII5gjkQR4HtQbX1P9TL9xv3TWWN2+3kulzd3t3P6WL4DiXwYD49K+NjvK1OKMxi6dkK8OJMOQDy5MwJ/Gonmg2po2qxXUKTQOHjcZDD8j4EdCKqje9uu9Nx3tin6X6U0Kj9Z09dB2frlfrdevWtN3O3suly95Ldz+liz7fWTPJW/Pp7NRaPqsV3Ck0DiSNxkMPxB8CDyIoMZ2dlJNKkUSF5HIVUUcyT2rTW67d1HpkfpZcPduPXftGDj1E/i3f2VJLDZK0gupbuKFVnlHrMPxKj6pbuR1xXy2z2tg023M0559I4wfWkfwA8PE9BQNs9rINNgM0xyTyjjH0pG8F8vE9qza21M1/qttcXL9LiLhXOEiQSKcDPQDue/WvL2t2nn1C4ae4OSeSIPoxr2VR/HvXiUG27e8jf6EiN91gfyrytsNFkvbSW3jnMBkHCXC8XqnquMjkehx2rHkUzKcqSp8QSD+FTLZvelqNoQBOZ0B5pPmTl4Bj6w+NB19sd3l7p2Wlj44c4E0frJ3xxd0OB35edRWGMswVRlmOAO5J5ACtRbE7yLTVV9C4EU5GGt5eEiTI5+jJ5SDryPPryxzr52W6ezi1FbyMYRcuLfqizZBVl8FHM8PY4xgDFBIdg9B+Y2EFv9ZFzIfGR/Wb8SR7AKkFcAVzQKUpQKUpQKUpQKUpQKUpQKUpQKUpQKUpQDXg7UaBa6nC9vNh+E4ypHpIZMAgg/VbBHI9QeYINNttol0+zmuGxlRiNT9aRuSj49fIGswbO7b3lnctcxylnkbimV+aS5JPrAd+fIjBHsoO9tzu6utOZmZDLb59WdBkY6+uB9A+3l51DMVqDZHetY3yhJSLaUjBjlI4Gz1CueTD24PlX31zdRpl2Swi9Cx+vAeAc+/Dgp+FBljFcVemq7hUVHaK8f1QWCvGD0BPMhh+VUja2ryOqRqXdiFVVGSxPYCgWtu8jqkal3Y4VVBJJPYAVqDdJsVJplu3ppGMsuGeMMTHHjOAo6cWDzPljtXU3Vbtl05BPcAPdsPaIQfqp/e8W91Sra/aiDTrczzt5JGPpSPjkqj8z0FB7uaqXfXu/lux88ti7yRJwvASWBRcnMK9n8VHXtz6wTSN8N2l+1xOeOCTCtbg+qiA8vR56MMnn9bnntjRGj6rFdwpNA4eNxlWH5EdiO4oMWuvOvxV/73t13puO8sU/S82mhUY9L1JdB9vuR9br160ps3bK95bRuMq88aMp7q0igg+7IoPMxXFam1jdDpk6kLCYGxgPEzDB8eEkqfhVF7wt30+luCx9LA5wkwGBn7Lj6rY9x7dDQRGGVlYMpKspDKwJBUg5BBHQg960fud3i/P0+bXJ/7VGvJ/7dAOv3x38evjWbTXc0jUpLaaOeE8MkbB1PmOx8j0I8DQbWpXmbN6ul5aw3Ef0ZUDY8D0Ye0MCPdXp0ClKUClKUClKUClKUClKUClKUClKUClKUFH/KS1fla2oPXincc+3qJ5H6/wABVG5qzvlDSk6ooJ5LboAPDLOfzNVhQSDYbZ1tQvYbYZCucyMPqxqMsfgMDzIrXWn2SQRpFEoSNFCqo6BRyAqgvk4Qg3twxHrLByPhl1z+VaGoOvqCkxSADJKMAPElTVfbqd2y6egnnAa7ce0Qgjmq9i3i3wqya+N07KjFF42A5LkLxHsMnkPbQePtftRBptuZ528kQfSkf7Kj8z0FZY2w2pn1Gczzt5JGCeGNPsqPzPUmrI2v3e63qNw084h8EQS+rGn2VGPiepqutsNjrnTGjW6CAyAsvA3FyUgHPh1oI/mplu529l0ubll7dz+liz7Bxr4OB8eh8oZXr7LbPTX84gtwpkKlvWPCML150GvtF1WK6hSeBw8bjKsPyI6gjpg1Xm227MSXkF/ZqFkWeN7iIchIBIhMi88BgASR9bqOf0vH3cbIaxpc30Ynt3P6WL0o59BxJkcnA+OMHyugGgCunrWlx3UEkEy8UcilWHt7jwI6g9sV3a4NBjDaXSGs7qa2f6UTlM/aXqre9SD7680VYm/tANWfHUxRk+3BHv5AVXVBof5Omreks57cnnBIGX7kwJH+ZH+NW5VCfJqY+mvR2KRk+0M+PzNX3QKUpQKUpQKUpQKUpQKUpQKUpQKUpQKUpQZ8+UhZcN3bTY5PCUz4tG5PP3SCqfrUW+zZw3mnOyDMtufTKB1KgEOOXX1ST7VrLxFBPdyuvC01OMOcRzgwMScAFuaH/GAP2q1IKw8pwRitBbsd7kUsa2+oOI5lAVZ2OElxy9dj9F8Y5nkeZ5UFwUr8RyhgCpBB5gg5BHkRRpABknAHUnkB76D9VmTftrwudRMaEFLZRFkc8ufWf4Ehfapqw95O9yG3R4bB1muGHCZV9aOLscMD6z4zjHIdT4HO7uSSSSSeZJ5kk+NB+atj5OtgX1CaXHqxQEZ8HkZQPiqvVT1pvcZs4bTT/SyDEly3pfAiLhAQH8W/aFBY4rmq+0XezYzXM1vK/oCkjJHI5xHKoOAePopyO+BzHM1PYpQwypDA9CCCPwoPpX4lkCgkkAAZJPYDmTXX1HU4bdC88qRIOrOwUfE96ofepvYFyj2ljkQtlZZiMGQfZQdkPckZPkOoQDeBrvz7ULicfQZ+GP8A2aeqvxAz76j1cmv1EhYgKCSTgAdSTyAFBfHybdOKw3c5zh3SJfP0YZif/kA91XRUc3e7P/MLCC3P0wvFJjn+kf1m5+ROPdUjoFKUoFKUoFKUoFKUoFKUoFKUoFKUoFKUoOGFZj3vbAnT5zNCv/ZJTlcD9U56ofAfZ+HatO11tRsI542imQSRuMMrcwRQYmpmrV2+3Nz2xaWxDXEOSTH/AFsY69P6wezn5d6quRCpIIwQcEHkQR2I7UHfsNeuoBiG4miHgkjqPgDXN/tBdTjhmuZ5V+y8jsPgTivNpQc5riv0qknA6ntVobA7nri6ZZL0NbQcjwnAlkHgF6xjzPPyoPL3T7BtqNwskqkWkRBkY/1hB5Rr7e/gKuHfBteun2RhiIE86mOMDl6OPGGfywOQ8yPCpxpemxW0SQwoEjQYVR2H8T51Re9vd1qElxJdxs14jZPCABJEgzhAg+koHTh5+IzzoKezXZttSmjGI5ZEHgrso+ANdZ0IJB5EciDyII7EVxQfW5u3kOZHZyO7MWP418qYrtadp0tw4jgjaVz0VAWPbny6Dn1NB1Kujcdu/LuuoXKEIvO3Rh9Nv7T7o7eJ59q7u7zctwlZ9Swcc1tgcjPIj0rA88fYHLxJ6VdiIAAAAAOQA6AUHIrmlKBSlKBSlKBSlKBSlKBSlKBSlKBSlKBSlKBSlKBivD1/ZGyvf5zbxyH7eCr+51Ib8a9ylBWN7uQ01/oeniOfqycXu9cH/oVxZ7jtOX6Znk593C+71QKs+lB4OgbHWVl/NraONvt4LP8A43Jb8a97FKUCuMVzSg8fW9l7O8/nNvHKcY4mX1gPJxhh7jUVm3NaUxyIXXyWWTH+Yk/jVhUoIHZbotKjOfm5kIOR6SSRh/hDAEe0Gpjp2mQ268EESRL9lFCj8K7dKBSlKBSlKBSlKBSlKBSlKBSlKBSo3Jt9pqkg3sAIJBHGORHWvpru2tjZoj3FwiCRQ0YGWZ1OMMqqCSOfXFBIKV5+ja3b3cfpLaVJUzwlkOcNgHB8Dgg4PjX41naG1tADczxw8XQOwBPsHU0Hp0qF229XSnbhF2oPPm6yIvL+8ygVLLG9jmQSQusiN0dGDKfeKDsUpmo1rW3un2pZZrqMMpwyKS7g5x9FMnl38KCS0qGWW9PSpSQt2q45+uskY+LqAal9vOrqGRgysMqykFSD3BHIig+lKUoFK61/fxwI0kzrGijLO5CqB7TUXj3o6U0hjF4mR9Yq4T3OV4T8aCY0ryNT2ntLcRtPcRRrKCY2ZhhwMZKnoR6w+NfTRdobW74/ms8c3Bjj4DxcPFnGfDPCfhQenSuCwHuqK6pvI0y3PDJdxkg8JCcUhB8+AHHtoJXSo7ou3On3ZVYLqNnbohPA5/ZbBz5V7Gp6jFbxtLO6xxrjidjhRxEKMntkkD30HapUct9u9OkZUS8gZmIVVDjJZjgAeZNSImg5pUduNutOjdke8gV0YqylxlWU4IPmCK9nT76OeNZIXDxtzV15hh0yD3FB2aUqPXO3OnRuySXkKupKspcAqwOCCKCQ0rq6ZqMVxGssDrJG2eF1OVPCSpwfIgj3V5d/tpYQSNFNdwxyIcMjMAVOAeY9hoPdY4qrpt+unqxUw3eVJBwkOMg4/tasXTdUhuY/S28iyxnIDqcgkcjg1jLUv10n32/eNBszRNTW6giuIwwSVFkUNgMAwyMgEjPvNd6o3u5P/ddj/wCnj/dFJNvtNUkG9twQcEcY6igklK6GkazBdKXtpVlQHhLJzXPhnoT/AMxSgxtqX66X77fvGpls9sNqOsobgMnAoWJHmdgGEY4eFAFPJQPIZPtqGan+ul++37xrV26qBU0myCjAMQY+1yWJ95JNB4vEuz2hjkpmVRkZ5Pcy9ef1gOf7KVnpTc6ldqpZpridwoLHux8fqqPLkAKvn5Q9uz6WhUZEdyjufBSkqZ/xOo99U5unuUi1azaQgLxlcnoGdGVfxIHvoJVtPuVmtbRp47gTvGpeSLgK+qOZ4DxHiwOeCBnFRTd3tnLplyrBiYHYCaPsV6cQH2gOefKtQbUXiRWdy8hwqwuST90j8ScVjRVJ5AZJ5ADrk0Gp98WryW+lTPAxVn4Y+MHBCyEAkEdCRyz51nfYbS7a6uhHe3HzaEqSXyAWblheJsgE5zk+FanXRUlsUtblRIphWKQHuVQAkEcwcjII6VUGtbijxsLW8Q5BZYpVw+O2WUnIzy4uEeyg41PcrFK6fydeo6/1okZXZRzwVMY5jtg49vap9ux2NudLWSKS5WaF/WVAGHo37lcno2eY8QPOqI2q3c32nJ6WeNTCCMyxuGVSxwMjkw5454xzHOpxuO27uHuhZXErzJIrGIueJkdAzkcR5kFQ3UnGBigvsUqLbV7fWenSJHdM6s68a8KFhjOOorjZTeBZ6jK0Vqzs6J6Q8SFRwhlXqfNhQUvv62jee/NqGIhtwo4OxlZeIsfE4YAeHPxNdDdtu0fVY5JTMIIkb0YPDxsz4DEAZAAAYc8966u+W1ZNYuuIY4yjr5qY1GfiD8KtL5O+qxtYyW/EBLHKzFM8yjhcMB4ZBHu86CmtttIubCYWVxIXSHLQ8zwcEuCWRT9HiK8x4r76sz5M5/pD/cf8RUV38atFcaliJg4ijWNmU5HHlmIBHI44gPbkdqlXyZv/ABD/AHH/ABFB1t/G20hmNhAxWNAPTlTgyMwzwHH1QpGR3J8qim7fdvJqokk9KIIY24OPh4yz4DYVcjoCCTnuK6u9+Bl1e84hjLqw81ZFwat/5PN2jaa6D6Uc78Q7+sqEH+H7JoKX2+2Nl0q4EUjCRHHHFKoxxAHByPqsD1HmPGrZ3R7RnVbK50+8JkZY+HjPV4nyvM92U9/ZXi/KUulMtlGCONUkdh3CuYwvxKN8K6HydLRmv55B9FICre2R1K/uGgrXUrOWzuXibKywSYyOzIeRHwBFatk2pX+SjqHb5v6bH98ryX/HyqoflC7OeiuYrxB6s49HJ4eljA4SfMp+4aih20P8iDThnjE5Ynt6D9ZjPj6Q/Cg8HQ9NkvruKEc5J5AC3LlxHLN7hk+6tiadZJBFHFGMJGioo8FUAD8qpH5OuzvE81845KPQRfePCzt7hgftGpzf73tNhlkid5Q8btGwEbEcSEqeffmKCfVjzb7+kr3/AG7/ALxrV2zO0EN/AJ7csYySoLAqcqcHkayjt8P+8r3/AG7/ALxoNE7kP6FtfbL/AK8tUPvd/pi9++v+mlXluOuUOjQAMCYzKHGfokzSNz8PVYH2GqD3k6glxqd5LGeJDKQrDo3AAmR4g8ORQXzuK/oeL78v+o1Zo1AfppPvt+8a0vuK/oeL78v+o1Zo1H9dJ99v3jQWVtFvKxpVpYWbkN6BEuZBlSuFAMakjnnnkjty55NePuu3ftqkpZzwW0RAkYEcTHGeBR2JHU9hXjafsbdS2U18sf6CLqx6uM4YoO4Xuf8Aka9fdJtf/J16vGcW82I5R2Xn6r/sk/Amg1BptjHBEkUKBI0AVVXoAP4+feldkGlBkzUNgNSMshFlOQXY5CciOI9K0pu/tXi020jlUo6QqrKwwVIHMEVIKUHS1jTY7mGSCZeKORSjDyPgexHXPlWb9rd0d9ayH5ujXUJPqvGMuB2Dp1B8xkeytO0oMnXK6zeItvIt7Mi9I2STHq+OR62POrA3Xbo5Y5kutQUL6M8UcGQTxDo0hHIYOCFz4Z8KvGlBEt5GyP8AKdoYlbglQ8cT9uLBBVsc+FgcH2A9qz9Hszq+mTiaO3njkjPKSNfSqc9srkMD4H4Vq6lBmHWdT13VI/QSxXDx5DMiwejBI6cRCjIB91WHue3ZyWLm7u8CfhKRxAhjGG+kWYcuIjly7E8+dW3SgpDfvs1d3d1A1tbyzKsRBKKSAeI8s1+NxGzF3aXk73NvLCrQFQzqQC3pIzj24B+FXlSgr/efu/j1VQ0brHdxDCseYZDkhXA5gZJIPbJqoYNzeqmUoYo0Uf1pkXgPToB6/f7I6VJd++zF0LoXsCyNFIipJ6PiJR04vpBeiFcc/HI8MwnZDeXe6crpEUlR24iJg74bAGVIYEZAHwFBxvJ2LXSpLeISGV5IuOQ4AUNxFfVHXHLvU++TN/4h/uP+Iqrtf1u61a69LIpklYBVjiQkKo6BVGT1PfJ59a0Hub2PfTrRjOvDcTkPIvXgVchFJHcAk+1jQfPetu5GpqssLLHdRrwgt9GVOZCsR0IJ5HzNUnBomsaZIWjhuYXPql4lLqw64yuVYd61hSgyhZ7D6tqMvpGhmLOctNcZQe8vzPsAPsrQ273Y2PS7b0SHjkc8U0nTjbtgdlA5Ae3xqU0oIzvG2f8An9hPAP1hXji/2iesvxxw/tVmkbvtT/8AI3H+A1rylB4mxmhLY2UFuvWNBxkfWkPNz72JrOe1Ow2oyXt26Wc7I9xKysEOGVpGII8iDWp6UEG3M6ZNbaYkU8bRSCSQlHGDgtkVWW+Dd3dC8lu7aJp4ZvXYIOJonAHECo5kHGQQO+O2ToalBkjZ7YTUbpgkdvKik4Z5A0ca+JYtjPLsMmvU2t3W3dvceitYZ7mMIhMoTkzlctw46DPbn7TWo6UEH3PabLbaXHFPG0UgeQlHGGALkjl5g1QN7sDqRkdhZXBBdiPUPQk1ralBHditPK6ZawzoQRbqkkbDGPVwysKzztPuxvYbqaO3tppoQ36ORVJBQ8xz7kA4PmDWqKUEF3UXt38yEN9BNFLBiNWdG/SRY9XnjmRjhPsB70qdUoFKUoFKUoFKUoFKUoFKUoFKUoPw/Q/9dqypvZ/nx/a/1ZKUoLN3Afzdv+u8lXAOtKUHNKUoFKUoFKUoFKUoFKUoFKUoFKUoFKUoFKUo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15364" name="AutoShape 4" descr="data:image/jpeg;base64,/9j/4AAQSkZJRgABAQAAAQABAAD/2wCEAAkGBxQSEhQUEhQWFBQWGB0VFhUXGRcXGBYWFRgXGBwdGBgaICggGBwlHBYbIjEhJSkrLi4uGB8zODMsNygtLisBCgoKBQUFDgUFDisZExkrKysrKysrKysrKysrKysrKysrKysrKysrKysrKysrKysrKysrKysrKysrKysrKysrK//AABEIAMEBBQMBIgACEQEDEQH/xAAcAAEAAwADAQEAAAAAAAAAAAAABgcIAQQFAwL/xABMEAACAQMBBgIFCAUJBQkBAAABAgMABBEFBgcSITFBUWETInGBkQgUMkJScqGxIzOCssEVNDVDU2KSorNzg8TR8CQlRVR0k6PS4Rf/xAAUAQEAAAAAAAAAAAAAAAAAAAAA/8QAFBEBAAAAAAAAAAAAAAAAAAAAAP/aAAwDAQACEQMRAD8AvGlKUClKUClKUClKUCuCaGqx3tbyvmCm2tSDdsObciIFOOZHdyOg7dT2BCSbZbfWemjEz8UpGRCnrSEeJ7KPMkVTO0G/C+myLZUtV7EASSY+844f8tVndXLyOzyMXdjlmY5Zj4knrXxoJFe7c6hMCJLycg9QHKj/AC4r6WO32owgCO8mAHIAtxjHsbOajNKC2dnd+d3EQLuNLleQLLiKTHc8hwsfLA9tXTsltnaainFbSZYDLRt6sie1fDzGRWPa0RuP2DFvEL64X9PKP0SkfqozkZ+84+Ax4mgtriqttt979rZFooALqcHBCtiNCORDPg5I8B8RUQ3w7zmZnsrJyqKeGaZTzc90Qjovie/TpnNLZoJzrO9rU7gnE/oUPRIVVQP2iC5+NQ+bUJXJZ5ZGY9WZ2JPtJPOurSg9bS9pbu2OYLiWM/3XbHPyPLtVg7M78buIhbxFuk7sAI5AP2Rwty8h7aqilBsTZLa611GPjtpOIj6cZ9WRDy+kp9vUZHnXv1ivRNZmtJlnt3KSKeRHcdww7qe4Nai3Z7cpqlvk4W4jAE0Y5cz0ZQTngP4dKCZUpSgUpSgUpSgUpSgUpSgUpSgUpSgUpSgUpSg8DbfaNNPs5bhuZUcMa/akbko+PM+QNZE1G+eeR5ZWLySMXdj3Jq4/lI6yS9taA8gpnfzJJRPgA3xFUnQc1KNi9g7vUmPoE4YxyaaTKxjyBxl28h78ZrrbD7NtqF7DbKSAx4pGH1I15sfbjkPMitcaXp8dvEkMKhI0AVVHLAH8aCq7DcHahR6e5ndsczH6OMZ8gyscV89T3BW5U/N7mZWxy9KEcZ8+FVOKuOlBmjZ/dZdLqkNveRfoQfStIpzHJHHgkK2O5IUggHnVqb5tq/mFj6OJuGef9HHjqqDHGw8MAhQfFhVgkVmTfxrBn1R4s+pbosS+HEyh3PxbH7NBXRNK4qwtzGyAv73jlXMFuBI4PR3z6iHyOCT5LjvQfXYLdLc36rNMfm1uehYH0jjxRD9X+8T7AatPT9yemRjDrNMfF5CPgIwv8asdUAAA5AcgB0A8q/VBUWubiLV1JtZpYX7ByJI/Z0DD25NUttXstc6fL6K5ThJ5q680kHijd/YcHyrY1R/bbZeLUbSSCQesRxRPyzHIPokeHgfEEigx5Xv7E7Svp13HcJkgHEifbjPJgfPHMeYFePe2zRSPG4w6MUYeDISpHxFfFaDbllcrLGkiEMjqHUjurDI/A19qrrcTq5n0tEY5aB2h/Z5OvwVse6rFoFKUoFKUoFKUoFKUoFKUoFKUoFKUoFKUoMw7+LkPq0gGfUjjTn93i5eXrfnVdVZ/yhLYrqYc9HgQj9lnU/lVYUF0fJrtlM15IfpLHGo9js5P7gq+6zl8nnWVhvpIGOBcR+r5vESwHt4S9aNoFde/uhFG0hV2CgsQilmIHXCjmx8hzr6XEvArMeigt8Bmuro2qxXcKTwOHjcZVh+RHYjuKCF//wBm0r+1k/8Aak/5VnjbLU1ur25nQ5WSVmU44crnly7csVcm97dd6bjvLFP0v0poF/remXj58mHUr9br160ERQcVcG5nbqx061mS6dllkm4vVRm9QIgHMefFyqn67FhZPPIkUSF5HIVEXmWJoNP2O9rTppEiieZ5HPCqrDISxPhyqdIfd5eFQLdbu5j0yP0kuHu3Hrv1EYP1E/i3f2VKde2ghtBH6ZgGlkWKNPrO7sF5DwGck9hQetXBoK4lcKCScADJPgBzNBlLfFbqmr3YUYDMr482RST7zk++oXXubcax88v7m4HNXkPB9xfVT/KBXh0F7/JpmJjvl+qGiYDzYSg/uj4VdlVD8nDTylnczEY9LKFB8ViX/wCztVvUClKUClKUClKUClKUClKUClKUClKUClKUFS/KG0AzWkd0i5a3bD4/spMAn2BgvxPnWdyK21fWaTRvHKodHUqynoVYYIrJm8LZCTTLpoWyYmy0Mn2489z04h0P/wCigj9hePDIksTFJEYMrDqGU5Fah3cbxoNSjVXZY7oDDxE44j9qPP0gfDqM++sr1+o5CpBBII5gjkQR4HtQbX1P9TL9xv3TWWN2+3kulzd3t3P6WL4DiXwYD49K+NjvK1OKMxi6dkK8OJMOQDy5MwJ/Gonmg2po2qxXUKTQOHjcZDD8j4EdCKqje9uu9Nx3tin6X6U0Kj9Z09dB2frlfrdevWtN3O3suly95Ldz+liz7fWTPJW/Pp7NRaPqsV3Ck0DiSNxkMPxB8CDyIoMZ2dlJNKkUSF5HIVUUcyT2rTW67d1HpkfpZcPduPXftGDj1E/i3f2VJLDZK0gupbuKFVnlHrMPxKj6pbuR1xXy2z2tg023M0559I4wfWkfwA8PE9BQNs9rINNgM0xyTyjjH0pG8F8vE9qza21M1/qttcXL9LiLhXOEiQSKcDPQDue/WvL2t2nn1C4ae4OSeSIPoxr2VR/HvXiUG27e8jf6EiN91gfyrytsNFkvbSW3jnMBkHCXC8XqnquMjkehx2rHkUzKcqSp8QSD+FTLZvelqNoQBOZ0B5pPmTl4Bj6w+NB19sd3l7p2Wlj44c4E0frJ3xxd0OB35edRWGMswVRlmOAO5J5ACtRbE7yLTVV9C4EU5GGt5eEiTI5+jJ5SDryPPryxzr52W6ezi1FbyMYRcuLfqizZBVl8FHM8PY4xgDFBIdg9B+Y2EFv9ZFzIfGR/Wb8SR7AKkFcAVzQKUpQKUpQKUpQKUpQKUpQKUpQKUpQKUpQDXg7UaBa6nC9vNh+E4ypHpIZMAgg/VbBHI9QeYINNttol0+zmuGxlRiNT9aRuSj49fIGswbO7b3lnctcxylnkbimV+aS5JPrAd+fIjBHsoO9tzu6utOZmZDLb59WdBkY6+uB9A+3l51DMVqDZHetY3yhJSLaUjBjlI4Gz1CueTD24PlX31zdRpl2Swi9Cx+vAeAc+/Dgp+FBljFcVemq7hUVHaK8f1QWCvGD0BPMhh+VUja2ryOqRqXdiFVVGSxPYCgWtu8jqkal3Y4VVBJJPYAVqDdJsVJplu3ppGMsuGeMMTHHjOAo6cWDzPljtXU3Vbtl05BPcAPdsPaIQfqp/e8W91Sra/aiDTrczzt5JGPpSPjkqj8z0FB7uaqXfXu/lux88ti7yRJwvASWBRcnMK9n8VHXtz6wTSN8N2l+1xOeOCTCtbg+qiA8vR56MMnn9bnntjRGj6rFdwpNA4eNxlWH5EdiO4oMWuvOvxV/73t13puO8sU/S82mhUY9L1JdB9vuR9br160ps3bK95bRuMq88aMp7q0igg+7IoPMxXFam1jdDpk6kLCYGxgPEzDB8eEkqfhVF7wt30+luCx9LA5wkwGBn7Lj6rY9x7dDQRGGVlYMpKspDKwJBUg5BBHQg960fud3i/P0+bXJ/7VGvJ/7dAOv3x38evjWbTXc0jUpLaaOeE8MkbB1PmOx8j0I8DQbWpXmbN6ul5aw3Ef0ZUDY8D0Ye0MCPdXp0ClKUClKUClKUClKUClKUClKUClKUClKUFH/KS1fla2oPXincc+3qJ5H6/wABVG5qzvlDSk6ooJ5LboAPDLOfzNVhQSDYbZ1tQvYbYZCucyMPqxqMsfgMDzIrXWn2SQRpFEoSNFCqo6BRyAqgvk4Qg3twxHrLByPhl1z+VaGoOvqCkxSADJKMAPElTVfbqd2y6egnnAa7ce0Qgjmq9i3i3wqya+N07KjFF42A5LkLxHsMnkPbQePtftRBptuZ528kQfSkf7Kj8z0FZY2w2pn1Gczzt5JGCeGNPsqPzPUmrI2v3e63qNw084h8EQS+rGn2VGPiepqutsNjrnTGjW6CAyAsvA3FyUgHPh1oI/mplu529l0ubll7dz+liz7Bxr4OB8eh8oZXr7LbPTX84gtwpkKlvWPCML150GvtF1WK6hSeBw8bjKsPyI6gjpg1Xm227MSXkF/ZqFkWeN7iIchIBIhMi88BgASR9bqOf0vH3cbIaxpc30Ynt3P6WL0o59BxJkcnA+OMHyugGgCunrWlx3UEkEy8UcilWHt7jwI6g9sV3a4NBjDaXSGs7qa2f6UTlM/aXqre9SD7680VYm/tANWfHUxRk+3BHv5AVXVBof5Omreks57cnnBIGX7kwJH+ZH+NW5VCfJqY+mvR2KRk+0M+PzNX3QKUpQKUpQKUpQKUpQKUpQKUpQKUpQKUpQZ8+UhZcN3bTY5PCUz4tG5PP3SCqfrUW+zZw3mnOyDMtufTKB1KgEOOXX1ST7VrLxFBPdyuvC01OMOcRzgwMScAFuaH/GAP2q1IKw8pwRitBbsd7kUsa2+oOI5lAVZ2OElxy9dj9F8Y5nkeZ5UFwUr8RyhgCpBB5gg5BHkRRpABknAHUnkB76D9VmTftrwudRMaEFLZRFkc8ufWf4Ehfapqw95O9yG3R4bB1muGHCZV9aOLscMD6z4zjHIdT4HO7uSSSSSeZJ5kk+NB+atj5OtgX1CaXHqxQEZ8HkZQPiqvVT1pvcZs4bTT/SyDEly3pfAiLhAQH8W/aFBY4rmq+0XezYzXM1vK/oCkjJHI5xHKoOAePopyO+BzHM1PYpQwypDA9CCCPwoPpX4lkCgkkAAZJPYDmTXX1HU4bdC88qRIOrOwUfE96ofepvYFyj2ljkQtlZZiMGQfZQdkPckZPkOoQDeBrvz7ULicfQZ+GP8A2aeqvxAz76j1cmv1EhYgKCSTgAdSTyAFBfHybdOKw3c5zh3SJfP0YZif/kA91XRUc3e7P/MLCC3P0wvFJjn+kf1m5+ROPdUjoFKUoFKUoFKUoFKUoFKUoFKUoFKUoFKUoOGFZj3vbAnT5zNCv/ZJTlcD9U56ofAfZ+HatO11tRsI542imQSRuMMrcwRQYmpmrV2+3Nz2xaWxDXEOSTH/AFsY69P6wezn5d6quRCpIIwQcEHkQR2I7UHfsNeuoBiG4miHgkjqPgDXN/tBdTjhmuZ5V+y8jsPgTivNpQc5riv0qknA6ntVobA7nri6ZZL0NbQcjwnAlkHgF6xjzPPyoPL3T7BtqNwskqkWkRBkY/1hB5Rr7e/gKuHfBteun2RhiIE86mOMDl6OPGGfywOQ8yPCpxpemxW0SQwoEjQYVR2H8T51Re9vd1qElxJdxs14jZPCABJEgzhAg+koHTh5+IzzoKezXZttSmjGI5ZEHgrso+ANdZ0IJB5EciDyII7EVxQfW5u3kOZHZyO7MWP418qYrtadp0tw4jgjaVz0VAWPbny6Dn1NB1Kujcdu/LuuoXKEIvO3Rh9Nv7T7o7eJ59q7u7zctwlZ9Swcc1tgcjPIj0rA88fYHLxJ6VdiIAAAAAOQA6AUHIrmlKBSlKBSlKBSlKBSlKBSlKBSlKBSlKBSlKBSlKBivD1/ZGyvf5zbxyH7eCr+51Ib8a9ylBWN7uQ01/oeniOfqycXu9cH/oVxZ7jtOX6Znk593C+71QKs+lB4OgbHWVl/NraONvt4LP8A43Jb8a97FKUCuMVzSg8fW9l7O8/nNvHKcY4mX1gPJxhh7jUVm3NaUxyIXXyWWTH+Yk/jVhUoIHZbotKjOfm5kIOR6SSRh/hDAEe0Gpjp2mQ268EESRL9lFCj8K7dKBSlKBSlKBSlKBSlKBSlKBSlKBSo3Jt9pqkg3sAIJBHGORHWvpru2tjZoj3FwiCRQ0YGWZ1OMMqqCSOfXFBIKV5+ja3b3cfpLaVJUzwlkOcNgHB8Dgg4PjX41naG1tADczxw8XQOwBPsHU0Hp0qF229XSnbhF2oPPm6yIvL+8ygVLLG9jmQSQusiN0dGDKfeKDsUpmo1rW3un2pZZrqMMpwyKS7g5x9FMnl38KCS0qGWW9PSpSQt2q45+uskY+LqAal9vOrqGRgysMqykFSD3BHIig+lKUoFK61/fxwI0kzrGijLO5CqB7TUXj3o6U0hjF4mR9Yq4T3OV4T8aCY0ryNT2ntLcRtPcRRrKCY2ZhhwMZKnoR6w+NfTRdobW74/ms8c3Bjj4DxcPFnGfDPCfhQenSuCwHuqK6pvI0y3PDJdxkg8JCcUhB8+AHHtoJXSo7ou3On3ZVYLqNnbohPA5/ZbBz5V7Gp6jFbxtLO6xxrjidjhRxEKMntkkD30HapUct9u9OkZUS8gZmIVVDjJZjgAeZNSImg5pUduNutOjdke8gV0YqylxlWU4IPmCK9nT76OeNZIXDxtzV15hh0yD3FB2aUqPXO3OnRuySXkKupKspcAqwOCCKCQ0rq6ZqMVxGssDrJG2eF1OVPCSpwfIgj3V5d/tpYQSNFNdwxyIcMjMAVOAeY9hoPdY4qrpt+unqxUw3eVJBwkOMg4/tasXTdUhuY/S28iyxnIDqcgkcjg1jLUv10n32/eNBszRNTW6giuIwwSVFkUNgMAwyMgEjPvNd6o3u5P/ddj/wCnj/dFJNvtNUkG9twQcEcY6igklK6GkazBdKXtpVlQHhLJzXPhnoT/AMxSgxtqX66X77fvGpls9sNqOsobgMnAoWJHmdgGEY4eFAFPJQPIZPtqGan+ul++37xrV26qBU0myCjAMQY+1yWJ95JNB4vEuz2hjkpmVRkZ5Pcy9ef1gOf7KVnpTc6ldqpZpridwoLHux8fqqPLkAKvn5Q9uz6WhUZEdyjufBSkqZ/xOo99U5unuUi1azaQgLxlcnoGdGVfxIHvoJVtPuVmtbRp47gTvGpeSLgK+qOZ4DxHiwOeCBnFRTd3tnLplyrBiYHYCaPsV6cQH2gOefKtQbUXiRWdy8hwqwuST90j8ScVjRVJ5AZJ5ADrk0Gp98WryW+lTPAxVn4Y+MHBCyEAkEdCRyz51nfYbS7a6uhHe3HzaEqSXyAWblheJsgE5zk+FanXRUlsUtblRIphWKQHuVQAkEcwcjII6VUGtbijxsLW8Q5BZYpVw+O2WUnIzy4uEeyg41PcrFK6fydeo6/1okZXZRzwVMY5jtg49vap9ux2NudLWSKS5WaF/WVAGHo37lcno2eY8QPOqI2q3c32nJ6WeNTCCMyxuGVSxwMjkw5454xzHOpxuO27uHuhZXErzJIrGIueJkdAzkcR5kFQ3UnGBigvsUqLbV7fWenSJHdM6s68a8KFhjOOorjZTeBZ6jK0Vqzs6J6Q8SFRwhlXqfNhQUvv62jee/NqGIhtwo4OxlZeIsfE4YAeHPxNdDdtu0fVY5JTMIIkb0YPDxsz4DEAZAAAYc8966u+W1ZNYuuIY4yjr5qY1GfiD8KtL5O+qxtYyW/EBLHKzFM8yjhcMB4ZBHu86CmtttIubCYWVxIXSHLQ8zwcEuCWRT9HiK8x4r76sz5M5/pD/cf8RUV38atFcaliJg4ijWNmU5HHlmIBHI44gPbkdqlXyZv/ABD/AHH/ABFB1t/G20hmNhAxWNAPTlTgyMwzwHH1QpGR3J8qim7fdvJqokk9KIIY24OPh4yz4DYVcjoCCTnuK6u9+Bl1e84hjLqw81ZFwat/5PN2jaa6D6Uc78Q7+sqEH+H7JoKX2+2Nl0q4EUjCRHHHFKoxxAHByPqsD1HmPGrZ3R7RnVbK50+8JkZY+HjPV4nyvM92U9/ZXi/KUulMtlGCONUkdh3CuYwvxKN8K6HydLRmv55B9FICre2R1K/uGgrXUrOWzuXibKywSYyOzIeRHwBFatk2pX+SjqHb5v6bH98ryX/HyqoflC7OeiuYrxB6s49HJ4eljA4SfMp+4aih20P8iDThnjE5Ynt6D9ZjPj6Q/Cg8HQ9NkvruKEc5J5AC3LlxHLN7hk+6tiadZJBFHFGMJGioo8FUAD8qpH5OuzvE81845KPQRfePCzt7hgftGpzf73tNhlkid5Q8btGwEbEcSEqeffmKCfVjzb7+kr3/AG7/ALxrV2zO0EN/AJ7csYySoLAqcqcHkayjt8P+8r3/AG7/ALxoNE7kP6FtfbL/AK8tUPvd/pi9++v+mlXluOuUOjQAMCYzKHGfokzSNz8PVYH2GqD3k6glxqd5LGeJDKQrDo3AAmR4g8ORQXzuK/oeL78v+o1Zo1AfppPvt+8a0vuK/oeL78v+o1Zo1H9dJ99v3jQWVtFvKxpVpYWbkN6BEuZBlSuFAMakjnnnkjty55NePuu3ftqkpZzwW0RAkYEcTHGeBR2JHU9hXjafsbdS2U18sf6CLqx6uM4YoO4Xuf8Aka9fdJtf/J16vGcW82I5R2Xn6r/sk/Amg1BptjHBEkUKBI0AVVXoAP4+feldkGlBkzUNgNSMshFlOQXY5CciOI9K0pu/tXi020jlUo6QqrKwwVIHMEVIKUHS1jTY7mGSCZeKORSjDyPgexHXPlWb9rd0d9ayH5ujXUJPqvGMuB2Dp1B8xkeytO0oMnXK6zeItvIt7Mi9I2STHq+OR62POrA3Xbo5Y5kutQUL6M8UcGQTxDo0hHIYOCFz4Z8KvGlBEt5GyP8AKdoYlbglQ8cT9uLBBVsc+FgcH2A9qz9Hszq+mTiaO3njkjPKSNfSqc9srkMD4H4Vq6lBmHWdT13VI/QSxXDx5DMiwejBI6cRCjIB91WHue3ZyWLm7u8CfhKRxAhjGG+kWYcuIjly7E8+dW3SgpDfvs1d3d1A1tbyzKsRBKKSAeI8s1+NxGzF3aXk73NvLCrQFQzqQC3pIzj24B+FXlSgr/efu/j1VQ0brHdxDCseYZDkhXA5gZJIPbJqoYNzeqmUoYo0Uf1pkXgPToB6/f7I6VJd++zF0LoXsCyNFIipJ6PiJR04vpBeiFcc/HI8MwnZDeXe6crpEUlR24iJg74bAGVIYEZAHwFBxvJ2LXSpLeISGV5IuOQ4AUNxFfVHXHLvU++TN/4h/uP+Iqrtf1u61a69LIpklYBVjiQkKo6BVGT1PfJ59a0Hub2PfTrRjOvDcTkPIvXgVchFJHcAk+1jQfPetu5GpqssLLHdRrwgt9GVOZCsR0IJ5HzNUnBomsaZIWjhuYXPql4lLqw64yuVYd61hSgyhZ7D6tqMvpGhmLOctNcZQe8vzPsAPsrQ273Y2PS7b0SHjkc8U0nTjbtgdlA5Ae3xqU0oIzvG2f8An9hPAP1hXji/2iesvxxw/tVmkbvtT/8AI3H+A1rylB4mxmhLY2UFuvWNBxkfWkPNz72JrOe1Ow2oyXt26Wc7I9xKysEOGVpGII8iDWp6UEG3M6ZNbaYkU8bRSCSQlHGDgtkVWW+Dd3dC8lu7aJp4ZvXYIOJonAHECo5kHGQQO+O2ToalBkjZ7YTUbpgkdvKik4Z5A0ca+JYtjPLsMmvU2t3W3dvceitYZ7mMIhMoTkzlctw46DPbn7TWo6UEH3PabLbaXHFPG0UgeQlHGGALkjl5g1QN7sDqRkdhZXBBdiPUPQk1ralBHditPK6ZawzoQRbqkkbDGPVwysKzztPuxvYbqaO3tppoQ36ORVJBQ8xz7kA4PmDWqKUEF3UXt38yEN9BNFLBiNWdG/SRY9XnjmRjhPsB70qdUoFKUoFKUoFKUoFKUoFKUoFKUoPw/Q/9dqypvZ/nx/a/1ZKUoLN3Afzdv+u8lXAOtKUHNKUoFKUoFKUoFKUoFKUoFKUoFKUoFKUoFKUo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52444060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14739" y="903383"/>
            <a:ext cx="7616557" cy="4370427"/>
          </a:xfrm>
          <a:prstGeom prst="rect">
            <a:avLst/>
          </a:prstGeom>
        </p:spPr>
        <p:txBody>
          <a:bodyPr wrap="square">
            <a:spAutoFit/>
          </a:bodyPr>
          <a:lstStyle/>
          <a:p>
            <a:pPr algn="ctr">
              <a:buFontTx/>
              <a:buNone/>
            </a:pPr>
            <a:r>
              <a:rPr lang="en-GB" sz="3600" b="1" dirty="0">
                <a:solidFill>
                  <a:schemeClr val="bg1">
                    <a:lumMod val="50000"/>
                  </a:schemeClr>
                </a:solidFill>
                <a:latin typeface="Arial" charset="0"/>
                <a:cs typeface="Arial" charset="0"/>
              </a:rPr>
              <a:t>Assessing through COVID-19</a:t>
            </a:r>
          </a:p>
          <a:p>
            <a:pPr marL="457200" indent="-457200">
              <a:buFont typeface="Arial" panose="020B0604020202020204" pitchFamily="34" charset="0"/>
              <a:buChar char="•"/>
            </a:pPr>
            <a:endParaRPr lang="en-GB" sz="2800" dirty="0">
              <a:solidFill>
                <a:schemeClr val="bg1">
                  <a:lumMod val="50000"/>
                </a:schemeClr>
              </a:solidFill>
              <a:latin typeface="Arial" charset="0"/>
              <a:cs typeface="Arial" charset="0"/>
            </a:endParaRPr>
          </a:p>
          <a:p>
            <a:pPr marL="457200" indent="-457200">
              <a:buFont typeface="Arial" panose="020B0604020202020204" pitchFamily="34" charset="0"/>
              <a:buChar char="•"/>
            </a:pPr>
            <a:r>
              <a:rPr lang="en-GB" sz="2800" dirty="0">
                <a:solidFill>
                  <a:schemeClr val="bg1">
                    <a:lumMod val="50000"/>
                  </a:schemeClr>
                </a:solidFill>
                <a:latin typeface="Arial" charset="0"/>
                <a:cs typeface="Arial" charset="0"/>
              </a:rPr>
              <a:t>Planning</a:t>
            </a:r>
          </a:p>
          <a:p>
            <a:pPr marL="457200" indent="-457200">
              <a:buFont typeface="Arial" panose="020B0604020202020204" pitchFamily="34" charset="0"/>
              <a:buChar char="•"/>
            </a:pPr>
            <a:r>
              <a:rPr lang="en-GB" sz="2800" dirty="0">
                <a:solidFill>
                  <a:schemeClr val="bg1">
                    <a:lumMod val="50000"/>
                  </a:schemeClr>
                </a:solidFill>
                <a:latin typeface="Arial" charset="0"/>
                <a:cs typeface="Arial" charset="0"/>
              </a:rPr>
              <a:t>Evidence gathering</a:t>
            </a:r>
          </a:p>
          <a:p>
            <a:pPr marL="457200" indent="-457200">
              <a:buFont typeface="Arial" panose="020B0604020202020204" pitchFamily="34" charset="0"/>
              <a:buChar char="•"/>
            </a:pPr>
            <a:r>
              <a:rPr lang="en-GB" sz="2800" dirty="0">
                <a:solidFill>
                  <a:schemeClr val="bg1">
                    <a:lumMod val="50000"/>
                  </a:schemeClr>
                </a:solidFill>
                <a:latin typeface="Arial" charset="0"/>
                <a:cs typeface="Arial" charset="0"/>
              </a:rPr>
              <a:t>Unit choices</a:t>
            </a:r>
          </a:p>
          <a:p>
            <a:pPr marL="457200" indent="-457200">
              <a:buFont typeface="Arial" panose="020B0604020202020204" pitchFamily="34" charset="0"/>
              <a:buChar char="•"/>
            </a:pPr>
            <a:r>
              <a:rPr lang="en-GB" sz="2800" dirty="0">
                <a:solidFill>
                  <a:schemeClr val="bg1">
                    <a:lumMod val="50000"/>
                  </a:schemeClr>
                </a:solidFill>
                <a:latin typeface="Arial" charset="0"/>
                <a:cs typeface="Arial" charset="0"/>
              </a:rPr>
              <a:t>Assessment decisions</a:t>
            </a:r>
          </a:p>
          <a:p>
            <a:r>
              <a:rPr lang="en-GB" sz="1800" dirty="0">
                <a:effectLst/>
                <a:latin typeface="Calibri" panose="020F0502020204030204" pitchFamily="34" charset="0"/>
                <a:ea typeface="Times New Roman" panose="02020603050405020304" pitchFamily="18" charset="0"/>
              </a:rPr>
              <a:t> </a:t>
            </a:r>
            <a:endParaRPr lang="en-GB" sz="1800" dirty="0">
              <a:effectLst/>
              <a:latin typeface="Calibri" panose="020F0502020204030204" pitchFamily="34" charset="0"/>
              <a:ea typeface="Calibri" panose="020F0502020204030204" pitchFamily="34" charset="0"/>
            </a:endParaRPr>
          </a:p>
          <a:p>
            <a:r>
              <a:rPr lang="en-GB" sz="1800" dirty="0">
                <a:effectLst/>
                <a:latin typeface="Calibri" panose="020F0502020204030204" pitchFamily="34" charset="0"/>
                <a:ea typeface="Times New Roman" panose="02020603050405020304" pitchFamily="18" charset="0"/>
              </a:rPr>
              <a:t> </a:t>
            </a:r>
            <a:endParaRPr lang="en-GB" sz="1800" dirty="0">
              <a:effectLst/>
              <a:latin typeface="Calibri" panose="020F0502020204030204" pitchFamily="34" charset="0"/>
              <a:ea typeface="Calibri" panose="020F0502020204030204" pitchFamily="34" charset="0"/>
            </a:endParaRPr>
          </a:p>
          <a:p>
            <a:r>
              <a:rPr lang="en-GB" sz="1800" dirty="0">
                <a:effectLst/>
                <a:latin typeface="Calibri" panose="020F0502020204030204" pitchFamily="34" charset="0"/>
                <a:ea typeface="Times New Roman" panose="02020603050405020304" pitchFamily="18" charset="0"/>
              </a:rPr>
              <a:t> </a:t>
            </a:r>
            <a:r>
              <a:rPr lang="en-GB" sz="1800" dirty="0">
                <a:effectLst/>
                <a:latin typeface="Calibri" panose="020F0502020204030204" pitchFamily="34" charset="0"/>
                <a:ea typeface="Calibri" panose="020F0502020204030204" pitchFamily="34" charset="0"/>
              </a:rPr>
              <a:t> </a:t>
            </a:r>
          </a:p>
          <a:p>
            <a:pPr>
              <a:buFont typeface="Arial" pitchFamily="34" charset="0"/>
              <a:buChar char="•"/>
            </a:pPr>
            <a:endParaRPr lang="en-GB" sz="2400" dirty="0">
              <a:solidFill>
                <a:schemeClr val="bg1">
                  <a:lumMod val="50000"/>
                </a:schemeClr>
              </a:solidFill>
              <a:latin typeface="Arial" charset="0"/>
              <a:cs typeface="Arial" charset="0"/>
            </a:endParaRPr>
          </a:p>
          <a:p>
            <a:r>
              <a:rPr lang="en-GB" sz="2400" dirty="0">
                <a:solidFill>
                  <a:schemeClr val="bg1">
                    <a:lumMod val="50000"/>
                  </a:schemeClr>
                </a:solidFill>
                <a:latin typeface="Arial" charset="0"/>
                <a:cs typeface="Arial" charset="0"/>
              </a:rPr>
              <a:t> </a:t>
            </a:r>
            <a:endParaRPr lang="en-GB" sz="4400" b="1" dirty="0">
              <a:solidFill>
                <a:schemeClr val="bg1">
                  <a:lumMod val="50000"/>
                </a:schemeClr>
              </a:solidFill>
            </a:endParaRPr>
          </a:p>
        </p:txBody>
      </p:sp>
    </p:spTree>
    <p:extLst>
      <p:ext uri="{BB962C8B-B14F-4D97-AF65-F5344CB8AC3E}">
        <p14:creationId xmlns:p14="http://schemas.microsoft.com/office/powerpoint/2010/main" val="317408432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2025" y="760164"/>
            <a:ext cx="7308305" cy="6001643"/>
          </a:xfrm>
          <a:prstGeom prst="rect">
            <a:avLst/>
          </a:prstGeom>
        </p:spPr>
        <p:txBody>
          <a:bodyPr wrap="square">
            <a:spAutoFit/>
          </a:bodyPr>
          <a:lstStyle/>
          <a:p>
            <a:pPr algn="ctr">
              <a:buFontTx/>
              <a:buNone/>
              <a:defRPr/>
            </a:pPr>
            <a:r>
              <a:rPr lang="en-GB" sz="4400" b="1" dirty="0">
                <a:solidFill>
                  <a:schemeClr val="bg1">
                    <a:lumMod val="50000"/>
                  </a:schemeClr>
                </a:solidFill>
                <a:latin typeface="Arial" pitchFamily="34" charset="0"/>
                <a:cs typeface="Arial" pitchFamily="34" charset="0"/>
              </a:rPr>
              <a:t>Planning</a:t>
            </a:r>
          </a:p>
          <a:p>
            <a:pPr>
              <a:defRPr/>
            </a:pPr>
            <a:endParaRPr lang="en-GB" sz="2800" dirty="0">
              <a:solidFill>
                <a:schemeClr val="bg1">
                  <a:lumMod val="50000"/>
                </a:schemeClr>
              </a:solidFill>
              <a:effectLst>
                <a:outerShdw blurRad="38100" dist="38100" dir="2700000" algn="tl">
                  <a:srgbClr val="C0C0C0"/>
                </a:outerShdw>
              </a:effectLst>
              <a:latin typeface="Arial" pitchFamily="34" charset="0"/>
              <a:cs typeface="Arial" pitchFamily="34" charset="0"/>
            </a:endParaRPr>
          </a:p>
          <a:p>
            <a:pPr marL="342900" indent="-342900">
              <a:buFont typeface="Arial"/>
              <a:buChar char="•"/>
              <a:defRPr/>
            </a:pPr>
            <a:r>
              <a:rPr lang="en-GB" sz="2000" b="1" dirty="0">
                <a:solidFill>
                  <a:schemeClr val="bg1">
                    <a:lumMod val="50000"/>
                  </a:schemeClr>
                </a:solidFill>
                <a:latin typeface="Arial" pitchFamily="34" charset="0"/>
                <a:cs typeface="Arial" pitchFamily="34" charset="0"/>
              </a:rPr>
              <a:t>Time to understand how WFH impacts job role</a:t>
            </a:r>
          </a:p>
          <a:p>
            <a:pPr marL="800100" lvl="1" indent="-342900">
              <a:buFont typeface="Arial"/>
              <a:buChar char="•"/>
              <a:defRPr/>
            </a:pPr>
            <a:r>
              <a:rPr lang="en-GB" sz="2000" dirty="0">
                <a:solidFill>
                  <a:schemeClr val="bg1">
                    <a:lumMod val="50000"/>
                  </a:schemeClr>
                </a:solidFill>
                <a:latin typeface="Arial" pitchFamily="34" charset="0"/>
                <a:cs typeface="Arial" pitchFamily="34" charset="0"/>
              </a:rPr>
              <a:t>Training</a:t>
            </a:r>
          </a:p>
          <a:p>
            <a:pPr marL="800100" lvl="1" indent="-342900">
              <a:buFont typeface="Arial"/>
              <a:buChar char="•"/>
              <a:defRPr/>
            </a:pPr>
            <a:r>
              <a:rPr lang="en-GB" sz="2000" dirty="0">
                <a:solidFill>
                  <a:schemeClr val="bg1">
                    <a:lumMod val="50000"/>
                  </a:schemeClr>
                </a:solidFill>
                <a:latin typeface="Arial" pitchFamily="34" charset="0"/>
                <a:cs typeface="Arial" pitchFamily="34" charset="0"/>
              </a:rPr>
              <a:t>Unit choices</a:t>
            </a:r>
          </a:p>
          <a:p>
            <a:pPr marL="800100" lvl="1" indent="-342900">
              <a:buFont typeface="Arial"/>
              <a:buChar char="•"/>
              <a:defRPr/>
            </a:pPr>
            <a:r>
              <a:rPr lang="en-GB" sz="2000" dirty="0">
                <a:solidFill>
                  <a:schemeClr val="bg1">
                    <a:lumMod val="50000"/>
                  </a:schemeClr>
                </a:solidFill>
                <a:latin typeface="Arial" pitchFamily="34" charset="0"/>
                <a:cs typeface="Arial" pitchFamily="34" charset="0"/>
              </a:rPr>
              <a:t>When to tackle units</a:t>
            </a:r>
          </a:p>
          <a:p>
            <a:pPr marL="800100" lvl="1" indent="-342900">
              <a:buFont typeface="Arial"/>
              <a:buChar char="•"/>
              <a:defRPr/>
            </a:pPr>
            <a:endParaRPr lang="en-GB" sz="2000" dirty="0">
              <a:solidFill>
                <a:schemeClr val="bg1">
                  <a:lumMod val="50000"/>
                </a:schemeClr>
              </a:solidFill>
              <a:latin typeface="Arial" pitchFamily="34" charset="0"/>
              <a:cs typeface="Arial" pitchFamily="34" charset="0"/>
            </a:endParaRPr>
          </a:p>
          <a:p>
            <a:pPr marL="342900" indent="-342900">
              <a:buFont typeface="Arial"/>
              <a:buChar char="•"/>
              <a:defRPr/>
            </a:pPr>
            <a:r>
              <a:rPr lang="en-GB" sz="2000" b="1" dirty="0">
                <a:solidFill>
                  <a:schemeClr val="bg1">
                    <a:lumMod val="50000"/>
                  </a:schemeClr>
                </a:solidFill>
                <a:latin typeface="Arial" pitchFamily="34" charset="0"/>
                <a:cs typeface="Arial" pitchFamily="34" charset="0"/>
              </a:rPr>
              <a:t>Detailed Plans </a:t>
            </a:r>
          </a:p>
          <a:p>
            <a:pPr marL="800100" lvl="1" indent="-342900">
              <a:buFont typeface="Arial"/>
              <a:buChar char="•"/>
              <a:defRPr/>
            </a:pPr>
            <a:r>
              <a:rPr lang="en-GB" sz="2000" dirty="0">
                <a:solidFill>
                  <a:schemeClr val="bg1">
                    <a:lumMod val="50000"/>
                  </a:schemeClr>
                </a:solidFill>
                <a:latin typeface="Arial" pitchFamily="34" charset="0"/>
                <a:cs typeface="Arial" pitchFamily="34" charset="0"/>
              </a:rPr>
              <a:t>Good quality discussion</a:t>
            </a:r>
          </a:p>
          <a:p>
            <a:pPr marL="800100" lvl="1" indent="-342900">
              <a:buFont typeface="Arial"/>
              <a:buChar char="•"/>
              <a:defRPr/>
            </a:pPr>
            <a:r>
              <a:rPr lang="en-GB" sz="2000" dirty="0">
                <a:solidFill>
                  <a:schemeClr val="bg1">
                    <a:lumMod val="50000"/>
                  </a:schemeClr>
                </a:solidFill>
                <a:latin typeface="Arial" pitchFamily="34" charset="0"/>
                <a:cs typeface="Arial" pitchFamily="34" charset="0"/>
              </a:rPr>
              <a:t>Group planning</a:t>
            </a:r>
          </a:p>
          <a:p>
            <a:pPr marL="800100" lvl="1" indent="-342900">
              <a:buFont typeface="Arial"/>
              <a:buChar char="•"/>
              <a:defRPr/>
            </a:pPr>
            <a:r>
              <a:rPr lang="en-GB" sz="2000" dirty="0">
                <a:solidFill>
                  <a:schemeClr val="bg1">
                    <a:lumMod val="50000"/>
                  </a:schemeClr>
                </a:solidFill>
                <a:latin typeface="Arial" pitchFamily="34" charset="0"/>
                <a:cs typeface="Arial" pitchFamily="34" charset="0"/>
              </a:rPr>
              <a:t>Encouraging curiosity and self research</a:t>
            </a:r>
          </a:p>
          <a:p>
            <a:pPr marL="800100" lvl="1" indent="-342900">
              <a:buFont typeface="Arial"/>
              <a:buChar char="•"/>
              <a:defRPr/>
            </a:pPr>
            <a:r>
              <a:rPr lang="en-GB" sz="2000" dirty="0">
                <a:solidFill>
                  <a:schemeClr val="bg1">
                    <a:lumMod val="50000"/>
                  </a:schemeClr>
                </a:solidFill>
                <a:latin typeface="Arial" pitchFamily="34" charset="0"/>
                <a:cs typeface="Arial" pitchFamily="34" charset="0"/>
              </a:rPr>
              <a:t>Networking with subject matter experts</a:t>
            </a:r>
          </a:p>
          <a:p>
            <a:pPr marL="800100" lvl="1" indent="-342900">
              <a:buFont typeface="Arial"/>
              <a:buChar char="•"/>
              <a:defRPr/>
            </a:pPr>
            <a:r>
              <a:rPr lang="en-GB" sz="2000" dirty="0">
                <a:solidFill>
                  <a:schemeClr val="bg1">
                    <a:lumMod val="50000"/>
                  </a:schemeClr>
                </a:solidFill>
                <a:latin typeface="Arial" pitchFamily="34" charset="0"/>
                <a:cs typeface="Arial" pitchFamily="34" charset="0"/>
              </a:rPr>
              <a:t>Designing templates, eg product info (establish and maintain records), investment market  </a:t>
            </a:r>
          </a:p>
          <a:p>
            <a:pPr marL="342900" indent="-342900">
              <a:buFont typeface="Arial"/>
              <a:buChar char="•"/>
              <a:defRPr/>
            </a:pPr>
            <a:endParaRPr lang="en-GB" sz="2800" dirty="0">
              <a:solidFill>
                <a:schemeClr val="bg1">
                  <a:lumMod val="50000"/>
                </a:schemeClr>
              </a:solidFill>
              <a:latin typeface="Arial" pitchFamily="34" charset="0"/>
              <a:cs typeface="Arial" pitchFamily="34" charset="0"/>
            </a:endParaRPr>
          </a:p>
          <a:p>
            <a:pPr>
              <a:defRPr/>
            </a:pPr>
            <a:endParaRPr lang="en-GB" sz="4400" b="1" dirty="0">
              <a:solidFill>
                <a:schemeClr val="bg1">
                  <a:lumMod val="50000"/>
                </a:schemeClr>
              </a:solidFill>
            </a:endParaRPr>
          </a:p>
        </p:txBody>
      </p:sp>
    </p:spTree>
    <p:extLst>
      <p:ext uri="{BB962C8B-B14F-4D97-AF65-F5344CB8AC3E}">
        <p14:creationId xmlns:p14="http://schemas.microsoft.com/office/powerpoint/2010/main" val="52444060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14739" y="903383"/>
            <a:ext cx="7616557" cy="6032421"/>
          </a:xfrm>
          <a:prstGeom prst="rect">
            <a:avLst/>
          </a:prstGeom>
        </p:spPr>
        <p:txBody>
          <a:bodyPr wrap="square">
            <a:spAutoFit/>
          </a:bodyPr>
          <a:lstStyle/>
          <a:p>
            <a:pPr algn="ctr">
              <a:buFontTx/>
              <a:buNone/>
            </a:pPr>
            <a:r>
              <a:rPr lang="en-GB" sz="3600" b="1" dirty="0">
                <a:solidFill>
                  <a:schemeClr val="bg1">
                    <a:lumMod val="50000"/>
                  </a:schemeClr>
                </a:solidFill>
                <a:latin typeface="Arial" charset="0"/>
                <a:cs typeface="Arial" charset="0"/>
              </a:rPr>
              <a:t>Evidence gathering</a:t>
            </a:r>
          </a:p>
          <a:p>
            <a:endParaRPr lang="en-GB" sz="2800" dirty="0">
              <a:solidFill>
                <a:schemeClr val="bg1">
                  <a:lumMod val="50000"/>
                </a:schemeClr>
              </a:solidFill>
              <a:latin typeface="Arial" charset="0"/>
              <a:cs typeface="Arial" charset="0"/>
            </a:endParaRPr>
          </a:p>
          <a:p>
            <a:pPr>
              <a:lnSpc>
                <a:spcPct val="150000"/>
              </a:lnSpc>
              <a:buFont typeface="Arial" pitchFamily="34" charset="0"/>
              <a:buChar char="•"/>
            </a:pPr>
            <a:r>
              <a:rPr lang="en-GB" sz="2400" dirty="0">
                <a:solidFill>
                  <a:schemeClr val="bg1">
                    <a:lumMod val="50000"/>
                  </a:schemeClr>
                </a:solidFill>
                <a:latin typeface="Arial" charset="0"/>
                <a:cs typeface="Arial" charset="0"/>
              </a:rPr>
              <a:t> Electronic platforms: </a:t>
            </a:r>
          </a:p>
          <a:p>
            <a:pPr lvl="2">
              <a:lnSpc>
                <a:spcPct val="150000"/>
              </a:lnSpc>
              <a:buFont typeface="Arial" pitchFamily="34" charset="0"/>
              <a:buChar char="•"/>
            </a:pPr>
            <a:r>
              <a:rPr lang="en-GB" sz="2400" dirty="0">
                <a:solidFill>
                  <a:schemeClr val="bg1">
                    <a:lumMod val="50000"/>
                  </a:schemeClr>
                </a:solidFill>
                <a:latin typeface="Arial" charset="0"/>
                <a:cs typeface="Arial" charset="0"/>
              </a:rPr>
              <a:t> </a:t>
            </a:r>
            <a:r>
              <a:rPr lang="en-GB" sz="2400" dirty="0" err="1">
                <a:solidFill>
                  <a:schemeClr val="bg1">
                    <a:lumMod val="50000"/>
                  </a:schemeClr>
                </a:solidFill>
                <a:latin typeface="Arial" charset="0"/>
                <a:cs typeface="Arial" charset="0"/>
              </a:rPr>
              <a:t>Webex</a:t>
            </a:r>
            <a:r>
              <a:rPr lang="en-GB" sz="2400" dirty="0">
                <a:solidFill>
                  <a:schemeClr val="bg1">
                    <a:lumMod val="50000"/>
                  </a:schemeClr>
                </a:solidFill>
                <a:latin typeface="Arial" charset="0"/>
                <a:cs typeface="Arial" charset="0"/>
              </a:rPr>
              <a:t>, Skype, </a:t>
            </a:r>
            <a:r>
              <a:rPr lang="en-GB" sz="2400" dirty="0" err="1">
                <a:solidFill>
                  <a:schemeClr val="bg1">
                    <a:lumMod val="50000"/>
                  </a:schemeClr>
                </a:solidFill>
                <a:latin typeface="Arial" charset="0"/>
                <a:cs typeface="Arial" charset="0"/>
              </a:rPr>
              <a:t>BlueJeans</a:t>
            </a:r>
            <a:r>
              <a:rPr lang="en-GB" sz="2400" dirty="0">
                <a:solidFill>
                  <a:schemeClr val="bg1">
                    <a:lumMod val="50000"/>
                  </a:schemeClr>
                </a:solidFill>
                <a:latin typeface="Arial" charset="0"/>
                <a:cs typeface="Arial" charset="0"/>
              </a:rPr>
              <a:t>, Teams, Zoom</a:t>
            </a:r>
          </a:p>
          <a:p>
            <a:pPr>
              <a:lnSpc>
                <a:spcPct val="150000"/>
              </a:lnSpc>
              <a:buFont typeface="Arial" pitchFamily="34" charset="0"/>
              <a:buChar char="•"/>
            </a:pPr>
            <a:r>
              <a:rPr lang="en-GB" sz="2400" dirty="0">
                <a:solidFill>
                  <a:schemeClr val="bg1">
                    <a:lumMod val="50000"/>
                  </a:schemeClr>
                </a:solidFill>
                <a:latin typeface="Arial" charset="0"/>
                <a:cs typeface="Arial" charset="0"/>
              </a:rPr>
              <a:t> Video observations (Foundation Apprenticeship)</a:t>
            </a:r>
          </a:p>
          <a:p>
            <a:pPr>
              <a:lnSpc>
                <a:spcPct val="150000"/>
              </a:lnSpc>
              <a:buFont typeface="Arial" pitchFamily="34" charset="0"/>
              <a:buChar char="•"/>
            </a:pPr>
            <a:r>
              <a:rPr lang="en-GB" sz="2400" dirty="0">
                <a:solidFill>
                  <a:schemeClr val="bg1">
                    <a:lumMod val="50000"/>
                  </a:schemeClr>
                </a:solidFill>
                <a:latin typeface="Arial" charset="0"/>
                <a:cs typeface="Arial" charset="0"/>
              </a:rPr>
              <a:t> Recorded professional discussion </a:t>
            </a:r>
          </a:p>
          <a:p>
            <a:pPr>
              <a:lnSpc>
                <a:spcPct val="150000"/>
              </a:lnSpc>
              <a:buFont typeface="Arial" pitchFamily="34" charset="0"/>
              <a:buChar char="•"/>
            </a:pPr>
            <a:r>
              <a:rPr lang="en-GB" sz="2400" dirty="0">
                <a:solidFill>
                  <a:schemeClr val="bg1">
                    <a:lumMod val="50000"/>
                  </a:schemeClr>
                </a:solidFill>
                <a:latin typeface="Arial" charset="0"/>
                <a:cs typeface="Arial" charset="0"/>
              </a:rPr>
              <a:t> ‘How to’ guides</a:t>
            </a:r>
            <a:endParaRPr lang="en-GB" sz="2000" dirty="0">
              <a:solidFill>
                <a:schemeClr val="bg1">
                  <a:lumMod val="50000"/>
                </a:schemeClr>
              </a:solidFill>
              <a:latin typeface="Arial" charset="0"/>
              <a:cs typeface="Arial" charset="0"/>
            </a:endParaRPr>
          </a:p>
          <a:p>
            <a:pPr>
              <a:buFont typeface="Arial" pitchFamily="34" charset="0"/>
              <a:buChar char="•"/>
            </a:pPr>
            <a:endParaRPr lang="en-GB" sz="2800" dirty="0">
              <a:solidFill>
                <a:schemeClr val="bg1">
                  <a:lumMod val="50000"/>
                </a:schemeClr>
              </a:solidFill>
              <a:latin typeface="Arial" charset="0"/>
              <a:cs typeface="Arial" charset="0"/>
            </a:endParaRPr>
          </a:p>
          <a:p>
            <a:pPr>
              <a:buFont typeface="Arial" pitchFamily="34" charset="0"/>
              <a:buChar char="•"/>
            </a:pPr>
            <a:endParaRPr lang="en-GB" sz="2800" dirty="0">
              <a:solidFill>
                <a:schemeClr val="bg1">
                  <a:lumMod val="50000"/>
                </a:schemeClr>
              </a:solidFill>
              <a:latin typeface="Arial" charset="0"/>
              <a:cs typeface="Arial" charset="0"/>
            </a:endParaRPr>
          </a:p>
          <a:p>
            <a:pPr>
              <a:buFont typeface="Arial" pitchFamily="34" charset="0"/>
              <a:buChar char="•"/>
            </a:pPr>
            <a:endParaRPr lang="en-GB" sz="2800" dirty="0">
              <a:solidFill>
                <a:schemeClr val="bg1">
                  <a:lumMod val="50000"/>
                </a:schemeClr>
              </a:solidFill>
              <a:latin typeface="Arial" charset="0"/>
              <a:cs typeface="Arial" charset="0"/>
            </a:endParaRPr>
          </a:p>
          <a:p>
            <a:pPr>
              <a:buFont typeface="Arial" pitchFamily="34" charset="0"/>
              <a:buChar char="•"/>
            </a:pPr>
            <a:endParaRPr lang="en-GB" sz="1400" dirty="0">
              <a:solidFill>
                <a:schemeClr val="bg1">
                  <a:lumMod val="50000"/>
                </a:schemeClr>
              </a:solidFill>
              <a:latin typeface="Arial" pitchFamily="34" charset="0"/>
              <a:cs typeface="Arial" pitchFamily="34" charset="0"/>
            </a:endParaRPr>
          </a:p>
          <a:p>
            <a:pPr algn="ctr"/>
            <a:endParaRPr lang="en-GB" sz="4400" b="1" dirty="0">
              <a:solidFill>
                <a:schemeClr val="bg1">
                  <a:lumMod val="50000"/>
                </a:schemeClr>
              </a:solidFill>
            </a:endParaRPr>
          </a:p>
        </p:txBody>
      </p:sp>
    </p:spTree>
    <p:extLst>
      <p:ext uri="{BB962C8B-B14F-4D97-AF65-F5344CB8AC3E}">
        <p14:creationId xmlns:p14="http://schemas.microsoft.com/office/powerpoint/2010/main" val="52444060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14739" y="903383"/>
            <a:ext cx="7616557" cy="6771084"/>
          </a:xfrm>
          <a:prstGeom prst="rect">
            <a:avLst/>
          </a:prstGeom>
        </p:spPr>
        <p:txBody>
          <a:bodyPr wrap="square">
            <a:spAutoFit/>
          </a:bodyPr>
          <a:lstStyle/>
          <a:p>
            <a:pPr algn="ctr">
              <a:buFontTx/>
              <a:buNone/>
            </a:pPr>
            <a:r>
              <a:rPr lang="en-GB" sz="3600" b="1" dirty="0">
                <a:solidFill>
                  <a:schemeClr val="bg1">
                    <a:lumMod val="50000"/>
                  </a:schemeClr>
                </a:solidFill>
                <a:latin typeface="Arial" charset="0"/>
                <a:cs typeface="Arial" charset="0"/>
              </a:rPr>
              <a:t>Qualification Journey</a:t>
            </a:r>
          </a:p>
          <a:p>
            <a:pPr algn="ctr">
              <a:buFontTx/>
              <a:buNone/>
            </a:pPr>
            <a:endParaRPr lang="en-GB" sz="3600" b="1" dirty="0">
              <a:solidFill>
                <a:schemeClr val="bg1">
                  <a:lumMod val="50000"/>
                </a:schemeClr>
              </a:solidFill>
              <a:latin typeface="Arial" charset="0"/>
              <a:cs typeface="Arial" charset="0"/>
            </a:endParaRPr>
          </a:p>
          <a:p>
            <a:pPr marL="342900" indent="-342900">
              <a:buFont typeface="Arial" panose="020B0604020202020204" pitchFamily="34" charset="0"/>
              <a:buChar char="•"/>
            </a:pPr>
            <a:r>
              <a:rPr lang="en-GB" sz="2400" b="1" dirty="0">
                <a:solidFill>
                  <a:schemeClr val="bg1">
                    <a:lumMod val="50000"/>
                  </a:schemeClr>
                </a:solidFill>
                <a:latin typeface="Arial" charset="0"/>
                <a:cs typeface="Arial" charset="0"/>
              </a:rPr>
              <a:t>Timing of units</a:t>
            </a:r>
          </a:p>
          <a:p>
            <a:pPr marL="1257300" lvl="2" indent="-342900">
              <a:buFont typeface="Arial" panose="020B0604020202020204" pitchFamily="34" charset="0"/>
              <a:buChar char="•"/>
            </a:pPr>
            <a:r>
              <a:rPr lang="en-GB" sz="2400" dirty="0">
                <a:solidFill>
                  <a:schemeClr val="bg1">
                    <a:lumMod val="50000"/>
                  </a:schemeClr>
                </a:solidFill>
                <a:latin typeface="Arial" charset="0"/>
                <a:cs typeface="Arial" charset="0"/>
              </a:rPr>
              <a:t>Consideration to training/technical ability</a:t>
            </a:r>
          </a:p>
          <a:p>
            <a:pPr marL="1257300" lvl="2" indent="-342900">
              <a:buFont typeface="Arial" panose="020B0604020202020204" pitchFamily="34" charset="0"/>
              <a:buChar char="•"/>
            </a:pPr>
            <a:r>
              <a:rPr lang="en-GB" sz="2400" dirty="0">
                <a:solidFill>
                  <a:schemeClr val="bg1">
                    <a:lumMod val="50000"/>
                  </a:schemeClr>
                </a:solidFill>
                <a:latin typeface="Arial" charset="0"/>
                <a:cs typeface="Arial" charset="0"/>
              </a:rPr>
              <a:t>Understanding the pathway and approach</a:t>
            </a:r>
          </a:p>
          <a:p>
            <a:pPr marL="342900" indent="-342900">
              <a:buFont typeface="Arial" panose="020B0604020202020204" pitchFamily="34" charset="0"/>
              <a:buChar char="•"/>
            </a:pPr>
            <a:r>
              <a:rPr lang="en-GB" sz="2400" b="1" dirty="0">
                <a:solidFill>
                  <a:schemeClr val="bg1">
                    <a:lumMod val="50000"/>
                  </a:schemeClr>
                </a:solidFill>
                <a:latin typeface="Arial" charset="0"/>
                <a:cs typeface="Arial" charset="0"/>
              </a:rPr>
              <a:t>Expanding knowledge/mandatory – encourage research</a:t>
            </a:r>
          </a:p>
          <a:p>
            <a:r>
              <a:rPr lang="en-GB" sz="2400" dirty="0">
                <a:solidFill>
                  <a:schemeClr val="bg1">
                    <a:lumMod val="50000"/>
                  </a:schemeClr>
                </a:solidFill>
                <a:latin typeface="Arial" charset="0"/>
                <a:cs typeface="Arial" charset="0"/>
              </a:rPr>
              <a:t>Review and develop yourself to improve and maintain workplace competence in a financial services environment</a:t>
            </a:r>
          </a:p>
          <a:p>
            <a:pPr lvl="2">
              <a:buFont typeface="Arial" pitchFamily="34" charset="0"/>
              <a:buChar char="•"/>
            </a:pPr>
            <a:r>
              <a:rPr lang="en-GB" dirty="0">
                <a:solidFill>
                  <a:schemeClr val="bg1">
                    <a:lumMod val="50000"/>
                  </a:schemeClr>
                </a:solidFill>
                <a:latin typeface="Arial" charset="0"/>
                <a:cs typeface="Arial" charset="0"/>
              </a:rPr>
              <a:t> Subject matter experts</a:t>
            </a:r>
          </a:p>
          <a:p>
            <a:pPr lvl="2">
              <a:buFont typeface="Arial" pitchFamily="34" charset="0"/>
              <a:buChar char="•"/>
            </a:pPr>
            <a:r>
              <a:rPr lang="en-GB" dirty="0">
                <a:solidFill>
                  <a:schemeClr val="bg1">
                    <a:lumMod val="50000"/>
                  </a:schemeClr>
                </a:solidFill>
                <a:latin typeface="Arial" charset="0"/>
                <a:cs typeface="Arial" charset="0"/>
              </a:rPr>
              <a:t> Performance management framework</a:t>
            </a:r>
          </a:p>
          <a:p>
            <a:pPr lvl="2">
              <a:buFont typeface="Arial" pitchFamily="34" charset="0"/>
              <a:buChar char="•"/>
            </a:pPr>
            <a:r>
              <a:rPr lang="en-GB" dirty="0">
                <a:solidFill>
                  <a:schemeClr val="bg1">
                    <a:lumMod val="50000"/>
                  </a:schemeClr>
                </a:solidFill>
                <a:latin typeface="Arial" charset="0"/>
                <a:cs typeface="Arial" charset="0"/>
              </a:rPr>
              <a:t> Development opportunities</a:t>
            </a:r>
          </a:p>
          <a:p>
            <a:r>
              <a:rPr lang="en-GB" sz="3600" dirty="0">
                <a:effectLst/>
                <a:latin typeface="Calibri" panose="020F0502020204030204" pitchFamily="34" charset="0"/>
                <a:ea typeface="Times New Roman" panose="02020603050405020304" pitchFamily="18" charset="0"/>
              </a:rPr>
              <a:t> </a:t>
            </a:r>
            <a:endParaRPr lang="en-GB" sz="3600" dirty="0">
              <a:effectLst/>
              <a:latin typeface="Calibri" panose="020F0502020204030204" pitchFamily="34" charset="0"/>
              <a:ea typeface="Calibri" panose="020F0502020204030204" pitchFamily="34" charset="0"/>
            </a:endParaRPr>
          </a:p>
          <a:p>
            <a:pPr>
              <a:buFont typeface="Arial" pitchFamily="34" charset="0"/>
              <a:buChar char="•"/>
            </a:pPr>
            <a:endParaRPr lang="en-GB" sz="3600" dirty="0">
              <a:solidFill>
                <a:schemeClr val="bg1">
                  <a:lumMod val="50000"/>
                </a:schemeClr>
              </a:solidFill>
              <a:latin typeface="Arial" charset="0"/>
              <a:cs typeface="Arial" charset="0"/>
            </a:endParaRPr>
          </a:p>
          <a:p>
            <a:pPr algn="ctr"/>
            <a:endParaRPr lang="en-GB" sz="4400" b="1" dirty="0">
              <a:solidFill>
                <a:schemeClr val="bg1">
                  <a:lumMod val="50000"/>
                </a:schemeClr>
              </a:solidFill>
            </a:endParaRPr>
          </a:p>
        </p:txBody>
      </p:sp>
      <p:sp>
        <p:nvSpPr>
          <p:cNvPr id="16386" name="AutoShape 2" descr="https://encrypted-tbn1.gstatic.com/images?q=tbn:ANd9GcT_3BaPbFNP6XQqWEp0COqYW_Ryor_ebXKbYTZvz_YrnO7nLTus7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52444060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8715" y="903383"/>
            <a:ext cx="7939826" cy="5724644"/>
          </a:xfrm>
          <a:prstGeom prst="rect">
            <a:avLst/>
          </a:prstGeom>
        </p:spPr>
        <p:txBody>
          <a:bodyPr wrap="square">
            <a:spAutoFit/>
          </a:bodyPr>
          <a:lstStyle/>
          <a:p>
            <a:pPr lvl="1" algn="ctr"/>
            <a:r>
              <a:rPr lang="en-GB" sz="3600" b="1" dirty="0">
                <a:solidFill>
                  <a:schemeClr val="bg1">
                    <a:lumMod val="50000"/>
                  </a:schemeClr>
                </a:solidFill>
                <a:latin typeface="Arial" charset="0"/>
                <a:cs typeface="Arial" charset="0"/>
              </a:rPr>
              <a:t>Making sound assessment decisions</a:t>
            </a:r>
            <a:endParaRPr lang="en-GB" sz="3600" dirty="0">
              <a:solidFill>
                <a:schemeClr val="bg1">
                  <a:lumMod val="50000"/>
                </a:schemeClr>
              </a:solidFill>
              <a:latin typeface="Arial" charset="0"/>
              <a:cs typeface="Arial" charset="0"/>
            </a:endParaRPr>
          </a:p>
          <a:p>
            <a:pPr>
              <a:buFont typeface="Arial" pitchFamily="34" charset="0"/>
              <a:buChar char="•"/>
            </a:pPr>
            <a:endParaRPr lang="en-GB" dirty="0">
              <a:solidFill>
                <a:schemeClr val="bg1">
                  <a:lumMod val="50000"/>
                </a:schemeClr>
              </a:solidFill>
              <a:latin typeface="Arial" pitchFamily="34" charset="0"/>
              <a:cs typeface="Arial" pitchFamily="34" charset="0"/>
            </a:endParaRPr>
          </a:p>
          <a:p>
            <a:pPr>
              <a:lnSpc>
                <a:spcPct val="150000"/>
              </a:lnSpc>
              <a:buFont typeface="Arial" pitchFamily="34" charset="0"/>
              <a:buChar char="•"/>
            </a:pPr>
            <a:r>
              <a:rPr lang="en-GB" sz="2400" dirty="0">
                <a:solidFill>
                  <a:schemeClr val="bg1">
                    <a:lumMod val="50000"/>
                  </a:schemeClr>
                </a:solidFill>
                <a:latin typeface="Arial" charset="0"/>
                <a:cs typeface="Arial" charset="0"/>
              </a:rPr>
              <a:t> Quality checking results</a:t>
            </a:r>
          </a:p>
          <a:p>
            <a:pPr>
              <a:lnSpc>
                <a:spcPct val="150000"/>
              </a:lnSpc>
              <a:buFont typeface="Arial" pitchFamily="34" charset="0"/>
              <a:buChar char="•"/>
            </a:pPr>
            <a:r>
              <a:rPr lang="en-GB" sz="2400" dirty="0">
                <a:solidFill>
                  <a:schemeClr val="bg1">
                    <a:lumMod val="50000"/>
                  </a:schemeClr>
                </a:solidFill>
                <a:latin typeface="Arial" charset="0"/>
                <a:cs typeface="Arial" charset="0"/>
              </a:rPr>
              <a:t> Line manager witness statement</a:t>
            </a:r>
          </a:p>
          <a:p>
            <a:pPr>
              <a:lnSpc>
                <a:spcPct val="150000"/>
              </a:lnSpc>
              <a:buFont typeface="Arial" pitchFamily="34" charset="0"/>
              <a:buChar char="•"/>
            </a:pPr>
            <a:r>
              <a:rPr lang="en-GB" sz="2400" dirty="0">
                <a:solidFill>
                  <a:schemeClr val="bg1">
                    <a:lumMod val="50000"/>
                  </a:schemeClr>
                </a:solidFill>
                <a:latin typeface="Arial" charset="0"/>
                <a:cs typeface="Arial" charset="0"/>
              </a:rPr>
              <a:t> Colleague feedback</a:t>
            </a:r>
          </a:p>
          <a:p>
            <a:pPr>
              <a:lnSpc>
                <a:spcPct val="150000"/>
              </a:lnSpc>
              <a:buFont typeface="Arial" pitchFamily="34" charset="0"/>
              <a:buChar char="•"/>
            </a:pPr>
            <a:r>
              <a:rPr lang="en-GB" sz="2400" dirty="0">
                <a:solidFill>
                  <a:schemeClr val="bg1">
                    <a:lumMod val="50000"/>
                  </a:schemeClr>
                </a:solidFill>
                <a:latin typeface="Arial" charset="0"/>
                <a:cs typeface="Arial" charset="0"/>
              </a:rPr>
              <a:t> Performance review document</a:t>
            </a:r>
          </a:p>
          <a:p>
            <a:pPr>
              <a:lnSpc>
                <a:spcPct val="150000"/>
              </a:lnSpc>
              <a:buFont typeface="Arial" pitchFamily="34" charset="0"/>
              <a:buChar char="•"/>
            </a:pPr>
            <a:r>
              <a:rPr lang="en-GB" sz="2400" dirty="0">
                <a:solidFill>
                  <a:schemeClr val="bg1">
                    <a:lumMod val="50000"/>
                  </a:schemeClr>
                </a:solidFill>
                <a:latin typeface="Arial" charset="0"/>
                <a:cs typeface="Arial" charset="0"/>
              </a:rPr>
              <a:t> 121 document</a:t>
            </a:r>
          </a:p>
          <a:p>
            <a:pPr>
              <a:buFont typeface="Arial" pitchFamily="34" charset="0"/>
              <a:buChar char="•"/>
            </a:pPr>
            <a:endParaRPr lang="en-GB" sz="2400" dirty="0">
              <a:solidFill>
                <a:schemeClr val="bg1">
                  <a:lumMod val="50000"/>
                </a:schemeClr>
              </a:solidFill>
              <a:latin typeface="Arial" charset="0"/>
              <a:cs typeface="Arial" charset="0"/>
            </a:endParaRPr>
          </a:p>
          <a:p>
            <a:pPr>
              <a:buFont typeface="Arial" pitchFamily="34" charset="0"/>
              <a:buChar char="•"/>
            </a:pPr>
            <a:endParaRPr lang="en-GB" sz="2800" dirty="0">
              <a:solidFill>
                <a:schemeClr val="bg1">
                  <a:lumMod val="50000"/>
                </a:schemeClr>
              </a:solidFill>
              <a:latin typeface="Arial" charset="0"/>
              <a:cs typeface="Arial" charset="0"/>
            </a:endParaRPr>
          </a:p>
          <a:p>
            <a:pPr algn="ctr"/>
            <a:endParaRPr lang="en-GB" sz="4400" b="1" dirty="0">
              <a:solidFill>
                <a:schemeClr val="bg1">
                  <a:lumMod val="50000"/>
                </a:schemeClr>
              </a:solidFill>
            </a:endParaRPr>
          </a:p>
        </p:txBody>
      </p:sp>
    </p:spTree>
    <p:extLst>
      <p:ext uri="{BB962C8B-B14F-4D97-AF65-F5344CB8AC3E}">
        <p14:creationId xmlns:p14="http://schemas.microsoft.com/office/powerpoint/2010/main" val="524440604"/>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1943</TotalTime>
  <Words>765</Words>
  <Application>Microsoft Office PowerPoint</Application>
  <PresentationFormat>On-screen Show (4:3)</PresentationFormat>
  <Paragraphs>103</Paragraphs>
  <Slides>6</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Tracy  Daniels</dc:creator>
  <cp:lastModifiedBy>Eileen Reid</cp:lastModifiedBy>
  <cp:revision>136</cp:revision>
  <cp:lastPrinted>2021-08-24T09:55:12Z</cp:lastPrinted>
  <dcterms:created xsi:type="dcterms:W3CDTF">2012-09-07T09:05:01Z</dcterms:created>
  <dcterms:modified xsi:type="dcterms:W3CDTF">2021-10-04T15:42:49Z</dcterms:modified>
</cp:coreProperties>
</file>