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02AA2-3A73-4047-AADE-FD763E58431C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48D2D-F459-4826-A905-167EBA8B4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3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Insert tick or crosses to choose whether</a:t>
            </a:r>
            <a:r>
              <a:rPr lang="en-GB" baseline="0" dirty="0" smtClean="0"/>
              <a:t> or not the documents contain the information provided in each row of the table.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1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groups</a:t>
            </a:r>
            <a:r>
              <a:rPr lang="en-GB" baseline="0" dirty="0" smtClean="0"/>
              <a:t> consider the four suggested uses of ASPs.  Referring to the ASP and Unit Specification provided describe examples of such uses.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46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Insert tick or crosses to choose whether</a:t>
            </a:r>
            <a:r>
              <a:rPr lang="en-GB" baseline="0" dirty="0" smtClean="0"/>
              <a:t> or not the documents contain the information provided in each row of the table.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86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Insert tick or crosses to choose whether</a:t>
            </a:r>
            <a:r>
              <a:rPr lang="en-GB" baseline="0" dirty="0" smtClean="0"/>
              <a:t> or not the documents contain the information provided in each row of the table.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274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Insert tick or crosses to choose whether</a:t>
            </a:r>
            <a:r>
              <a:rPr lang="en-GB" baseline="0" dirty="0" smtClean="0"/>
              <a:t> or not the documents contain the information provided in each row of the table.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685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Insert tick or crosses to choose whether</a:t>
            </a:r>
            <a:r>
              <a:rPr lang="en-GB" baseline="0" dirty="0" smtClean="0"/>
              <a:t> or not the documents contain the information provided in each row of the table.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35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868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7407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8390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39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098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smtClean="0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750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123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60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0735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26043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9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43061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64153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06956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smtClean="0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 smtClean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smtClean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smtClean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smtClean="0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 smtClean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smtClean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smtClean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11614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08844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00746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Caption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23381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37380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IN" smtClean="0"/>
              <a:t>John Kelly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92" y="285750"/>
            <a:ext cx="3847707" cy="642937"/>
          </a:xfrm>
        </p:spPr>
        <p:txBody>
          <a:bodyPr>
            <a:noAutofit/>
          </a:bodyPr>
          <a:lstStyle/>
          <a:p>
            <a:r>
              <a:rPr lang="en-ZA" sz="6000" dirty="0" smtClean="0"/>
              <a:t>ACTIVITY 1</a:t>
            </a:r>
            <a:endParaRPr lang="en-IN" sz="6000" b="0" dirty="0"/>
          </a:p>
        </p:txBody>
      </p:sp>
      <p:graphicFrame>
        <p:nvGraphicFramePr>
          <p:cNvPr id="19" name="Table Placeholder 10">
            <a:extLst>
              <a:ext uri="{FF2B5EF4-FFF2-40B4-BE49-F238E27FC236}">
                <a16:creationId xmlns:a16="http://schemas.microsoft.com/office/drawing/2014/main" id="{FA7555E4-6CFC-1C44-B97A-BFEC35A63419}"/>
              </a:ext>
            </a:extLst>
          </p:cNvPr>
          <p:cNvGraphicFramePr>
            <a:graphicFrameLocks noGrp="1"/>
          </p:cNvGraphicFramePr>
          <p:nvPr>
            <p:ph type="tbl" sz="quarter" idx="12"/>
            <p:extLst/>
          </p:nvPr>
        </p:nvGraphicFramePr>
        <p:xfrm>
          <a:off x="338527" y="1129346"/>
          <a:ext cx="11334366" cy="546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311">
                  <a:extLst>
                    <a:ext uri="{9D8B030D-6E8A-4147-A177-3AD203B41FA5}">
                      <a16:colId xmlns:a16="http://schemas.microsoft.com/office/drawing/2014/main" val="4235906612"/>
                    </a:ext>
                  </a:extLst>
                </a:gridCol>
                <a:gridCol w="7786688">
                  <a:extLst>
                    <a:ext uri="{9D8B030D-6E8A-4147-A177-3AD203B41FA5}">
                      <a16:colId xmlns:a16="http://schemas.microsoft.com/office/drawing/2014/main" val="284311610"/>
                    </a:ext>
                  </a:extLst>
                </a:gridCol>
                <a:gridCol w="1757367">
                  <a:extLst>
                    <a:ext uri="{9D8B030D-6E8A-4147-A177-3AD203B41FA5}">
                      <a16:colId xmlns:a16="http://schemas.microsoft.com/office/drawing/2014/main" val="2084617311"/>
                    </a:ext>
                  </a:extLst>
                </a:gridCol>
              </a:tblGrid>
              <a:tr h="905829">
                <a:tc>
                  <a:txBody>
                    <a:bodyPr/>
                    <a:lstStyle/>
                    <a:p>
                      <a:pPr algn="ctr"/>
                      <a:r>
                        <a:rPr lang="en-IN" sz="2000" b="1" i="0" u="none" strike="noStrike" kern="1200" dirty="0" smtClean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  <a:r>
                        <a:rPr lang="en-IN" sz="2000" b="1" i="0" u="none" strike="noStrike" kern="1200" baseline="0" dirty="0" smtClean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SPECIFICATION</a:t>
                      </a:r>
                      <a:endParaRPr lang="en-IN" sz="20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i="0" u="none" strike="noStrike" kern="1200" dirty="0" smtClean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SUPPORT PACK</a:t>
                      </a:r>
                      <a:endParaRPr lang="en-IN" sz="20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57922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definitive statement</a:t>
                      </a:r>
                      <a:r>
                        <a:rPr lang="en-IN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standards for a Unit</a:t>
                      </a:r>
                      <a:endParaRPr lang="en-IN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6340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Provides benchmarking info on the standard of performance expected of learners achieving the unit.</a:t>
                      </a: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2569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Provides statement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on recommended prior knowledge required before studying the unit</a:t>
                      </a:r>
                      <a:endParaRPr lang="en-IN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3254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Provides guidance on assessment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conditions of assessment.</a:t>
                      </a:r>
                      <a:endParaRPr lang="en-IN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8127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Provides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suggested solutions to assessment</a:t>
                      </a:r>
                      <a:endParaRPr lang="en-IN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862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Kelly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6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30" y="128588"/>
            <a:ext cx="3847707" cy="642937"/>
          </a:xfrm>
        </p:spPr>
        <p:txBody>
          <a:bodyPr>
            <a:noAutofit/>
          </a:bodyPr>
          <a:lstStyle/>
          <a:p>
            <a:r>
              <a:rPr lang="en-ZA" sz="6000" dirty="0" smtClean="0"/>
              <a:t>ACTIVITY 2</a:t>
            </a:r>
            <a:endParaRPr lang="en-IN" sz="6000" b="0" dirty="0"/>
          </a:p>
        </p:txBody>
      </p:sp>
      <p:graphicFrame>
        <p:nvGraphicFramePr>
          <p:cNvPr id="19" name="Table Placeholder 10">
            <a:extLst>
              <a:ext uri="{FF2B5EF4-FFF2-40B4-BE49-F238E27FC236}">
                <a16:creationId xmlns:a16="http://schemas.microsoft.com/office/drawing/2014/main" id="{FA7555E4-6CFC-1C44-B97A-BFEC35A63419}"/>
              </a:ext>
            </a:extLst>
          </p:cNvPr>
          <p:cNvGraphicFramePr>
            <a:graphicFrameLocks noGrp="1"/>
          </p:cNvGraphicFramePr>
          <p:nvPr>
            <p:ph type="tbl" sz="quarter" idx="12"/>
            <p:extLst/>
          </p:nvPr>
        </p:nvGraphicFramePr>
        <p:xfrm>
          <a:off x="467114" y="666909"/>
          <a:ext cx="10791436" cy="560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36">
                  <a:extLst>
                    <a:ext uri="{9D8B030D-6E8A-4147-A177-3AD203B41FA5}">
                      <a16:colId xmlns:a16="http://schemas.microsoft.com/office/drawing/2014/main" val="4235906612"/>
                    </a:ext>
                  </a:extLst>
                </a:gridCol>
                <a:gridCol w="8774100">
                  <a:extLst>
                    <a:ext uri="{9D8B030D-6E8A-4147-A177-3AD203B41FA5}">
                      <a16:colId xmlns:a16="http://schemas.microsoft.com/office/drawing/2014/main" val="284311610"/>
                    </a:ext>
                  </a:extLst>
                </a:gridCol>
              </a:tblGrid>
              <a:tr h="905829">
                <a:tc gridSpan="2"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rgbClr val="3F3F3F"/>
                          </a:solidFill>
                        </a:rPr>
                        <a:t>Referring to the</a:t>
                      </a:r>
                      <a:r>
                        <a:rPr lang="en-IN" sz="2800" baseline="0" dirty="0" smtClean="0">
                          <a:solidFill>
                            <a:srgbClr val="3F3F3F"/>
                          </a:solidFill>
                        </a:rPr>
                        <a:t> ASP and the associated Unit Specification, provide a description of how these documents may be used for the purposes outlined below.</a:t>
                      </a:r>
                      <a:endParaRPr lang="en-IN" sz="28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57922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3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IN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en-IN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evelop an appropriate</a:t>
                      </a:r>
                      <a:r>
                        <a:rPr lang="en-IN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assessment for the unit.</a:t>
                      </a:r>
                      <a:endParaRPr lang="en-IN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6340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3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exemplification of the standard of performance expected of learners achieving the unit, </a:t>
                      </a:r>
                      <a:r>
                        <a:rPr lang="en-GB" sz="3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a benchmark. </a:t>
                      </a:r>
                      <a:endParaRPr lang="en-US" sz="3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2569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3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give</a:t>
                      </a:r>
                      <a:r>
                        <a:rPr lang="en-GB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lecturers new ideas. </a:t>
                      </a:r>
                      <a:endParaRPr lang="en-IN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3254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36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 staff development tool. </a:t>
                      </a:r>
                      <a:endParaRPr lang="en-IN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8127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Kelly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2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92" y="285750"/>
            <a:ext cx="3847707" cy="642937"/>
          </a:xfrm>
        </p:spPr>
        <p:txBody>
          <a:bodyPr>
            <a:noAutofit/>
          </a:bodyPr>
          <a:lstStyle/>
          <a:p>
            <a:r>
              <a:rPr lang="en-ZA" sz="6000" dirty="0" smtClean="0"/>
              <a:t>ACTIVITY 2</a:t>
            </a:r>
            <a:endParaRPr lang="en-IN" sz="60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Kelly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38530" y="928686"/>
          <a:ext cx="11134333" cy="564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520">
                  <a:extLst>
                    <a:ext uri="{9D8B030D-6E8A-4147-A177-3AD203B41FA5}">
                      <a16:colId xmlns:a16="http://schemas.microsoft.com/office/drawing/2014/main" val="4103694101"/>
                    </a:ext>
                  </a:extLst>
                </a:gridCol>
                <a:gridCol w="8906813">
                  <a:extLst>
                    <a:ext uri="{9D8B030D-6E8A-4147-A177-3AD203B41FA5}">
                      <a16:colId xmlns:a16="http://schemas.microsoft.com/office/drawing/2014/main" val="3174908371"/>
                    </a:ext>
                  </a:extLst>
                </a:gridCol>
              </a:tblGrid>
              <a:tr h="56435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IN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en-IN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evelop an appropriate</a:t>
                      </a:r>
                      <a:r>
                        <a:rPr lang="en-IN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assessment for the unit.</a:t>
                      </a:r>
                      <a:endParaRPr lang="en-IN" sz="3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1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6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92" y="285750"/>
            <a:ext cx="3847707" cy="642937"/>
          </a:xfrm>
        </p:spPr>
        <p:txBody>
          <a:bodyPr>
            <a:noAutofit/>
          </a:bodyPr>
          <a:lstStyle/>
          <a:p>
            <a:r>
              <a:rPr lang="en-ZA" sz="6000" dirty="0" smtClean="0"/>
              <a:t>ACTIVITY 2</a:t>
            </a:r>
            <a:endParaRPr lang="en-IN" sz="60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Kelly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792" y="928686"/>
          <a:ext cx="11320073" cy="564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958">
                  <a:extLst>
                    <a:ext uri="{9D8B030D-6E8A-4147-A177-3AD203B41FA5}">
                      <a16:colId xmlns:a16="http://schemas.microsoft.com/office/drawing/2014/main" val="4103694101"/>
                    </a:ext>
                  </a:extLst>
                </a:gridCol>
                <a:gridCol w="8901115">
                  <a:extLst>
                    <a:ext uri="{9D8B030D-6E8A-4147-A177-3AD203B41FA5}">
                      <a16:colId xmlns:a16="http://schemas.microsoft.com/office/drawing/2014/main" val="3174908371"/>
                    </a:ext>
                  </a:extLst>
                </a:gridCol>
              </a:tblGrid>
              <a:tr h="5643564">
                <a:tc>
                  <a:txBody>
                    <a:bodyPr/>
                    <a:lstStyle/>
                    <a:p>
                      <a:pPr algn="l"/>
                      <a:r>
                        <a:rPr lang="en-GB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exemplification of the standard of performance expected of learners achieving the unit, </a:t>
                      </a:r>
                      <a:r>
                        <a:rPr lang="en-GB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a benchmark </a:t>
                      </a:r>
                      <a:endParaRPr lang="en-US" sz="2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1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3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92" y="285750"/>
            <a:ext cx="3847707" cy="642937"/>
          </a:xfrm>
        </p:spPr>
        <p:txBody>
          <a:bodyPr>
            <a:noAutofit/>
          </a:bodyPr>
          <a:lstStyle/>
          <a:p>
            <a:r>
              <a:rPr lang="en-ZA" sz="6000" dirty="0" smtClean="0"/>
              <a:t>ACTIVITY 2</a:t>
            </a:r>
            <a:endParaRPr lang="en-IN" sz="60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Kelly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792" y="928686"/>
          <a:ext cx="11320073" cy="564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546">
                  <a:extLst>
                    <a:ext uri="{9D8B030D-6E8A-4147-A177-3AD203B41FA5}">
                      <a16:colId xmlns:a16="http://schemas.microsoft.com/office/drawing/2014/main" val="4103694101"/>
                    </a:ext>
                  </a:extLst>
                </a:gridCol>
                <a:gridCol w="8772527">
                  <a:extLst>
                    <a:ext uri="{9D8B030D-6E8A-4147-A177-3AD203B41FA5}">
                      <a16:colId xmlns:a16="http://schemas.microsoft.com/office/drawing/2014/main" val="3174908371"/>
                    </a:ext>
                  </a:extLst>
                </a:gridCol>
              </a:tblGrid>
              <a:tr h="5643564">
                <a:tc>
                  <a:txBody>
                    <a:bodyPr/>
                    <a:lstStyle/>
                    <a:p>
                      <a:pPr algn="l"/>
                      <a:r>
                        <a:rPr lang="en-GB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give lecturers</a:t>
                      </a:r>
                      <a:r>
                        <a:rPr lang="en-GB" sz="2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ideas. </a:t>
                      </a:r>
                      <a:endParaRPr lang="en-IN" sz="2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1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92" y="285750"/>
            <a:ext cx="3847707" cy="642937"/>
          </a:xfrm>
        </p:spPr>
        <p:txBody>
          <a:bodyPr>
            <a:noAutofit/>
          </a:bodyPr>
          <a:lstStyle/>
          <a:p>
            <a:r>
              <a:rPr lang="en-ZA" sz="6000" dirty="0" smtClean="0"/>
              <a:t>ACTIVITY 2</a:t>
            </a:r>
            <a:endParaRPr lang="en-IN" sz="60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Kelly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792" y="928686"/>
          <a:ext cx="11320073" cy="564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546">
                  <a:extLst>
                    <a:ext uri="{9D8B030D-6E8A-4147-A177-3AD203B41FA5}">
                      <a16:colId xmlns:a16="http://schemas.microsoft.com/office/drawing/2014/main" val="4103694101"/>
                    </a:ext>
                  </a:extLst>
                </a:gridCol>
                <a:gridCol w="8772527">
                  <a:extLst>
                    <a:ext uri="{9D8B030D-6E8A-4147-A177-3AD203B41FA5}">
                      <a16:colId xmlns:a16="http://schemas.microsoft.com/office/drawing/2014/main" val="3174908371"/>
                    </a:ext>
                  </a:extLst>
                </a:gridCol>
              </a:tblGrid>
              <a:tr h="5643564">
                <a:tc>
                  <a:txBody>
                    <a:bodyPr/>
                    <a:lstStyle/>
                    <a:p>
                      <a:pPr algn="l"/>
                      <a:r>
                        <a:rPr lang="en-GB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 staff development tool. </a:t>
                      </a:r>
                      <a:endParaRPr lang="en-IN" sz="2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1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9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-03 Presentation Layout_CA - v6" id="{E989BABB-6CAC-4B7A-BEDD-AC8E941209AD}" vid="{8EB46C3B-1734-4DB1-861E-420A63F4C2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CiscoSans ExtraLight</vt:lpstr>
      <vt:lpstr>Gill Sans SemiBold</vt:lpstr>
      <vt:lpstr>Times New Roman</vt:lpstr>
      <vt:lpstr>1_Office Theme</vt:lpstr>
      <vt:lpstr>ACTIVITY 1</vt:lpstr>
      <vt:lpstr>ACTIVITY 2</vt:lpstr>
      <vt:lpstr>ACTIVITY 2</vt:lpstr>
      <vt:lpstr>ACTIVITY 2</vt:lpstr>
      <vt:lpstr>ACTIVITY 2</vt:lpstr>
      <vt:lpstr>ACTIVITY 2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</dc:title>
  <dc:creator>Tony Hamilton</dc:creator>
  <cp:lastModifiedBy>Tony Hamilton</cp:lastModifiedBy>
  <cp:revision>1</cp:revision>
  <dcterms:created xsi:type="dcterms:W3CDTF">2019-02-11T10:57:52Z</dcterms:created>
  <dcterms:modified xsi:type="dcterms:W3CDTF">2019-02-11T10:58:31Z</dcterms:modified>
</cp:coreProperties>
</file>