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4" r:id="rId3"/>
    <p:sldMasterId id="2147483656" r:id="rId4"/>
    <p:sldMasterId id="2147483658" r:id="rId5"/>
    <p:sldMasterId id="2147483664" r:id="rId6"/>
    <p:sldMasterId id="2147483666" r:id="rId7"/>
    <p:sldMasterId id="2147483668" r:id="rId8"/>
    <p:sldMasterId id="2147483670" r:id="rId9"/>
    <p:sldMasterId id="2147483672" r:id="rId10"/>
    <p:sldMasterId id="2147483674" r:id="rId11"/>
  </p:sldMasterIdLst>
  <p:handoutMasterIdLst>
    <p:handoutMasterId r:id="rId20"/>
  </p:handoutMasterIdLst>
  <p:sldIdLst>
    <p:sldId id="263" r:id="rId12"/>
    <p:sldId id="295" r:id="rId13"/>
    <p:sldId id="296" r:id="rId14"/>
    <p:sldId id="298" r:id="rId15"/>
    <p:sldId id="299" r:id="rId16"/>
    <p:sldId id="300" r:id="rId17"/>
    <p:sldId id="301" r:id="rId18"/>
    <p:sldId id="297" r:id="rId19"/>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7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5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2B072E86-E9A4-49BD-8545-91D469BDCC25}" type="datetimeFigureOut">
              <a:rPr lang="en-GB" smtClean="0"/>
              <a:t>20/02/2017</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A0143985-CF63-4E79-BA84-92EC3409B420}" type="slidenum">
              <a:rPr lang="en-GB" smtClean="0"/>
              <a:t>‹#›</a:t>
            </a:fld>
            <a:endParaRPr lang="en-GB"/>
          </a:p>
        </p:txBody>
      </p:sp>
    </p:spTree>
    <p:extLst>
      <p:ext uri="{BB962C8B-B14F-4D97-AF65-F5344CB8AC3E}">
        <p14:creationId xmlns:p14="http://schemas.microsoft.com/office/powerpoint/2010/main" val="37150222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683218580"/>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QA LOGO  FINAL HOLDING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53779"/>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863810"/>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dirty="0" smtClean="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smtClean="0">
                <a:solidFill>
                  <a:srgbClr val="FFFFFF"/>
                </a:solidFill>
              </a:rPr>
              <a:t> 0303 </a:t>
            </a:r>
            <a:r>
              <a:rPr lang="en-GB" altLang="en-US" sz="2600" b="1" dirty="0">
                <a:solidFill>
                  <a:srgbClr val="FFFFFF"/>
                </a:solidFill>
              </a:rPr>
              <a:t>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2376333664"/>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BD SQA LOGO  TITLE HOLD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304949"/>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020723"/>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1" r:id="rId1"/>
  </p:sldLayoutIdLst>
  <p:transition spd="slow">
    <p:push di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3" r:id="rId1"/>
  </p:sldLayoutIdLst>
  <p:transition spd="slow">
    <p:push di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979712" y="3789041"/>
            <a:ext cx="5328591" cy="769441"/>
          </a:xfrm>
          <a:prstGeom prst="rect">
            <a:avLst/>
          </a:prstGeom>
          <a:noFill/>
        </p:spPr>
        <p:txBody>
          <a:bodyPr wrap="square" rtlCol="0">
            <a:spAutoFit/>
          </a:bodyPr>
          <a:lstStyle/>
          <a:p>
            <a:r>
              <a:rPr lang="en-GB" altLang="en-US" sz="2600" b="1" dirty="0" smtClean="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smtClean="0">
                <a:solidFill>
                  <a:srgbClr val="FFFFFF"/>
                </a:solidFill>
              </a:rPr>
              <a:t> 0303 </a:t>
            </a:r>
            <a:r>
              <a:rPr lang="en-GB" altLang="en-US" sz="2600" b="1" dirty="0">
                <a:solidFill>
                  <a:srgbClr val="FFFFFF"/>
                </a:solidFill>
              </a:rPr>
              <a:t>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354389512"/>
      </p:ext>
    </p:extLst>
  </p:cSld>
  <p:clrMap bg1="lt1" tx1="dk1" bg2="lt2" tx2="dk2" accent1="accent1" accent2="accent2" accent3="accent3" accent4="accent4" accent5="accent5" accent6="accent6" hlink="hlink" folHlink="folHlink"/>
  <p:sldLayoutIdLst>
    <p:sldLayoutId id="2147483675" r:id="rId1"/>
  </p:sldLayoutIdLst>
  <p:transition spd="slow">
    <p:push di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3" r:id="rId1"/>
  </p:sldLayoutIdLst>
  <p:transition spd="slow">
    <p:push di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5" r:id="rId1"/>
  </p:sldLayoutIdLst>
  <p:transition spd="slow">
    <p:push dir="u"/>
  </p:transition>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7" r:id="rId1"/>
  </p:sldLayoutIdLst>
  <p:transition spd="slow">
    <p:push dir="u"/>
  </p:transition>
  <p:timing>
    <p:tnLst>
      <p:par>
        <p:cTn id="1" dur="indefinite" restart="never" nodeType="tmRoot"/>
      </p:par>
    </p:tnLst>
  </p:timing>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119308"/>
      </p:ext>
    </p:extLst>
  </p:cSld>
  <p:clrMap bg1="lt1" tx1="dk1" bg2="lt2" tx2="dk2" accent1="accent1" accent2="accent2" accent3="accent3" accent4="accent4" accent5="accent5" accent6="accent6" hlink="hlink" folHlink="folHlink"/>
  <p:sldLayoutIdLst>
    <p:sldLayoutId id="2147483659" r:id="rId1"/>
  </p:sldLayoutIdLst>
  <p:transition spd="slow">
    <p:push dir="u"/>
  </p:transition>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userDrawn="1"/>
        </p:nvPicPr>
        <p:blipFill>
          <a:blip r:embed="rId4" cstate="print"/>
          <a:stretch>
            <a:fillRect/>
          </a:stretch>
        </p:blipFill>
        <p:spPr>
          <a:xfrm>
            <a:off x="2041858" y="908720"/>
            <a:ext cx="4802491" cy="2551393"/>
          </a:xfrm>
          <a:prstGeom prst="rect">
            <a:avLst/>
          </a:prstGeom>
        </p:spPr>
      </p:pic>
    </p:spTree>
    <p:extLst>
      <p:ext uri="{BB962C8B-B14F-4D97-AF65-F5344CB8AC3E}">
        <p14:creationId xmlns:p14="http://schemas.microsoft.com/office/powerpoint/2010/main" val="433190268"/>
      </p:ext>
    </p:extLst>
  </p:cSld>
  <p:clrMap bg1="lt1" tx1="dk1" bg2="lt2" tx2="dk2" accent1="accent1" accent2="accent2" accent3="accent3" accent4="accent4" accent5="accent5" accent6="accent6" hlink="hlink" folHlink="folHlink"/>
  <p:sldLayoutIdLst>
    <p:sldLayoutId id="2147483665" r:id="rId1"/>
  </p:sldLayoutIdLst>
  <p:transition spd="slow">
    <p:push di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385257"/>
      </p:ext>
    </p:extLst>
  </p:cSld>
  <p:clrMap bg1="lt1" tx1="dk1" bg2="lt2" tx2="dk2" accent1="accent1" accent2="accent2" accent3="accent3" accent4="accent4" accent5="accent5" accent6="accent6" hlink="hlink" folHlink="folHlink"/>
  <p:sldLayoutIdLst>
    <p:sldLayoutId id="2147483667" r:id="rId1"/>
  </p:sldLayoutIdLst>
  <p:transition spd="slow">
    <p:push di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074673"/>
      </p:ext>
    </p:extLst>
  </p:cSld>
  <p:clrMap bg1="lt1" tx1="dk1" bg2="lt2" tx2="dk2" accent1="accent1" accent2="accent2" accent3="accent3" accent4="accent4" accent5="accent5" accent6="accent6" hlink="hlink" folHlink="folHlink"/>
  <p:sldLayoutIdLst>
    <p:sldLayoutId id="2147483669" r:id="rId1"/>
  </p:sldLayoutIdLst>
  <p:transition spd="slow">
    <p:push di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1" r:id="rId1"/>
  </p:sldLayoutIdLst>
  <p:transition spd="slow">
    <p:push di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gov.uk/data-protec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34159" y="1556792"/>
            <a:ext cx="7056784" cy="864096"/>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kern="0" dirty="0" smtClean="0"/>
              <a:t>GRADED UNIT 1 </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13" name="Text Placeholder 2"/>
          <p:cNvSpPr txBox="1">
            <a:spLocks/>
          </p:cNvSpPr>
          <p:nvPr/>
        </p:nvSpPr>
        <p:spPr>
          <a:xfrm>
            <a:off x="506171" y="2376260"/>
            <a:ext cx="6553200" cy="1196756"/>
          </a:xfrm>
          <a:prstGeom prst="rect">
            <a:avLst/>
          </a:prstGeom>
        </p:spPr>
        <p:txBody>
          <a:bodyPr/>
          <a:lstStyle>
            <a:lvl1pPr marL="342900" indent="-342900" algn="l" rtl="0" eaLnBrk="1" fontAlgn="base" hangingPunct="1">
              <a:spcBef>
                <a:spcPct val="20000"/>
              </a:spcBef>
              <a:spcAft>
                <a:spcPct val="0"/>
              </a:spcAft>
              <a:buClr>
                <a:srgbClr val="C195E5"/>
              </a:buClr>
              <a:buFont typeface="Wingdings" pitchFamily="2" charset="2"/>
              <a:buNone/>
              <a:defRPr sz="2800">
                <a:solidFill>
                  <a:srgbClr val="FFFFFF"/>
                </a:solidFill>
                <a:latin typeface="+mn-lt"/>
                <a:ea typeface="+mn-ea"/>
                <a:cs typeface="+mn-cs"/>
              </a:defRPr>
            </a:lvl1pPr>
            <a:lvl2pPr marL="742950" indent="-285750" algn="l" rtl="0" eaLnBrk="1" fontAlgn="base" hangingPunct="1">
              <a:spcBef>
                <a:spcPct val="20000"/>
              </a:spcBef>
              <a:spcAft>
                <a:spcPct val="0"/>
              </a:spcAft>
              <a:buClr>
                <a:srgbClr val="C195E5"/>
              </a:buClr>
              <a:buFont typeface="Arial" charset="0"/>
              <a:buNone/>
              <a:defRPr sz="2800">
                <a:solidFill>
                  <a:srgbClr val="FFFFFF"/>
                </a:solidFill>
                <a:latin typeface="+mn-lt"/>
              </a:defRPr>
            </a:lvl2pPr>
            <a:lvl3pPr marL="1143000" indent="-228600" algn="l" rtl="0" eaLnBrk="1" fontAlgn="base" hangingPunct="1">
              <a:spcBef>
                <a:spcPct val="20000"/>
              </a:spcBef>
              <a:spcAft>
                <a:spcPct val="0"/>
              </a:spcAft>
              <a:buClr>
                <a:srgbClr val="FF9933"/>
              </a:buClr>
              <a:buNone/>
              <a:defRPr sz="2800">
                <a:solidFill>
                  <a:schemeClr val="bg1"/>
                </a:solidFill>
                <a:latin typeface="+mn-lt"/>
              </a:defRPr>
            </a:lvl3pPr>
            <a:lvl4pPr marL="1600200" indent="-228600" algn="l" rtl="0" eaLnBrk="1" fontAlgn="base" hangingPunct="1">
              <a:spcBef>
                <a:spcPct val="20000"/>
              </a:spcBef>
              <a:spcAft>
                <a:spcPct val="0"/>
              </a:spcAft>
              <a:buClr>
                <a:srgbClr val="FF9933"/>
              </a:buClr>
              <a:buNone/>
              <a:defRPr sz="2800">
                <a:solidFill>
                  <a:schemeClr val="bg1"/>
                </a:solidFill>
                <a:latin typeface="+mn-lt"/>
              </a:defRPr>
            </a:lvl4pPr>
            <a:lvl5pPr marL="2057400" indent="-228600" algn="l" rtl="0" eaLnBrk="1" fontAlgn="base" hangingPunct="1">
              <a:spcBef>
                <a:spcPct val="20000"/>
              </a:spcBef>
              <a:spcAft>
                <a:spcPct val="0"/>
              </a:spcAft>
              <a:buClr>
                <a:srgbClr val="FF9933"/>
              </a:buClr>
              <a:buNone/>
              <a:defRPr sz="28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C195E5"/>
              </a:buClr>
              <a:buSzTx/>
              <a:buFont typeface="Wingdings" pitchFamily="2" charset="2"/>
              <a:buNone/>
              <a:tabLst/>
              <a:defRPr/>
            </a:pPr>
            <a:r>
              <a:rPr kumimoji="0" lang="en-GB" sz="2800" b="0" i="0" u="none" strike="noStrike" kern="0" cap="none" spc="0" normalizeH="0" baseline="0" noProof="0" dirty="0" smtClean="0">
                <a:ln>
                  <a:noFill/>
                </a:ln>
                <a:solidFill>
                  <a:srgbClr val="FFFFFF"/>
                </a:solidFill>
                <a:effectLst/>
                <a:uLnTx/>
                <a:uFillTx/>
                <a:latin typeface="Arial"/>
              </a:rPr>
              <a:t>PAPER 2 – MANDATORY QUESTION</a:t>
            </a:r>
          </a:p>
          <a:p>
            <a:pPr marL="342900" marR="0" lvl="0" indent="-342900" algn="l" defTabSz="914400" rtl="0" eaLnBrk="1" fontAlgn="base" latinLnBrk="0" hangingPunct="1">
              <a:lnSpc>
                <a:spcPct val="100000"/>
              </a:lnSpc>
              <a:spcBef>
                <a:spcPct val="20000"/>
              </a:spcBef>
              <a:spcAft>
                <a:spcPct val="0"/>
              </a:spcAft>
              <a:buClr>
                <a:srgbClr val="C195E5"/>
              </a:buClr>
              <a:buSzTx/>
              <a:buFont typeface="Wingdings" pitchFamily="2" charset="2"/>
              <a:buNone/>
              <a:tabLst/>
              <a:defRPr/>
            </a:pPr>
            <a:r>
              <a:rPr kumimoji="0" lang="en-US" sz="2800" b="0" i="0" u="none" strike="noStrike" kern="0" cap="none" spc="0" normalizeH="0" baseline="0" noProof="0" dirty="0" smtClean="0">
                <a:ln>
                  <a:noFill/>
                </a:ln>
                <a:solidFill>
                  <a:srgbClr val="FFFFFF"/>
                </a:solidFill>
                <a:effectLst/>
                <a:uLnTx/>
                <a:uFillTx/>
                <a:latin typeface="Arial"/>
              </a:rPr>
              <a:t>EXTENDED DEVELOPMENT</a:t>
            </a:r>
            <a:endParaRPr kumimoji="0" lang="en-US" sz="2800" b="0" i="0" u="none" strike="noStrike" kern="0" cap="none" spc="0" normalizeH="0" baseline="0" noProof="0" dirty="0">
              <a:ln>
                <a:noFill/>
              </a:ln>
              <a:solidFill>
                <a:srgbClr val="FFFFFF"/>
              </a:solidFill>
              <a:effectLst/>
              <a:uLnTx/>
              <a:uFillTx/>
              <a:latin typeface="Arial"/>
            </a:endParaRPr>
          </a:p>
        </p:txBody>
      </p:sp>
      <p:sp>
        <p:nvSpPr>
          <p:cNvPr id="2" name="TextBox 1"/>
          <p:cNvSpPr txBox="1"/>
          <p:nvPr/>
        </p:nvSpPr>
        <p:spPr>
          <a:xfrm>
            <a:off x="251520" y="5589240"/>
            <a:ext cx="4824536" cy="646331"/>
          </a:xfrm>
          <a:prstGeom prst="rect">
            <a:avLst/>
          </a:prstGeom>
          <a:noFill/>
        </p:spPr>
        <p:txBody>
          <a:bodyPr wrap="square" rtlCol="0">
            <a:spAutoFit/>
          </a:bodyPr>
          <a:lstStyle/>
          <a:p>
            <a:r>
              <a:rPr lang="en-GB" dirty="0" smtClean="0"/>
              <a:t>Presented by:</a:t>
            </a:r>
          </a:p>
          <a:p>
            <a:r>
              <a:rPr lang="en-GB" dirty="0" smtClean="0"/>
              <a:t>Kathryn Lyneborg and Dawn Hayes</a:t>
            </a:r>
          </a:p>
        </p:txBody>
      </p:sp>
    </p:spTree>
    <p:extLst>
      <p:ext uri="{BB962C8B-B14F-4D97-AF65-F5344CB8AC3E}">
        <p14:creationId xmlns:p14="http://schemas.microsoft.com/office/powerpoint/2010/main" val="414750693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kern="0" dirty="0" smtClean="0"/>
              <a:t>MARKING</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11" name="Text Placeholder 2"/>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
        <p:nvSpPr>
          <p:cNvPr id="2" name="TextBox 1"/>
          <p:cNvSpPr txBox="1"/>
          <p:nvPr/>
        </p:nvSpPr>
        <p:spPr>
          <a:xfrm>
            <a:off x="611560" y="1628800"/>
            <a:ext cx="7128792" cy="2677656"/>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solidFill>
                  <a:schemeClr val="bg1"/>
                </a:solidFill>
                <a:latin typeface="Arial" panose="020B0604020202020204" pitchFamily="34" charset="0"/>
                <a:cs typeface="Arial" panose="020B0604020202020204" pitchFamily="34" charset="0"/>
              </a:rPr>
              <a:t>What is Extended Development?</a:t>
            </a:r>
          </a:p>
          <a:p>
            <a:endParaRPr lang="en-GB" sz="2800" dirty="0">
              <a:solidFill>
                <a:schemeClr val="bg1"/>
              </a:solidFill>
              <a:latin typeface="Arial" panose="020B0604020202020204" pitchFamily="34" charset="0"/>
              <a:cs typeface="Arial" panose="020B0604020202020204" pitchFamily="34" charset="0"/>
            </a:endParaRPr>
          </a:p>
          <a:p>
            <a:r>
              <a:rPr lang="en-GB" sz="2800" dirty="0" smtClean="0">
                <a:solidFill>
                  <a:schemeClr val="bg1"/>
                </a:solidFill>
                <a:latin typeface="Arial" panose="020B0604020202020204" pitchFamily="34" charset="0"/>
                <a:cs typeface="Arial" panose="020B0604020202020204" pitchFamily="34" charset="0"/>
              </a:rPr>
              <a:t>Definition</a:t>
            </a:r>
            <a:r>
              <a:rPr lang="en-GB" sz="2800" dirty="0">
                <a:solidFill>
                  <a:schemeClr val="bg1"/>
                </a:solidFill>
                <a:latin typeface="Arial" panose="020B0604020202020204" pitchFamily="34" charset="0"/>
                <a:cs typeface="Arial" panose="020B0604020202020204" pitchFamily="34" charset="0"/>
              </a:rPr>
              <a:t>:  Credit for innovation, extended </a:t>
            </a:r>
            <a:r>
              <a:rPr lang="en-GB" sz="2800" dirty="0" smtClean="0">
                <a:solidFill>
                  <a:schemeClr val="bg1"/>
                </a:solidFill>
                <a:latin typeface="Arial" panose="020B0604020202020204" pitchFamily="34" charset="0"/>
                <a:cs typeface="Arial" panose="020B0604020202020204" pitchFamily="34" charset="0"/>
              </a:rPr>
              <a:t>reading and </a:t>
            </a:r>
            <a:r>
              <a:rPr lang="en-GB" sz="2800" dirty="0">
                <a:solidFill>
                  <a:schemeClr val="bg1"/>
                </a:solidFill>
                <a:latin typeface="Arial" panose="020B0604020202020204" pitchFamily="34" charset="0"/>
                <a:cs typeface="Arial" panose="020B0604020202020204" pitchFamily="34" charset="0"/>
              </a:rPr>
              <a:t>practical </a:t>
            </a:r>
            <a:r>
              <a:rPr lang="en-GB" sz="2800" dirty="0" smtClean="0">
                <a:solidFill>
                  <a:schemeClr val="bg1"/>
                </a:solidFill>
                <a:latin typeface="Arial" panose="020B0604020202020204" pitchFamily="34" charset="0"/>
                <a:cs typeface="Arial" panose="020B0604020202020204" pitchFamily="34" charset="0"/>
              </a:rPr>
              <a:t>examples.</a:t>
            </a:r>
            <a:endParaRPr lang="en-GB" sz="28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3456742"/>
            <a:ext cx="2370584" cy="1987459"/>
          </a:xfrm>
          <a:prstGeom prst="rect">
            <a:avLst/>
          </a:prstGeom>
        </p:spPr>
      </p:pic>
    </p:spTree>
    <p:extLst>
      <p:ext uri="{BB962C8B-B14F-4D97-AF65-F5344CB8AC3E}">
        <p14:creationId xmlns:p14="http://schemas.microsoft.com/office/powerpoint/2010/main" val="1339568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800" b="1" i="0" u="none" strike="noStrike" kern="0" cap="none" spc="0" normalizeH="0" baseline="0" noProof="0" dirty="0" smtClean="0">
                <a:ln>
                  <a:noFill/>
                </a:ln>
                <a:solidFill>
                  <a:srgbClr val="FFFFFF"/>
                </a:solidFill>
                <a:effectLst/>
                <a:uLnTx/>
                <a:uFillTx/>
                <a:latin typeface="Arial" pitchFamily="34" charset="0"/>
              </a:rPr>
              <a:t>IS IT WORTH THE MARK?</a:t>
            </a:r>
            <a:endParaRPr kumimoji="0" lang="en-US" sz="2800" b="1" i="0" u="none" strike="noStrike" kern="0" cap="none" spc="0" normalizeH="0" baseline="0" noProof="0" dirty="0">
              <a:ln>
                <a:noFill/>
              </a:ln>
              <a:solidFill>
                <a:srgbClr val="FFFFFF"/>
              </a:solidFill>
              <a:effectLst/>
              <a:uLnTx/>
              <a:uFillTx/>
              <a:latin typeface="Arial" pitchFamily="34" charset="0"/>
            </a:endParaRPr>
          </a:p>
        </p:txBody>
      </p:sp>
      <p:sp>
        <p:nvSpPr>
          <p:cNvPr id="5" name="Text Placeholder 2"/>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a:buClr>
                <a:srgbClr val="FFFFFF"/>
              </a:buClr>
              <a:defRPr/>
            </a:pPr>
            <a:r>
              <a:rPr lang="en-GB" dirty="0"/>
              <a:t>The planning department of Fife Council recently introduced flexi-time for their employees due to their growing need for site visits. Certain sites can only be viewed at certain times of the day therefore allowing staff to work flexi-time allowed them to manage their time more effectively to meet all site visits and client appointments.</a:t>
            </a:r>
          </a:p>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endParaRPr kumimoji="0" lang="en-GB" sz="2600" b="0" i="0" u="none" strike="noStrike" kern="0" cap="none" spc="0" normalizeH="0" baseline="0" noProof="0" dirty="0" smtClean="0">
              <a:ln>
                <a:noFill/>
              </a:ln>
              <a:solidFill>
                <a:srgbClr val="FFFFFF"/>
              </a:solidFill>
              <a:effectLst/>
              <a:uLnTx/>
              <a:uFillTx/>
              <a:latin typeface="Aria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4005064"/>
            <a:ext cx="1762761" cy="2017466"/>
          </a:xfrm>
          <a:prstGeom prst="rect">
            <a:avLst/>
          </a:prstGeom>
        </p:spPr>
      </p:pic>
    </p:spTree>
    <p:extLst>
      <p:ext uri="{BB962C8B-B14F-4D97-AF65-F5344CB8AC3E}">
        <p14:creationId xmlns:p14="http://schemas.microsoft.com/office/powerpoint/2010/main" val="1251156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800" b="1" i="0" u="none" strike="noStrike" kern="0" cap="none" spc="0" normalizeH="0" baseline="0" noProof="0" dirty="0" smtClean="0">
                <a:ln>
                  <a:noFill/>
                </a:ln>
                <a:solidFill>
                  <a:srgbClr val="FFFFFF"/>
                </a:solidFill>
                <a:effectLst/>
                <a:uLnTx/>
                <a:uFillTx/>
                <a:latin typeface="Arial" pitchFamily="34" charset="0"/>
              </a:rPr>
              <a:t>IS IT WORTH THE MARK?</a:t>
            </a:r>
            <a:endParaRPr kumimoji="0" lang="en-US" sz="2800" b="1" i="0" u="none" strike="noStrike" kern="0" cap="none" spc="0" normalizeH="0" baseline="0" noProof="0" dirty="0">
              <a:ln>
                <a:noFill/>
              </a:ln>
              <a:solidFill>
                <a:srgbClr val="FFFFFF"/>
              </a:solidFill>
              <a:effectLst/>
              <a:uLnTx/>
              <a:uFillTx/>
              <a:latin typeface="Arial" pitchFamily="34" charset="0"/>
            </a:endParaRPr>
          </a:p>
        </p:txBody>
      </p:sp>
      <p:sp>
        <p:nvSpPr>
          <p:cNvPr id="5" name="Text Placeholder 2"/>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endParaRPr lang="en-GB" u="sng" dirty="0">
              <a:hlinkClick r:id="rId2"/>
            </a:endParaRPr>
          </a:p>
          <a:p>
            <a:pPr>
              <a:buClr>
                <a:srgbClr val="FFFFFF"/>
              </a:buClr>
              <a:defRPr/>
            </a:pPr>
            <a:r>
              <a:rPr lang="en-GB" sz="3600" u="sng" dirty="0" smtClean="0">
                <a:hlinkClick r:id="rId2"/>
              </a:rPr>
              <a:t>https</a:t>
            </a:r>
            <a:r>
              <a:rPr lang="en-GB" sz="3600" u="sng" dirty="0">
                <a:hlinkClick r:id="rId2"/>
              </a:rPr>
              <a:t>://www.gov.uk/data-protection</a:t>
            </a:r>
            <a:r>
              <a:rPr lang="en-GB" sz="3600" b="1" dirty="0"/>
              <a:t> - for information on Data Protection Act</a:t>
            </a:r>
            <a:endParaRPr lang="en-GB" sz="3600" dirty="0"/>
          </a:p>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endParaRPr kumimoji="0" lang="en-GB" sz="2600" b="0" i="0" u="none" strike="noStrike" kern="0" cap="none" spc="0" normalizeH="0" baseline="0" noProof="0" dirty="0" smtClean="0">
              <a:ln>
                <a:noFill/>
              </a:ln>
              <a:solidFill>
                <a:srgbClr val="FFFFFF"/>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kern="0" dirty="0">
              <a:latin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3140968"/>
            <a:ext cx="2531120" cy="2531120"/>
          </a:xfrm>
          <a:prstGeom prst="rect">
            <a:avLst/>
          </a:prstGeom>
        </p:spPr>
      </p:pic>
    </p:spTree>
    <p:extLst>
      <p:ext uri="{BB962C8B-B14F-4D97-AF65-F5344CB8AC3E}">
        <p14:creationId xmlns:p14="http://schemas.microsoft.com/office/powerpoint/2010/main" val="7972250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800" b="1" i="0" u="none" strike="noStrike" kern="0" cap="none" spc="0" normalizeH="0" baseline="0" noProof="0" dirty="0" smtClean="0">
                <a:ln>
                  <a:noFill/>
                </a:ln>
                <a:solidFill>
                  <a:srgbClr val="FFFFFF"/>
                </a:solidFill>
                <a:effectLst/>
                <a:uLnTx/>
                <a:uFillTx/>
                <a:latin typeface="Arial" pitchFamily="34" charset="0"/>
              </a:rPr>
              <a:t>IS IT WORTH THE MARK?</a:t>
            </a:r>
            <a:endParaRPr kumimoji="0" lang="en-US" sz="2800" b="1" i="0" u="none" strike="noStrike" kern="0" cap="none" spc="0" normalizeH="0" baseline="0" noProof="0" dirty="0">
              <a:ln>
                <a:noFill/>
              </a:ln>
              <a:solidFill>
                <a:srgbClr val="FFFFFF"/>
              </a:solidFill>
              <a:effectLst/>
              <a:uLnTx/>
              <a:uFillTx/>
              <a:latin typeface="Arial" pitchFamily="34" charset="0"/>
            </a:endParaRPr>
          </a:p>
        </p:txBody>
      </p:sp>
      <p:sp>
        <p:nvSpPr>
          <p:cNvPr id="5" name="Text Placeholder 2"/>
          <p:cNvSpPr txBox="1">
            <a:spLocks/>
          </p:cNvSpPr>
          <p:nvPr/>
        </p:nvSpPr>
        <p:spPr>
          <a:xfrm>
            <a:off x="467544" y="1484784"/>
            <a:ext cx="7777162" cy="4248472"/>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None/>
            </a:pPr>
            <a:r>
              <a:rPr lang="en-GB" dirty="0" smtClean="0"/>
              <a:t>Robert </a:t>
            </a:r>
            <a:r>
              <a:rPr lang="en-GB" dirty="0" err="1"/>
              <a:t>Schifreen</a:t>
            </a:r>
            <a:r>
              <a:rPr lang="en-GB" dirty="0"/>
              <a:t> and Steven Gold’s case of computer hacking in 1985 was instrumental in getting a bill through Parliament that eventually led to the Computer Misuse Act.</a:t>
            </a:r>
          </a:p>
          <a:p>
            <a:pPr marL="0" indent="0">
              <a:buNone/>
            </a:pPr>
            <a:r>
              <a:rPr lang="en-GB" dirty="0"/>
              <a:t>They were arrested for hacking into a BT computer and accessing the Telecom Gold emails of Prince Philip and were charged with the Forgery and Counterfeiting Act 1981 but the charges were dropped.</a:t>
            </a:r>
          </a:p>
          <a:p>
            <a:pPr marL="0" indent="0">
              <a:buNone/>
            </a:pPr>
            <a:r>
              <a:rPr lang="en-GB" dirty="0"/>
              <a:t>Robert </a:t>
            </a:r>
            <a:r>
              <a:rPr lang="en-GB" dirty="0" err="1"/>
              <a:t>Schifreen</a:t>
            </a:r>
            <a:r>
              <a:rPr lang="en-GB" dirty="0"/>
              <a:t> became an IT security trainer.</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GB" sz="2600" b="0" i="0" u="none" strike="noStrike" kern="0" cap="none" spc="0" normalizeH="0" baseline="0" noProof="0" dirty="0" smtClean="0">
              <a:ln>
                <a:noFill/>
              </a:ln>
              <a:solidFill>
                <a:srgbClr val="FFFFFF"/>
              </a:solidFill>
              <a:effectLst/>
              <a:uLnTx/>
              <a:uFillTx/>
              <a:latin typeface="Arial"/>
            </a:endParaRPr>
          </a:p>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endParaRPr lang="en-GB" kern="0" dirty="0">
              <a:latin typeface="Aria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1484784"/>
            <a:ext cx="4248472" cy="3736949"/>
          </a:xfrm>
          <a:prstGeom prst="rect">
            <a:avLst/>
          </a:prstGeom>
        </p:spPr>
      </p:pic>
    </p:spTree>
    <p:extLst>
      <p:ext uri="{BB962C8B-B14F-4D97-AF65-F5344CB8AC3E}">
        <p14:creationId xmlns:p14="http://schemas.microsoft.com/office/powerpoint/2010/main" val="323157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800" b="1" i="0" u="none" strike="noStrike" kern="0" cap="none" spc="0" normalizeH="0" baseline="0" noProof="0" dirty="0" smtClean="0">
                <a:ln>
                  <a:noFill/>
                </a:ln>
                <a:solidFill>
                  <a:srgbClr val="FFFFFF"/>
                </a:solidFill>
                <a:effectLst/>
                <a:uLnTx/>
                <a:uFillTx/>
                <a:latin typeface="Arial" pitchFamily="34" charset="0"/>
              </a:rPr>
              <a:t>IS IT WORTH THE MARK?</a:t>
            </a:r>
            <a:endParaRPr kumimoji="0" lang="en-US" sz="2800" b="1" i="0" u="none" strike="noStrike" kern="0" cap="none" spc="0" normalizeH="0" baseline="0" noProof="0" dirty="0">
              <a:ln>
                <a:noFill/>
              </a:ln>
              <a:solidFill>
                <a:srgbClr val="FFFFFF"/>
              </a:solidFill>
              <a:effectLst/>
              <a:uLnTx/>
              <a:uFillTx/>
              <a:latin typeface="Arial" pitchFamily="34" charset="0"/>
            </a:endParaRPr>
          </a:p>
        </p:txBody>
      </p:sp>
      <p:sp>
        <p:nvSpPr>
          <p:cNvPr id="5" name="Text Placeholder 2"/>
          <p:cNvSpPr txBox="1">
            <a:spLocks/>
          </p:cNvSpPr>
          <p:nvPr/>
        </p:nvSpPr>
        <p:spPr>
          <a:xfrm>
            <a:off x="467544" y="1484784"/>
            <a:ext cx="7777162" cy="4248472"/>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GB" sz="2600" b="0" i="0" u="none" strike="noStrike" kern="0" cap="none" spc="0" normalizeH="0" baseline="0" noProof="0" dirty="0" smtClean="0">
              <a:ln>
                <a:noFill/>
              </a:ln>
              <a:solidFill>
                <a:srgbClr val="FFFFFF"/>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kumimoji="0" lang="en-GB" sz="2600" b="0" i="0" u="none" strike="noStrike" kern="0" cap="none" spc="0" normalizeH="0" baseline="0" noProof="0" dirty="0" smtClean="0">
                <a:ln>
                  <a:noFill/>
                </a:ln>
                <a:solidFill>
                  <a:srgbClr val="FFFFFF"/>
                </a:solidFill>
                <a:effectLst/>
                <a:uLnTx/>
                <a:uFillTx/>
                <a:latin typeface="Arial"/>
              </a:rPr>
              <a:t>My mum used to work at General</a:t>
            </a:r>
            <a:r>
              <a:rPr kumimoji="0" lang="en-GB" sz="2600" b="0" i="0" u="none" strike="noStrike" kern="0" cap="none" spc="0" normalizeH="0" noProof="0" dirty="0" smtClean="0">
                <a:ln>
                  <a:noFill/>
                </a:ln>
                <a:solidFill>
                  <a:srgbClr val="FFFFFF"/>
                </a:solidFill>
                <a:effectLst/>
                <a:uLnTx/>
                <a:uFillTx/>
                <a:latin typeface="Arial"/>
              </a:rPr>
              <a:t> Accident and they had a restructure and she was stressed and had to take time off.</a:t>
            </a:r>
            <a:endParaRPr kumimoji="0" lang="en-GB" sz="2600" b="0" i="0" u="none" strike="noStrike" kern="0" cap="none" spc="0" normalizeH="0" baseline="0" noProof="0" dirty="0" smtClean="0">
              <a:ln>
                <a:noFill/>
              </a:ln>
              <a:solidFill>
                <a:srgbClr val="FFFFFF"/>
              </a:solidFill>
              <a:effectLst/>
              <a:uLnTx/>
              <a:uFillTx/>
              <a:latin typeface="Arial"/>
            </a:endParaRPr>
          </a:p>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endParaRPr lang="en-GB" kern="0" dirty="0">
              <a:latin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7" y="3500858"/>
            <a:ext cx="2747293" cy="2747293"/>
          </a:xfrm>
          <a:prstGeom prst="rect">
            <a:avLst/>
          </a:prstGeom>
        </p:spPr>
      </p:pic>
    </p:spTree>
    <p:extLst>
      <p:ext uri="{BB962C8B-B14F-4D97-AF65-F5344CB8AC3E}">
        <p14:creationId xmlns:p14="http://schemas.microsoft.com/office/powerpoint/2010/main" val="1313815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2800" b="1" i="0" u="none" strike="noStrike" kern="0" cap="none" spc="0" normalizeH="0" baseline="0" noProof="0" dirty="0" smtClean="0">
                <a:ln>
                  <a:noFill/>
                </a:ln>
                <a:solidFill>
                  <a:srgbClr val="FFFFFF"/>
                </a:solidFill>
                <a:effectLst/>
                <a:uLnTx/>
                <a:uFillTx/>
                <a:latin typeface="Arial" pitchFamily="34" charset="0"/>
              </a:rPr>
              <a:t>IS IT WORTH THE MARK?</a:t>
            </a:r>
            <a:endParaRPr kumimoji="0" lang="en-US" sz="2800" b="1" i="0" u="none" strike="noStrike" kern="0" cap="none" spc="0" normalizeH="0" baseline="0" noProof="0" dirty="0">
              <a:ln>
                <a:noFill/>
              </a:ln>
              <a:solidFill>
                <a:srgbClr val="FFFFFF"/>
              </a:solidFill>
              <a:effectLst/>
              <a:uLnTx/>
              <a:uFillTx/>
              <a:latin typeface="Arial" pitchFamily="34" charset="0"/>
            </a:endParaRPr>
          </a:p>
        </p:txBody>
      </p:sp>
      <p:sp>
        <p:nvSpPr>
          <p:cNvPr id="5" name="Text Placeholder 2"/>
          <p:cNvSpPr txBox="1">
            <a:spLocks/>
          </p:cNvSpPr>
          <p:nvPr/>
        </p:nvSpPr>
        <p:spPr>
          <a:xfrm>
            <a:off x="467544" y="1484784"/>
            <a:ext cx="7777162" cy="4248472"/>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kumimoji="0" lang="en-GB" sz="2600" b="0" i="0" u="none" strike="noStrike" kern="0" cap="none" spc="0" normalizeH="0" baseline="0" noProof="0" dirty="0" smtClean="0">
                <a:ln>
                  <a:noFill/>
                </a:ln>
                <a:solidFill>
                  <a:srgbClr val="FFFFFF"/>
                </a:solidFill>
                <a:effectLst/>
                <a:uLnTx/>
                <a:uFillTx/>
                <a:latin typeface="Arial"/>
              </a:rPr>
              <a:t>When implementing</a:t>
            </a:r>
            <a:r>
              <a:rPr kumimoji="0" lang="en-GB" sz="2600" b="0" i="0" u="none" strike="noStrike" kern="0" cap="none" spc="0" normalizeH="0" noProof="0" dirty="0" smtClean="0">
                <a:ln>
                  <a:noFill/>
                </a:ln>
                <a:solidFill>
                  <a:srgbClr val="FFFFFF"/>
                </a:solidFill>
                <a:effectLst/>
                <a:uLnTx/>
                <a:uFillTx/>
                <a:latin typeface="Arial"/>
              </a:rPr>
              <a:t> change i.e. introducing a new ICT system it is important that the company consider how this may affect the motivation of staff.  The company will need to consider the needs of staff and provide support and incentives such as training to ensure the change is successful.  This relates to Maslow’s Hierarchy of Needs which highlights the importance of self-actualisation when motivating staff. </a:t>
            </a:r>
            <a:endParaRPr kumimoji="0" lang="en-GB" sz="2600" b="0" i="0" u="none" strike="noStrike" kern="0" cap="none" spc="0" normalizeH="0" baseline="0" noProof="0" dirty="0" smtClean="0">
              <a:ln>
                <a:noFill/>
              </a:ln>
              <a:solidFill>
                <a:srgbClr val="FFFFFF"/>
              </a:solidFill>
              <a:effectLst/>
              <a:uLnTx/>
              <a:uFillTx/>
              <a:latin typeface="Aria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1484784"/>
            <a:ext cx="4248472" cy="3736949"/>
          </a:xfrm>
          <a:prstGeom prst="rect">
            <a:avLst/>
          </a:prstGeom>
        </p:spPr>
      </p:pic>
    </p:spTree>
    <p:extLst>
      <p:ext uri="{BB962C8B-B14F-4D97-AF65-F5344CB8AC3E}">
        <p14:creationId xmlns:p14="http://schemas.microsoft.com/office/powerpoint/2010/main" val="37673862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endParaRPr kumimoji="0" lang="en-US" sz="2800" b="1" i="0" u="none" strike="noStrike" kern="0" cap="none" spc="0" normalizeH="0" baseline="0" noProof="0" dirty="0">
              <a:ln>
                <a:noFill/>
              </a:ln>
              <a:solidFill>
                <a:srgbClr val="FFFFFF"/>
              </a:solidFill>
              <a:effectLst/>
              <a:uLnTx/>
              <a:uFillTx/>
              <a:latin typeface="Arial" pitchFamily="34" charset="0"/>
            </a:endParaRPr>
          </a:p>
        </p:txBody>
      </p:sp>
      <p:sp>
        <p:nvSpPr>
          <p:cNvPr id="5" name="Text Placeholder 2"/>
          <p:cNvSpPr txBox="1">
            <a:spLocks/>
          </p:cNvSpPr>
          <p:nvPr/>
        </p:nvSpPr>
        <p:spPr>
          <a:xfrm>
            <a:off x="622360" y="1772816"/>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a:buClr>
                <a:srgbClr val="FFFFFF"/>
              </a:buClr>
              <a:defRPr/>
            </a:pPr>
            <a:endParaRPr kumimoji="0" lang="en-GB" sz="2600" b="0" i="0" u="none" strike="noStrike" kern="0" cap="none" spc="0" normalizeH="0" baseline="0" noProof="0" dirty="0" smtClean="0">
              <a:ln>
                <a:noFill/>
              </a:ln>
              <a:solidFill>
                <a:srgbClr val="FFFFFF"/>
              </a:solidFill>
              <a:effectLst/>
              <a:uLnTx/>
              <a:uFillTx/>
              <a:latin typeface="Arial"/>
            </a:endParaRPr>
          </a:p>
        </p:txBody>
      </p:sp>
      <p:sp>
        <p:nvSpPr>
          <p:cNvPr id="4" name="TextBox 3"/>
          <p:cNvSpPr txBox="1"/>
          <p:nvPr/>
        </p:nvSpPr>
        <p:spPr>
          <a:xfrm>
            <a:off x="603697" y="548680"/>
            <a:ext cx="7488832" cy="1077218"/>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How can we </a:t>
            </a:r>
            <a:r>
              <a:rPr lang="en-GB" sz="3200" dirty="0" smtClean="0">
                <a:solidFill>
                  <a:schemeClr val="bg1"/>
                </a:solidFill>
                <a:latin typeface="Arial" panose="020B0604020202020204" pitchFamily="34" charset="0"/>
                <a:cs typeface="Arial" panose="020B0604020202020204" pitchFamily="34" charset="0"/>
              </a:rPr>
              <a:t>expect/help </a:t>
            </a:r>
            <a:r>
              <a:rPr lang="en-GB" sz="3200" dirty="0">
                <a:solidFill>
                  <a:schemeClr val="bg1"/>
                </a:solidFill>
                <a:latin typeface="Arial" panose="020B0604020202020204" pitchFamily="34" charset="0"/>
                <a:cs typeface="Arial" panose="020B0604020202020204" pitchFamily="34" charset="0"/>
              </a:rPr>
              <a:t>the students to </a:t>
            </a:r>
            <a:r>
              <a:rPr lang="en-GB" sz="3200" dirty="0" smtClean="0">
                <a:solidFill>
                  <a:schemeClr val="bg1"/>
                </a:solidFill>
                <a:latin typeface="Arial" panose="020B0604020202020204" pitchFamily="34" charset="0"/>
                <a:cs typeface="Arial" panose="020B0604020202020204" pitchFamily="34" charset="0"/>
              </a:rPr>
              <a:t>study/prepare?</a:t>
            </a:r>
            <a:endParaRPr lang="en-GB"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298215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CBD 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ICBD SQA LOGO  FINAL HOLDING SL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RPORATE BLANK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QA FINAL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CBD SQA TITLE HOLDING SLID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CBD 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CBD 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917</TotalTime>
  <Words>303</Words>
  <Application>Microsoft Office PowerPoint</Application>
  <PresentationFormat>On-screen Show (4:3)</PresentationFormat>
  <Paragraphs>25</Paragraphs>
  <Slides>8</Slides>
  <Notes>0</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8</vt:i4>
      </vt:variant>
    </vt:vector>
  </HeadingPairs>
  <TitlesOfParts>
    <vt:vector size="24" baseType="lpstr">
      <vt:lpstr>Arial</vt:lpstr>
      <vt:lpstr>Arial Narrow</vt:lpstr>
      <vt:lpstr>Calibri</vt:lpstr>
      <vt:lpstr>Symbol</vt:lpstr>
      <vt:lpstr>Wingdings</vt:lpstr>
      <vt:lpstr>SQA TITLE GOES HERE</vt:lpstr>
      <vt:lpstr>SQA DARK BACKGROUND</vt:lpstr>
      <vt:lpstr>SQA LIGHT BACKGROUND</vt:lpstr>
      <vt:lpstr>CORPORATE BLANK DARK</vt:lpstr>
      <vt:lpstr>CORPORATE BLANK LIGHT</vt:lpstr>
      <vt:lpstr>SQA FINAL HOLDING SLIDE</vt:lpstr>
      <vt:lpstr>ICBD SQA TITLE HOLDING SLIDE </vt:lpstr>
      <vt:lpstr>ICBD SQA TITLE GOES HERE</vt:lpstr>
      <vt:lpstr>ICBD SQA DARK BACKGROUND</vt:lpstr>
      <vt:lpstr>ICBD SQA LIGHT BACKGROUND</vt:lpstr>
      <vt:lpstr>ICBD SQA LOGO  FINAL HOLDING SLID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Findlay</dc:creator>
  <cp:lastModifiedBy>Kathryn Lyneborg</cp:lastModifiedBy>
  <cp:revision>82</cp:revision>
  <cp:lastPrinted>2013-10-31T13:53:25Z</cp:lastPrinted>
  <dcterms:created xsi:type="dcterms:W3CDTF">2013-10-10T15:37:55Z</dcterms:created>
  <dcterms:modified xsi:type="dcterms:W3CDTF">2017-02-20T12:53:32Z</dcterms:modified>
</cp:coreProperties>
</file>