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68" r:id="rId12"/>
  </p:sldIdLst>
  <p:sldSz cx="12192000" cy="6858000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89610" autoAdjust="0"/>
  </p:normalViewPr>
  <p:slideViewPr>
    <p:cSldViewPr snapToGrid="0">
      <p:cViewPr varScale="1">
        <p:scale>
          <a:sx n="64" d="100"/>
          <a:sy n="64" d="100"/>
        </p:scale>
        <p:origin x="9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0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72D-4406-9A68-A6E2D9D8709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72D-4406-9A68-A6E2D9D8709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72D-4406-9A68-A6E2D9D8709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72D-4406-9A68-A6E2D9D8709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'Input data '!$L$17:$L$20</c:f>
              <c:strCache>
                <c:ptCount val="4"/>
                <c:pt idx="0">
                  <c:v>Materials</c:v>
                </c:pt>
                <c:pt idx="1">
                  <c:v>Labour</c:v>
                </c:pt>
                <c:pt idx="2">
                  <c:v>Excise Duty</c:v>
                </c:pt>
                <c:pt idx="3">
                  <c:v>Contribution</c:v>
                </c:pt>
              </c:strCache>
            </c:strRef>
          </c:cat>
          <c:val>
            <c:numRef>
              <c:f>'Input data '!$M$17:$M$20</c:f>
              <c:numCache>
                <c:formatCode>"£"#,##0.00</c:formatCode>
                <c:ptCount val="4"/>
                <c:pt idx="0">
                  <c:v>6.5923076923076918E-2</c:v>
                </c:pt>
                <c:pt idx="1">
                  <c:v>5.169230769230769E-2</c:v>
                </c:pt>
                <c:pt idx="2">
                  <c:v>0.36</c:v>
                </c:pt>
                <c:pt idx="3" formatCode="&quot;£&quot;#,##0.00_);[Red]\(&quot;£&quot;#,##0.00\)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72D-4406-9A68-A6E2D9D8709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3.0289815170787535E-2"/>
                  <c:y val="-6.0299993492548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03-416A-BE3A-8077E8EBF50C}"/>
                </c:ext>
              </c:extLst>
            </c:dLbl>
            <c:dLbl>
              <c:idx val="1"/>
              <c:layout>
                <c:manualLayout>
                  <c:x val="4.0120724966251242E-2"/>
                  <c:y val="-5.6479468991995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03-416A-BE3A-8077E8EBF5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('Cash Budget '!$A$10,'Cash Budget '!$A$19)</c:f>
              <c:strCache>
                <c:ptCount val="2"/>
                <c:pt idx="0">
                  <c:v>Total inflows</c:v>
                </c:pt>
                <c:pt idx="1">
                  <c:v>Total outflows</c:v>
                </c:pt>
              </c:strCache>
            </c:strRef>
          </c:cat>
          <c:val>
            <c:numRef>
              <c:f>('Cash Budget '!$H$10,'Cash Budget '!$H$19)</c:f>
              <c:numCache>
                <c:formatCode>"£"#,##0</c:formatCode>
                <c:ptCount val="2"/>
                <c:pt idx="0">
                  <c:v>187500</c:v>
                </c:pt>
                <c:pt idx="1">
                  <c:v>180125.94615384616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03-416A-BE3A-8077E8EBF5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22713039"/>
        <c:axId val="1"/>
        <c:axId val="0"/>
      </c:bar3DChart>
      <c:catAx>
        <c:axId val="822713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2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£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2713039"/>
        <c:crosses val="autoZero"/>
        <c:crossBetween val="between"/>
        <c:majorUnit val="5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25400">
              <a:noFill/>
            </a:ln>
          </c:spPr>
          <c:invertIfNegative val="0"/>
          <c:cat>
            <c:strRef>
              <c:f>'Operating Statement '!$F$11:$F$13</c:f>
              <c:strCache>
                <c:ptCount val="3"/>
                <c:pt idx="0">
                  <c:v>Revenue</c:v>
                </c:pt>
                <c:pt idx="1">
                  <c:v>Gross profit ratio</c:v>
                </c:pt>
                <c:pt idx="2">
                  <c:v>Net Profit ratio</c:v>
                </c:pt>
              </c:strCache>
            </c:strRef>
          </c:cat>
          <c:val>
            <c:numRef>
              <c:f>'Operating Statement '!$G$11:$G$13</c:f>
              <c:numCache>
                <c:formatCode>0%</c:formatCode>
                <c:ptCount val="3"/>
                <c:pt idx="0">
                  <c:v>1</c:v>
                </c:pt>
                <c:pt idx="1">
                  <c:v>0.41655705982905994</c:v>
                </c:pt>
                <c:pt idx="2">
                  <c:v>0.32044594871794885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24-49DB-9671-0995F9A999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94905728"/>
        <c:axId val="1"/>
        <c:axId val="0"/>
      </c:bar3DChart>
      <c:catAx>
        <c:axId val="394905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49057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 w="38100" cap="sq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28E928-970A-4E69-83DD-49D4C26F5305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GB"/>
        </a:p>
      </dgm:t>
    </dgm:pt>
    <dgm:pt modelId="{CE25636E-117B-4BB6-9C85-B1B5F158AB35}">
      <dgm:prSet phldrT="[Text]"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sz="2400" dirty="0">
              <a:solidFill>
                <a:schemeClr val="tx1"/>
              </a:solidFill>
            </a:rPr>
            <a:t>S</a:t>
          </a:r>
        </a:p>
      </dgm:t>
    </dgm:pt>
    <dgm:pt modelId="{CA4036C9-17D7-4FFB-BC0D-15188F43B4A0}" type="parTrans" cxnId="{56B2B5C1-96FD-45DA-B924-F2B519995379}">
      <dgm:prSet/>
      <dgm:spPr/>
      <dgm:t>
        <a:bodyPr/>
        <a:lstStyle/>
        <a:p>
          <a:endParaRPr lang="en-GB"/>
        </a:p>
      </dgm:t>
    </dgm:pt>
    <dgm:pt modelId="{A46B87CB-1F48-470D-A563-5A8739FEE926}" type="sibTrans" cxnId="{56B2B5C1-96FD-45DA-B924-F2B519995379}">
      <dgm:prSet/>
      <dgm:spPr/>
      <dgm:t>
        <a:bodyPr/>
        <a:lstStyle/>
        <a:p>
          <a:endParaRPr lang="en-GB"/>
        </a:p>
      </dgm:t>
    </dgm:pt>
    <dgm:pt modelId="{E960C981-2A44-4561-8E4D-368954481198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b="1" dirty="0"/>
            <a:t>Guaranteed sales</a:t>
          </a:r>
        </a:p>
      </dgm:t>
    </dgm:pt>
    <dgm:pt modelId="{7A63E454-CA52-4083-8149-D234152EC59D}" type="parTrans" cxnId="{8A7EDEAB-9B45-43B1-BB2F-5275E7878A1C}">
      <dgm:prSet/>
      <dgm:spPr/>
      <dgm:t>
        <a:bodyPr/>
        <a:lstStyle/>
        <a:p>
          <a:endParaRPr lang="en-GB"/>
        </a:p>
      </dgm:t>
    </dgm:pt>
    <dgm:pt modelId="{F9488EDC-B163-4DFB-8DE1-C8F3C715C9C1}" type="sibTrans" cxnId="{8A7EDEAB-9B45-43B1-BB2F-5275E7878A1C}">
      <dgm:prSet/>
      <dgm:spPr/>
      <dgm:t>
        <a:bodyPr/>
        <a:lstStyle/>
        <a:p>
          <a:endParaRPr lang="en-GB"/>
        </a:p>
      </dgm:t>
    </dgm:pt>
    <dgm:pt modelId="{199055B2-89F6-4EEA-BEF8-71747237F913}">
      <dgm:prSet phldrT="[Text]"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sz="2400" dirty="0"/>
            <a:t>O</a:t>
          </a:r>
        </a:p>
      </dgm:t>
    </dgm:pt>
    <dgm:pt modelId="{DF666A59-3F32-46C3-9066-ECDCB8A1B544}" type="parTrans" cxnId="{13C46F30-0C9C-4F9C-A6F8-926849F219BD}">
      <dgm:prSet/>
      <dgm:spPr/>
      <dgm:t>
        <a:bodyPr/>
        <a:lstStyle/>
        <a:p>
          <a:endParaRPr lang="en-GB"/>
        </a:p>
      </dgm:t>
    </dgm:pt>
    <dgm:pt modelId="{E83E829F-4D4F-47F6-843A-47191151A35A}" type="sibTrans" cxnId="{13C46F30-0C9C-4F9C-A6F8-926849F219BD}">
      <dgm:prSet/>
      <dgm:spPr/>
      <dgm:t>
        <a:bodyPr/>
        <a:lstStyle/>
        <a:p>
          <a:endParaRPr lang="en-GB"/>
        </a:p>
      </dgm:t>
    </dgm:pt>
    <dgm:pt modelId="{CB124FBE-FB59-4C00-B694-E5313886C894}">
      <dgm:prSet phldrT="[Text]"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sz="2400" dirty="0"/>
            <a:t>T</a:t>
          </a:r>
        </a:p>
      </dgm:t>
    </dgm:pt>
    <dgm:pt modelId="{8C16F36E-ED4C-43D9-86DB-BE618CF56484}" type="parTrans" cxnId="{0E344201-4031-404B-820F-3A27F845A09D}">
      <dgm:prSet/>
      <dgm:spPr/>
      <dgm:t>
        <a:bodyPr/>
        <a:lstStyle/>
        <a:p>
          <a:endParaRPr lang="en-GB"/>
        </a:p>
      </dgm:t>
    </dgm:pt>
    <dgm:pt modelId="{D0A7735C-B3D3-4171-AB65-512D936E7A88}" type="sibTrans" cxnId="{0E344201-4031-404B-820F-3A27F845A09D}">
      <dgm:prSet/>
      <dgm:spPr/>
      <dgm:t>
        <a:bodyPr/>
        <a:lstStyle/>
        <a:p>
          <a:endParaRPr lang="en-GB"/>
        </a:p>
      </dgm:t>
    </dgm:pt>
    <dgm:pt modelId="{43D10F40-2089-463A-883E-9CD2A26D9093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b="1" dirty="0"/>
            <a:t>Established</a:t>
          </a:r>
        </a:p>
      </dgm:t>
    </dgm:pt>
    <dgm:pt modelId="{CB438545-E8ED-479D-8AD5-98C322096EBA}" type="parTrans" cxnId="{2EF0C81B-FD04-4549-9EED-F544D49DBEDC}">
      <dgm:prSet/>
      <dgm:spPr/>
      <dgm:t>
        <a:bodyPr/>
        <a:lstStyle/>
        <a:p>
          <a:endParaRPr lang="en-GB"/>
        </a:p>
      </dgm:t>
    </dgm:pt>
    <dgm:pt modelId="{422DBBA1-7716-40F2-8D16-CAB03B20B867}" type="sibTrans" cxnId="{2EF0C81B-FD04-4549-9EED-F544D49DBEDC}">
      <dgm:prSet/>
      <dgm:spPr/>
      <dgm:t>
        <a:bodyPr/>
        <a:lstStyle/>
        <a:p>
          <a:endParaRPr lang="en-GB"/>
        </a:p>
      </dgm:t>
    </dgm:pt>
    <dgm:pt modelId="{42ED157C-36E0-4F85-82A6-99F591E64F39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b="1" dirty="0"/>
            <a:t>Restaurant preference</a:t>
          </a:r>
        </a:p>
      </dgm:t>
    </dgm:pt>
    <dgm:pt modelId="{798D4B26-92BF-4A83-8D5C-A92FAD298422}" type="parTrans" cxnId="{470D5E4D-EC7A-4433-ACE9-EBF4AD165205}">
      <dgm:prSet/>
      <dgm:spPr/>
      <dgm:t>
        <a:bodyPr/>
        <a:lstStyle/>
        <a:p>
          <a:endParaRPr lang="en-GB"/>
        </a:p>
      </dgm:t>
    </dgm:pt>
    <dgm:pt modelId="{B2A68CA7-9DB8-4C24-A244-420BAD2A3E50}" type="sibTrans" cxnId="{470D5E4D-EC7A-4433-ACE9-EBF4AD165205}">
      <dgm:prSet/>
      <dgm:spPr/>
      <dgm:t>
        <a:bodyPr/>
        <a:lstStyle/>
        <a:p>
          <a:endParaRPr lang="en-GB"/>
        </a:p>
      </dgm:t>
    </dgm:pt>
    <dgm:pt modelId="{B7237516-3D0F-4B4F-BD4C-16A151648F28}">
      <dgm:prSet phldrT="[Text]"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sz="2400" dirty="0"/>
            <a:t>W</a:t>
          </a:r>
        </a:p>
      </dgm:t>
    </dgm:pt>
    <dgm:pt modelId="{E2C5D7B4-7387-456D-9B82-C1DB6371EEC8}" type="sibTrans" cxnId="{1BEC457C-A4E3-46C8-ABD3-4F09B6B804C0}">
      <dgm:prSet/>
      <dgm:spPr/>
      <dgm:t>
        <a:bodyPr/>
        <a:lstStyle/>
        <a:p>
          <a:endParaRPr lang="en-GB"/>
        </a:p>
      </dgm:t>
    </dgm:pt>
    <dgm:pt modelId="{74F57FC9-F694-4C74-A892-9CBA75F1EEC5}" type="parTrans" cxnId="{1BEC457C-A4E3-46C8-ABD3-4F09B6B804C0}">
      <dgm:prSet/>
      <dgm:spPr/>
      <dgm:t>
        <a:bodyPr/>
        <a:lstStyle/>
        <a:p>
          <a:endParaRPr lang="en-GB"/>
        </a:p>
      </dgm:t>
    </dgm:pt>
    <dgm:pt modelId="{BD01A16C-04A5-45FD-A9A1-A53EFD9B70FB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b="1" dirty="0"/>
            <a:t>Exclusive</a:t>
          </a:r>
        </a:p>
      </dgm:t>
    </dgm:pt>
    <dgm:pt modelId="{5E324C08-CF69-4145-93E1-B4CB342005AF}" type="sibTrans" cxnId="{54D528FF-1DFB-4578-A3EB-D489CE95E20D}">
      <dgm:prSet/>
      <dgm:spPr/>
      <dgm:t>
        <a:bodyPr/>
        <a:lstStyle/>
        <a:p>
          <a:endParaRPr lang="en-GB"/>
        </a:p>
      </dgm:t>
    </dgm:pt>
    <dgm:pt modelId="{5AE4E8AC-0830-4139-9B8D-A9C20A121E1C}" type="parTrans" cxnId="{54D528FF-1DFB-4578-A3EB-D489CE95E20D}">
      <dgm:prSet/>
      <dgm:spPr/>
      <dgm:t>
        <a:bodyPr/>
        <a:lstStyle/>
        <a:p>
          <a:endParaRPr lang="en-GB"/>
        </a:p>
      </dgm:t>
    </dgm:pt>
    <dgm:pt modelId="{0DFD981D-428B-4831-9921-0F890D139475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b="1" dirty="0"/>
            <a:t>Demand ceiling</a:t>
          </a:r>
        </a:p>
      </dgm:t>
    </dgm:pt>
    <dgm:pt modelId="{C209193E-B7EB-46D2-8355-5FFF717FB8C6}" type="parTrans" cxnId="{15C3BC40-7F6E-482E-9974-DF369B5248A1}">
      <dgm:prSet/>
      <dgm:spPr/>
      <dgm:t>
        <a:bodyPr/>
        <a:lstStyle/>
        <a:p>
          <a:endParaRPr lang="en-GB"/>
        </a:p>
      </dgm:t>
    </dgm:pt>
    <dgm:pt modelId="{4AEECBDF-D9D3-475E-BDFC-61F39BC71796}" type="sibTrans" cxnId="{15C3BC40-7F6E-482E-9974-DF369B5248A1}">
      <dgm:prSet/>
      <dgm:spPr/>
      <dgm:t>
        <a:bodyPr/>
        <a:lstStyle/>
        <a:p>
          <a:endParaRPr lang="en-GB"/>
        </a:p>
      </dgm:t>
    </dgm:pt>
    <dgm:pt modelId="{DBCC00BD-CE98-43B9-91BF-EF09308F61DB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b="1" dirty="0"/>
            <a:t>Living wage</a:t>
          </a:r>
        </a:p>
      </dgm:t>
    </dgm:pt>
    <dgm:pt modelId="{9CB01B1E-31B4-401F-9A27-6CA583418CA4}" type="parTrans" cxnId="{3D49A7D2-9E09-4C33-A4E8-EAEC63669E1C}">
      <dgm:prSet/>
      <dgm:spPr/>
      <dgm:t>
        <a:bodyPr/>
        <a:lstStyle/>
        <a:p>
          <a:endParaRPr lang="en-GB"/>
        </a:p>
      </dgm:t>
    </dgm:pt>
    <dgm:pt modelId="{01A24EA1-1F6F-4357-803B-4372E3D6D049}" type="sibTrans" cxnId="{3D49A7D2-9E09-4C33-A4E8-EAEC63669E1C}">
      <dgm:prSet/>
      <dgm:spPr/>
      <dgm:t>
        <a:bodyPr/>
        <a:lstStyle/>
        <a:p>
          <a:endParaRPr lang="en-GB"/>
        </a:p>
      </dgm:t>
    </dgm:pt>
    <dgm:pt modelId="{37B9523E-A440-4BE7-BCE8-277BB897A916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b="1" dirty="0"/>
            <a:t>New direction</a:t>
          </a:r>
        </a:p>
      </dgm:t>
    </dgm:pt>
    <dgm:pt modelId="{1AA64648-A4F7-481C-9C02-7E1EC2B08E70}" type="parTrans" cxnId="{8E000420-C337-4498-94F3-73628FD3EC6B}">
      <dgm:prSet/>
      <dgm:spPr/>
      <dgm:t>
        <a:bodyPr/>
        <a:lstStyle/>
        <a:p>
          <a:endParaRPr lang="en-GB"/>
        </a:p>
      </dgm:t>
    </dgm:pt>
    <dgm:pt modelId="{9B48D034-8F98-480C-B599-5FE9824AC738}" type="sibTrans" cxnId="{8E000420-C337-4498-94F3-73628FD3EC6B}">
      <dgm:prSet/>
      <dgm:spPr/>
      <dgm:t>
        <a:bodyPr/>
        <a:lstStyle/>
        <a:p>
          <a:endParaRPr lang="en-GB"/>
        </a:p>
      </dgm:t>
    </dgm:pt>
    <dgm:pt modelId="{7DC37312-D334-4D93-B5E2-15D56FD152E7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b="1" dirty="0"/>
            <a:t>Expansion</a:t>
          </a:r>
          <a:endParaRPr lang="en-GB" sz="1400" b="1" dirty="0"/>
        </a:p>
      </dgm:t>
    </dgm:pt>
    <dgm:pt modelId="{3C91AA53-9332-4642-9875-D2AC40D53606}" type="parTrans" cxnId="{0C493E8E-259B-483C-B9B5-6AD1BA25294E}">
      <dgm:prSet/>
      <dgm:spPr/>
      <dgm:t>
        <a:bodyPr/>
        <a:lstStyle/>
        <a:p>
          <a:endParaRPr lang="en-GB"/>
        </a:p>
      </dgm:t>
    </dgm:pt>
    <dgm:pt modelId="{02F40A14-AF39-4A45-95D7-21E5922C5376}" type="sibTrans" cxnId="{0C493E8E-259B-483C-B9B5-6AD1BA25294E}">
      <dgm:prSet/>
      <dgm:spPr/>
      <dgm:t>
        <a:bodyPr/>
        <a:lstStyle/>
        <a:p>
          <a:endParaRPr lang="en-GB"/>
        </a:p>
      </dgm:t>
    </dgm:pt>
    <dgm:pt modelId="{C8F57546-AF22-4F16-8A12-341C31D271F7}">
      <dgm:prSet phldrT="[Text]" custT="1"/>
      <dgm:spPr/>
      <dgm:t>
        <a:bodyPr/>
        <a:lstStyle/>
        <a:p>
          <a:pPr>
            <a:lnSpc>
              <a:spcPct val="100000"/>
            </a:lnSpc>
          </a:pPr>
          <a:endParaRPr lang="en-GB" sz="1800" dirty="0"/>
        </a:p>
      </dgm:t>
    </dgm:pt>
    <dgm:pt modelId="{06F1F0AD-8102-4D02-AEAC-1E5FC3F2039E}" type="parTrans" cxnId="{0BB638FC-F3A6-4744-826E-6B96CF026990}">
      <dgm:prSet/>
      <dgm:spPr/>
      <dgm:t>
        <a:bodyPr/>
        <a:lstStyle/>
        <a:p>
          <a:endParaRPr lang="en-GB"/>
        </a:p>
      </dgm:t>
    </dgm:pt>
    <dgm:pt modelId="{D751D370-516B-43D7-81A5-0225ECC4FF93}" type="sibTrans" cxnId="{0BB638FC-F3A6-4744-826E-6B96CF026990}">
      <dgm:prSet/>
      <dgm:spPr/>
      <dgm:t>
        <a:bodyPr/>
        <a:lstStyle/>
        <a:p>
          <a:endParaRPr lang="en-GB"/>
        </a:p>
      </dgm:t>
    </dgm:pt>
    <dgm:pt modelId="{0B590C5F-506A-48FD-AA57-E49E1AAAC3DD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IE" sz="1800" b="1" dirty="0"/>
            <a:t>Leverage</a:t>
          </a:r>
          <a:endParaRPr lang="en-GB" sz="1800" b="1" dirty="0"/>
        </a:p>
      </dgm:t>
    </dgm:pt>
    <dgm:pt modelId="{1AFB23A0-1EBB-4C51-A7CC-C1572FD25502}" type="parTrans" cxnId="{0B5C1398-8259-4E4F-A990-8DA377DB2FB7}">
      <dgm:prSet/>
      <dgm:spPr/>
      <dgm:t>
        <a:bodyPr/>
        <a:lstStyle/>
        <a:p>
          <a:endParaRPr lang="en-GB"/>
        </a:p>
      </dgm:t>
    </dgm:pt>
    <dgm:pt modelId="{77835335-FD1E-4373-B88D-D9AD480685C6}" type="sibTrans" cxnId="{0B5C1398-8259-4E4F-A990-8DA377DB2FB7}">
      <dgm:prSet/>
      <dgm:spPr/>
      <dgm:t>
        <a:bodyPr/>
        <a:lstStyle/>
        <a:p>
          <a:endParaRPr lang="en-GB"/>
        </a:p>
      </dgm:t>
    </dgm:pt>
    <dgm:pt modelId="{E1993928-07DD-4603-AE78-903FADC90F21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IE" sz="1800" b="1" dirty="0"/>
            <a:t>Satisfaction</a:t>
          </a:r>
          <a:endParaRPr lang="en-GB" sz="1800" b="1" dirty="0"/>
        </a:p>
      </dgm:t>
    </dgm:pt>
    <dgm:pt modelId="{6B8EA1F7-44FC-404F-B601-E245387C1ABB}" type="parTrans" cxnId="{5F659A69-EB95-4834-B963-009E97837044}">
      <dgm:prSet/>
      <dgm:spPr/>
      <dgm:t>
        <a:bodyPr/>
        <a:lstStyle/>
        <a:p>
          <a:endParaRPr lang="en-GB"/>
        </a:p>
      </dgm:t>
    </dgm:pt>
    <dgm:pt modelId="{73BCC2BA-8B21-44AC-8D76-7FE1B1AAC307}" type="sibTrans" cxnId="{5F659A69-EB95-4834-B963-009E97837044}">
      <dgm:prSet/>
      <dgm:spPr/>
      <dgm:t>
        <a:bodyPr/>
        <a:lstStyle/>
        <a:p>
          <a:endParaRPr lang="en-GB"/>
        </a:p>
      </dgm:t>
    </dgm:pt>
    <dgm:pt modelId="{5407EA6A-5DDF-4286-8558-BC5A33D5C803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b="1" dirty="0"/>
            <a:t>Minimum pricing</a:t>
          </a:r>
        </a:p>
      </dgm:t>
    </dgm:pt>
    <dgm:pt modelId="{3AB39133-3650-41D4-B70C-44549BAFFE5E}" type="parTrans" cxnId="{5850F2F8-39D3-4AE5-99E8-EAAD25523BDC}">
      <dgm:prSet/>
      <dgm:spPr/>
      <dgm:t>
        <a:bodyPr/>
        <a:lstStyle/>
        <a:p>
          <a:endParaRPr lang="en-GB"/>
        </a:p>
      </dgm:t>
    </dgm:pt>
    <dgm:pt modelId="{7306153E-4E03-4316-91DC-1963A3DFF3CE}" type="sibTrans" cxnId="{5850F2F8-39D3-4AE5-99E8-EAAD25523BDC}">
      <dgm:prSet/>
      <dgm:spPr/>
      <dgm:t>
        <a:bodyPr/>
        <a:lstStyle/>
        <a:p>
          <a:endParaRPr lang="en-GB"/>
        </a:p>
      </dgm:t>
    </dgm:pt>
    <dgm:pt modelId="{BE0348E4-B0CA-4A49-9EB4-8F121993517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b="1" dirty="0"/>
            <a:t>Brexit effects</a:t>
          </a:r>
        </a:p>
      </dgm:t>
    </dgm:pt>
    <dgm:pt modelId="{C37A0B4E-5E03-4DDB-97AA-DAA2B6FD4447}" type="parTrans" cxnId="{4A6344B9-1AE9-452B-AC62-C1F72973EBC5}">
      <dgm:prSet/>
      <dgm:spPr/>
      <dgm:t>
        <a:bodyPr/>
        <a:lstStyle/>
        <a:p>
          <a:endParaRPr lang="en-GB"/>
        </a:p>
      </dgm:t>
    </dgm:pt>
    <dgm:pt modelId="{4714C23F-073F-47A7-A341-62E338B89C08}" type="sibTrans" cxnId="{4A6344B9-1AE9-452B-AC62-C1F72973EBC5}">
      <dgm:prSet/>
      <dgm:spPr/>
      <dgm:t>
        <a:bodyPr/>
        <a:lstStyle/>
        <a:p>
          <a:endParaRPr lang="en-GB"/>
        </a:p>
      </dgm:t>
    </dgm:pt>
    <dgm:pt modelId="{C437D3E8-2EA6-4538-98CE-9969FBAF8343}">
      <dgm:prSet phldrT="[Text]" custT="1"/>
      <dgm:spPr/>
      <dgm:t>
        <a:bodyPr/>
        <a:lstStyle/>
        <a:p>
          <a:pPr>
            <a:lnSpc>
              <a:spcPct val="100000"/>
            </a:lnSpc>
          </a:pPr>
          <a:endParaRPr lang="en-GB" sz="1800" b="1" dirty="0"/>
        </a:p>
      </dgm:t>
    </dgm:pt>
    <dgm:pt modelId="{4D319787-E5EB-436B-8AD3-D7907D90D70D}" type="parTrans" cxnId="{EDFC7B1E-73A8-4872-9D78-B15651BB85BD}">
      <dgm:prSet/>
      <dgm:spPr/>
      <dgm:t>
        <a:bodyPr/>
        <a:lstStyle/>
        <a:p>
          <a:endParaRPr lang="en-GB"/>
        </a:p>
      </dgm:t>
    </dgm:pt>
    <dgm:pt modelId="{D718B731-E3FE-4CB3-B84F-1E9CBC0F9D61}" type="sibTrans" cxnId="{EDFC7B1E-73A8-4872-9D78-B15651BB85BD}">
      <dgm:prSet/>
      <dgm:spPr/>
      <dgm:t>
        <a:bodyPr/>
        <a:lstStyle/>
        <a:p>
          <a:endParaRPr lang="en-GB"/>
        </a:p>
      </dgm:t>
    </dgm:pt>
    <dgm:pt modelId="{7DAE6E8F-4FAD-4A65-A7D2-CDBD5CBF28C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b="1" dirty="0"/>
            <a:t>Competitors</a:t>
          </a:r>
        </a:p>
      </dgm:t>
    </dgm:pt>
    <dgm:pt modelId="{8859E14A-8534-4232-B155-2684DB87AB89}" type="parTrans" cxnId="{F1FFC7B5-E538-4F4E-83A1-A573F1F331B6}">
      <dgm:prSet/>
      <dgm:spPr/>
      <dgm:t>
        <a:bodyPr/>
        <a:lstStyle/>
        <a:p>
          <a:endParaRPr lang="en-GB"/>
        </a:p>
      </dgm:t>
    </dgm:pt>
    <dgm:pt modelId="{A08110E8-222B-43ED-AAF9-F58F1F4A5BEB}" type="sibTrans" cxnId="{F1FFC7B5-E538-4F4E-83A1-A573F1F331B6}">
      <dgm:prSet/>
      <dgm:spPr/>
      <dgm:t>
        <a:bodyPr/>
        <a:lstStyle/>
        <a:p>
          <a:endParaRPr lang="en-GB"/>
        </a:p>
      </dgm:t>
    </dgm:pt>
    <dgm:pt modelId="{38124A73-0B8E-45CB-BA09-0CD8135B9DB9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b="1" dirty="0"/>
            <a:t>Profit</a:t>
          </a:r>
        </a:p>
      </dgm:t>
    </dgm:pt>
    <dgm:pt modelId="{D5EDD930-1E63-4450-BAC5-1910ED859278}" type="parTrans" cxnId="{0A68A4CD-D37C-4C68-9A00-18A37BA02496}">
      <dgm:prSet/>
      <dgm:spPr/>
      <dgm:t>
        <a:bodyPr/>
        <a:lstStyle/>
        <a:p>
          <a:endParaRPr lang="en-GB"/>
        </a:p>
      </dgm:t>
    </dgm:pt>
    <dgm:pt modelId="{90146FD8-F140-4DB1-B286-8021D099BAAE}" type="sibTrans" cxnId="{0A68A4CD-D37C-4C68-9A00-18A37BA02496}">
      <dgm:prSet/>
      <dgm:spPr/>
      <dgm:t>
        <a:bodyPr/>
        <a:lstStyle/>
        <a:p>
          <a:endParaRPr lang="en-GB"/>
        </a:p>
      </dgm:t>
    </dgm:pt>
    <dgm:pt modelId="{D6A56F6E-B31D-4EF1-8B03-22D647460873}" type="pres">
      <dgm:prSet presAssocID="{FF28E928-970A-4E69-83DD-49D4C26F5305}" presName="root" presStyleCnt="0">
        <dgm:presLayoutVars>
          <dgm:dir/>
          <dgm:resizeHandles val="exact"/>
        </dgm:presLayoutVars>
      </dgm:prSet>
      <dgm:spPr/>
    </dgm:pt>
    <dgm:pt modelId="{33D223F9-F7AB-498F-91D3-53FF8C2C574B}" type="pres">
      <dgm:prSet presAssocID="{CE25636E-117B-4BB6-9C85-B1B5F158AB35}" presName="compNode" presStyleCnt="0"/>
      <dgm:spPr/>
    </dgm:pt>
    <dgm:pt modelId="{B9732AD6-C521-4444-B106-B13A3F078F01}" type="pres">
      <dgm:prSet presAssocID="{CE25636E-117B-4BB6-9C85-B1B5F158AB3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rger and Drink"/>
        </a:ext>
      </dgm:extLst>
    </dgm:pt>
    <dgm:pt modelId="{8E335A1D-DDFE-4C54-9B5E-0D88340AABE4}" type="pres">
      <dgm:prSet presAssocID="{CE25636E-117B-4BB6-9C85-B1B5F158AB35}" presName="iconSpace" presStyleCnt="0"/>
      <dgm:spPr/>
    </dgm:pt>
    <dgm:pt modelId="{62422D48-454C-4A13-835A-7BE456FCF827}" type="pres">
      <dgm:prSet presAssocID="{CE25636E-117B-4BB6-9C85-B1B5F158AB35}" presName="parTx" presStyleLbl="revTx" presStyleIdx="0" presStyleCnt="8">
        <dgm:presLayoutVars>
          <dgm:chMax val="0"/>
          <dgm:chPref val="0"/>
        </dgm:presLayoutVars>
      </dgm:prSet>
      <dgm:spPr/>
    </dgm:pt>
    <dgm:pt modelId="{6A66C929-C7CD-4AA0-83A7-A7745930CCF9}" type="pres">
      <dgm:prSet presAssocID="{CE25636E-117B-4BB6-9C85-B1B5F158AB35}" presName="txSpace" presStyleCnt="0"/>
      <dgm:spPr/>
    </dgm:pt>
    <dgm:pt modelId="{29846E3F-040C-4CE9-96A0-DDB8A1D6A703}" type="pres">
      <dgm:prSet presAssocID="{CE25636E-117B-4BB6-9C85-B1B5F158AB35}" presName="desTx" presStyleLbl="revTx" presStyleIdx="1" presStyleCnt="8" custLinFactNeighborX="2937" custLinFactNeighborY="11314">
        <dgm:presLayoutVars/>
      </dgm:prSet>
      <dgm:spPr/>
    </dgm:pt>
    <dgm:pt modelId="{C20FE0F1-F479-41C7-BCE7-A9A40430FCB6}" type="pres">
      <dgm:prSet presAssocID="{A46B87CB-1F48-470D-A563-5A8739FEE926}" presName="sibTrans" presStyleCnt="0"/>
      <dgm:spPr/>
    </dgm:pt>
    <dgm:pt modelId="{689FC29A-F8D5-4734-AB06-74C884F5B416}" type="pres">
      <dgm:prSet presAssocID="{B7237516-3D0F-4B4F-BD4C-16A151648F28}" presName="compNode" presStyleCnt="0"/>
      <dgm:spPr/>
    </dgm:pt>
    <dgm:pt modelId="{157ECD48-2569-4095-B9F6-5D4F70D3D9D2}" type="pres">
      <dgm:prSet presAssocID="{B7237516-3D0F-4B4F-BD4C-16A151648F2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er"/>
        </a:ext>
      </dgm:extLst>
    </dgm:pt>
    <dgm:pt modelId="{AF816DFE-CE6E-4DB9-AB8E-275E6AD30D8F}" type="pres">
      <dgm:prSet presAssocID="{B7237516-3D0F-4B4F-BD4C-16A151648F28}" presName="iconSpace" presStyleCnt="0"/>
      <dgm:spPr/>
    </dgm:pt>
    <dgm:pt modelId="{9BE66F01-CAFA-4E7E-AE78-DB613F64BF24}" type="pres">
      <dgm:prSet presAssocID="{B7237516-3D0F-4B4F-BD4C-16A151648F28}" presName="parTx" presStyleLbl="revTx" presStyleIdx="2" presStyleCnt="8">
        <dgm:presLayoutVars>
          <dgm:chMax val="0"/>
          <dgm:chPref val="0"/>
        </dgm:presLayoutVars>
      </dgm:prSet>
      <dgm:spPr/>
    </dgm:pt>
    <dgm:pt modelId="{553836F5-23D7-426B-8C90-139F90A008E8}" type="pres">
      <dgm:prSet presAssocID="{B7237516-3D0F-4B4F-BD4C-16A151648F28}" presName="txSpace" presStyleCnt="0"/>
      <dgm:spPr/>
    </dgm:pt>
    <dgm:pt modelId="{998C12E1-15CF-446F-AA38-121A9516D72A}" type="pres">
      <dgm:prSet presAssocID="{B7237516-3D0F-4B4F-BD4C-16A151648F28}" presName="desTx" presStyleLbl="revTx" presStyleIdx="3" presStyleCnt="8" custLinFactNeighborX="301" custLinFactNeighborY="32757">
        <dgm:presLayoutVars/>
      </dgm:prSet>
      <dgm:spPr/>
    </dgm:pt>
    <dgm:pt modelId="{8001AE8B-F167-4C46-81D9-090235016B1F}" type="pres">
      <dgm:prSet presAssocID="{E2C5D7B4-7387-456D-9B82-C1DB6371EEC8}" presName="sibTrans" presStyleCnt="0"/>
      <dgm:spPr/>
    </dgm:pt>
    <dgm:pt modelId="{A502944B-7950-4C4F-A582-CCD602F1DD47}" type="pres">
      <dgm:prSet presAssocID="{199055B2-89F6-4EEA-BEF8-71747237F913}" presName="compNode" presStyleCnt="0"/>
      <dgm:spPr/>
    </dgm:pt>
    <dgm:pt modelId="{72E1EC57-9343-4025-BEBC-140C53CF02E1}" type="pres">
      <dgm:prSet presAssocID="{199055B2-89F6-4EEA-BEF8-71747237F913}" presName="iconRect" presStyleLbl="node1" presStyleIdx="2" presStyleCnt="4" custLinFactX="137529" custLinFactNeighborX="200000" custLinFactNeighborY="1012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FBF520C4-21C1-4620-A88F-072652C62AA7}" type="pres">
      <dgm:prSet presAssocID="{199055B2-89F6-4EEA-BEF8-71747237F913}" presName="iconSpace" presStyleCnt="0"/>
      <dgm:spPr/>
    </dgm:pt>
    <dgm:pt modelId="{78742BD6-4142-4AA2-BF0C-48EB64C35E11}" type="pres">
      <dgm:prSet presAssocID="{199055B2-89F6-4EEA-BEF8-71747237F913}" presName="parTx" presStyleLbl="revTx" presStyleIdx="4" presStyleCnt="8">
        <dgm:presLayoutVars>
          <dgm:chMax val="0"/>
          <dgm:chPref val="0"/>
        </dgm:presLayoutVars>
      </dgm:prSet>
      <dgm:spPr/>
    </dgm:pt>
    <dgm:pt modelId="{D8CF129E-3505-4DC5-862A-01E6948C0D57}" type="pres">
      <dgm:prSet presAssocID="{199055B2-89F6-4EEA-BEF8-71747237F913}" presName="txSpace" presStyleCnt="0"/>
      <dgm:spPr/>
    </dgm:pt>
    <dgm:pt modelId="{00C9E09C-4DDD-440C-96FE-6EE4DA4E487B}" type="pres">
      <dgm:prSet presAssocID="{199055B2-89F6-4EEA-BEF8-71747237F913}" presName="desTx" presStyleLbl="revTx" presStyleIdx="5" presStyleCnt="8" custLinFactX="12441" custLinFactNeighborX="100000" custLinFactNeighborY="8301">
        <dgm:presLayoutVars/>
      </dgm:prSet>
      <dgm:spPr/>
    </dgm:pt>
    <dgm:pt modelId="{53CED2C9-9401-4548-BD5F-4C8AD30766AF}" type="pres">
      <dgm:prSet presAssocID="{E83E829F-4D4F-47F6-843A-47191151A35A}" presName="sibTrans" presStyleCnt="0"/>
      <dgm:spPr/>
    </dgm:pt>
    <dgm:pt modelId="{757E8897-139A-438A-8126-C5A536835305}" type="pres">
      <dgm:prSet presAssocID="{CB124FBE-FB59-4C00-B694-E5313886C894}" presName="compNode" presStyleCnt="0"/>
      <dgm:spPr/>
    </dgm:pt>
    <dgm:pt modelId="{5D5FFAD7-216F-484F-9812-651555C71A52}" type="pres">
      <dgm:prSet presAssocID="{CB124FBE-FB59-4C00-B694-E5313886C894}" presName="iconRect" presStyleLbl="node1" presStyleIdx="3" presStyleCnt="4" custLinFactX="-127268" custLinFactNeighborX="-200000" custLinFactNeighborY="1250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1EFF678-AE57-4259-AE35-CBC1AAC791D6}" type="pres">
      <dgm:prSet presAssocID="{CB124FBE-FB59-4C00-B694-E5313886C894}" presName="iconSpace" presStyleCnt="0"/>
      <dgm:spPr/>
    </dgm:pt>
    <dgm:pt modelId="{C467BFDF-A85C-43A4-9897-E9FEB8026324}" type="pres">
      <dgm:prSet presAssocID="{CB124FBE-FB59-4C00-B694-E5313886C894}" presName="parTx" presStyleLbl="revTx" presStyleIdx="6" presStyleCnt="8">
        <dgm:presLayoutVars>
          <dgm:chMax val="0"/>
          <dgm:chPref val="0"/>
        </dgm:presLayoutVars>
      </dgm:prSet>
      <dgm:spPr/>
    </dgm:pt>
    <dgm:pt modelId="{D1575620-DC86-4612-A50F-6E253A9BA4D3}" type="pres">
      <dgm:prSet presAssocID="{CB124FBE-FB59-4C00-B694-E5313886C894}" presName="txSpace" presStyleCnt="0"/>
      <dgm:spPr/>
    </dgm:pt>
    <dgm:pt modelId="{CBBA11A0-2197-4E75-AAEC-66C175C38DC6}" type="pres">
      <dgm:prSet presAssocID="{CB124FBE-FB59-4C00-B694-E5313886C894}" presName="desTx" presStyleLbl="revTx" presStyleIdx="7" presStyleCnt="8" custLinFactX="-19049" custLinFactNeighborX="-100000" custLinFactNeighborY="6250">
        <dgm:presLayoutVars/>
      </dgm:prSet>
      <dgm:spPr/>
    </dgm:pt>
  </dgm:ptLst>
  <dgm:cxnLst>
    <dgm:cxn modelId="{0971F700-BDEA-4FEF-A23D-D10BD18813BC}" type="presOf" srcId="{BD01A16C-04A5-45FD-A9A1-A53EFD9B70FB}" destId="{998C12E1-15CF-446F-AA38-121A9516D72A}" srcOrd="0" destOrd="0" presId="urn:microsoft.com/office/officeart/2018/5/layout/CenteredIconLabelDescriptionList"/>
    <dgm:cxn modelId="{0E344201-4031-404B-820F-3A27F845A09D}" srcId="{FF28E928-970A-4E69-83DD-49D4C26F5305}" destId="{CB124FBE-FB59-4C00-B694-E5313886C894}" srcOrd="3" destOrd="0" parTransId="{8C16F36E-ED4C-43D9-86DB-BE618CF56484}" sibTransId="{D0A7735C-B3D3-4171-AB65-512D936E7A88}"/>
    <dgm:cxn modelId="{324EEB05-660D-497B-81BC-A2E7DBE625EF}" type="presOf" srcId="{C8F57546-AF22-4F16-8A12-341C31D271F7}" destId="{998C12E1-15CF-446F-AA38-121A9516D72A}" srcOrd="0" destOrd="4" presId="urn:microsoft.com/office/officeart/2018/5/layout/CenteredIconLabelDescriptionList"/>
    <dgm:cxn modelId="{2EF0C81B-FD04-4549-9EED-F544D49DBEDC}" srcId="{CE25636E-117B-4BB6-9C85-B1B5F158AB35}" destId="{43D10F40-2089-463A-883E-9CD2A26D9093}" srcOrd="1" destOrd="0" parTransId="{CB438545-E8ED-479D-8AD5-98C322096EBA}" sibTransId="{422DBBA1-7716-40F2-8D16-CAB03B20B867}"/>
    <dgm:cxn modelId="{4EAA881C-40F8-4082-BC57-CD13A6BDC0F1}" type="presOf" srcId="{38124A73-0B8E-45CB-BA09-0CD8135B9DB9}" destId="{CBBA11A0-2197-4E75-AAEC-66C175C38DC6}" srcOrd="0" destOrd="0" presId="urn:microsoft.com/office/officeart/2018/5/layout/CenteredIconLabelDescriptionList"/>
    <dgm:cxn modelId="{EDFC7B1E-73A8-4872-9D78-B15651BB85BD}" srcId="{B7237516-3D0F-4B4F-BD4C-16A151648F28}" destId="{C437D3E8-2EA6-4538-98CE-9969FBAF8343}" srcOrd="3" destOrd="0" parTransId="{4D319787-E5EB-436B-8AD3-D7907D90D70D}" sibTransId="{D718B731-E3FE-4CB3-B84F-1E9CBC0F9D61}"/>
    <dgm:cxn modelId="{8E000420-C337-4498-94F3-73628FD3EC6B}" srcId="{CB124FBE-FB59-4C00-B694-E5313886C894}" destId="{37B9523E-A440-4BE7-BCE8-277BB897A916}" srcOrd="1" destOrd="0" parTransId="{1AA64648-A4F7-481C-9C02-7E1EC2B08E70}" sibTransId="{9B48D034-8F98-480C-B599-5FE9824AC738}"/>
    <dgm:cxn modelId="{13C46F30-0C9C-4F9C-A6F8-926849F219BD}" srcId="{FF28E928-970A-4E69-83DD-49D4C26F5305}" destId="{199055B2-89F6-4EEA-BEF8-71747237F913}" srcOrd="2" destOrd="0" parTransId="{DF666A59-3F32-46C3-9066-ECDCB8A1B544}" sibTransId="{E83E829F-4D4F-47F6-843A-47191151A35A}"/>
    <dgm:cxn modelId="{6659EC36-586D-4287-A690-0A4DA799E87A}" type="presOf" srcId="{0DFD981D-428B-4831-9921-0F890D139475}" destId="{998C12E1-15CF-446F-AA38-121A9516D72A}" srcOrd="0" destOrd="1" presId="urn:microsoft.com/office/officeart/2018/5/layout/CenteredIconLabelDescriptionList"/>
    <dgm:cxn modelId="{15C3BC40-7F6E-482E-9974-DF369B5248A1}" srcId="{B7237516-3D0F-4B4F-BD4C-16A151648F28}" destId="{0DFD981D-428B-4831-9921-0F890D139475}" srcOrd="1" destOrd="0" parTransId="{C209193E-B7EB-46D2-8355-5FFF717FB8C6}" sibTransId="{4AEECBDF-D9D3-475E-BDFC-61F39BC71796}"/>
    <dgm:cxn modelId="{3FE3C45F-C370-459E-ABE8-6FC5595C4051}" type="presOf" srcId="{0B590C5F-506A-48FD-AA57-E49E1AAAC3DD}" destId="{998C12E1-15CF-446F-AA38-121A9516D72A}" srcOrd="0" destOrd="2" presId="urn:microsoft.com/office/officeart/2018/5/layout/CenteredIconLabelDescriptionList"/>
    <dgm:cxn modelId="{BCD60262-4A6B-49CE-AE26-DBC7DAE0EC2F}" type="presOf" srcId="{7DAE6E8F-4FAD-4A65-A7D2-CDBD5CBF28C2}" destId="{00C9E09C-4DDD-440C-96FE-6EE4DA4E487B}" srcOrd="0" destOrd="3" presId="urn:microsoft.com/office/officeart/2018/5/layout/CenteredIconLabelDescriptionList"/>
    <dgm:cxn modelId="{7FF3B366-4F8B-4A84-B4B7-5520639835FF}" type="presOf" srcId="{CE25636E-117B-4BB6-9C85-B1B5F158AB35}" destId="{62422D48-454C-4A13-835A-7BE456FCF827}" srcOrd="0" destOrd="0" presId="urn:microsoft.com/office/officeart/2018/5/layout/CenteredIconLabelDescriptionList"/>
    <dgm:cxn modelId="{5F659A69-EB95-4834-B963-009E97837044}" srcId="{CB124FBE-FB59-4C00-B694-E5313886C894}" destId="{E1993928-07DD-4603-AE78-903FADC90F21}" srcOrd="2" destOrd="0" parTransId="{6B8EA1F7-44FC-404F-B601-E245387C1ABB}" sibTransId="{73BCC2BA-8B21-44AC-8D76-7FE1B1AAC307}"/>
    <dgm:cxn modelId="{470D5E4D-EC7A-4433-ACE9-EBF4AD165205}" srcId="{CE25636E-117B-4BB6-9C85-B1B5F158AB35}" destId="{42ED157C-36E0-4F85-82A6-99F591E64F39}" srcOrd="2" destOrd="0" parTransId="{798D4B26-92BF-4A83-8D5C-A92FAD298422}" sibTransId="{B2A68CA7-9DB8-4C24-A244-420BAD2A3E50}"/>
    <dgm:cxn modelId="{4E51C96E-4AED-4EB5-ACE7-68239277E578}" type="presOf" srcId="{E960C981-2A44-4561-8E4D-368954481198}" destId="{29846E3F-040C-4CE9-96A0-DDB8A1D6A703}" srcOrd="0" destOrd="0" presId="urn:microsoft.com/office/officeart/2018/5/layout/CenteredIconLabelDescriptionList"/>
    <dgm:cxn modelId="{CBAD4973-8B10-489A-9CA9-79CAD48B6FC3}" type="presOf" srcId="{C437D3E8-2EA6-4538-98CE-9969FBAF8343}" destId="{998C12E1-15CF-446F-AA38-121A9516D72A}" srcOrd="0" destOrd="3" presId="urn:microsoft.com/office/officeart/2018/5/layout/CenteredIconLabelDescriptionList"/>
    <dgm:cxn modelId="{E4AF9078-458B-4DD3-AFCC-28C819DB1553}" type="presOf" srcId="{199055B2-89F6-4EEA-BEF8-71747237F913}" destId="{78742BD6-4142-4AA2-BF0C-48EB64C35E11}" srcOrd="0" destOrd="0" presId="urn:microsoft.com/office/officeart/2018/5/layout/CenteredIconLabelDescriptionList"/>
    <dgm:cxn modelId="{AACD6979-D7CA-4A5C-8AAC-8916C5DA6AB6}" type="presOf" srcId="{7DC37312-D334-4D93-B5E2-15D56FD152E7}" destId="{CBBA11A0-2197-4E75-AAEC-66C175C38DC6}" srcOrd="0" destOrd="3" presId="urn:microsoft.com/office/officeart/2018/5/layout/CenteredIconLabelDescriptionList"/>
    <dgm:cxn modelId="{973F117A-D315-4CC3-9421-C6FDFF1D2013}" type="presOf" srcId="{E1993928-07DD-4603-AE78-903FADC90F21}" destId="{CBBA11A0-2197-4E75-AAEC-66C175C38DC6}" srcOrd="0" destOrd="2" presId="urn:microsoft.com/office/officeart/2018/5/layout/CenteredIconLabelDescriptionList"/>
    <dgm:cxn modelId="{1BEC457C-A4E3-46C8-ABD3-4F09B6B804C0}" srcId="{FF28E928-970A-4E69-83DD-49D4C26F5305}" destId="{B7237516-3D0F-4B4F-BD4C-16A151648F28}" srcOrd="1" destOrd="0" parTransId="{74F57FC9-F694-4C74-A892-9CBA75F1EEC5}" sibTransId="{E2C5D7B4-7387-456D-9B82-C1DB6371EEC8}"/>
    <dgm:cxn modelId="{9E6EB07F-9194-4154-BC46-1A2E755EE7C8}" type="presOf" srcId="{5407EA6A-5DDF-4286-8558-BC5A33D5C803}" destId="{00C9E09C-4DDD-440C-96FE-6EE4DA4E487B}" srcOrd="0" destOrd="2" presId="urn:microsoft.com/office/officeart/2018/5/layout/CenteredIconLabelDescriptionList"/>
    <dgm:cxn modelId="{0C493E8E-259B-483C-B9B5-6AD1BA25294E}" srcId="{CB124FBE-FB59-4C00-B694-E5313886C894}" destId="{7DC37312-D334-4D93-B5E2-15D56FD152E7}" srcOrd="3" destOrd="0" parTransId="{3C91AA53-9332-4642-9875-D2AC40D53606}" sibTransId="{02F40A14-AF39-4A45-95D7-21E5922C5376}"/>
    <dgm:cxn modelId="{F321CC90-D788-4A91-B31D-1657C567FF62}" type="presOf" srcId="{37B9523E-A440-4BE7-BCE8-277BB897A916}" destId="{CBBA11A0-2197-4E75-AAEC-66C175C38DC6}" srcOrd="0" destOrd="1" presId="urn:microsoft.com/office/officeart/2018/5/layout/CenteredIconLabelDescriptionList"/>
    <dgm:cxn modelId="{0B5C1398-8259-4E4F-A990-8DA377DB2FB7}" srcId="{B7237516-3D0F-4B4F-BD4C-16A151648F28}" destId="{0B590C5F-506A-48FD-AA57-E49E1AAAC3DD}" srcOrd="2" destOrd="0" parTransId="{1AFB23A0-1EBB-4C51-A7CC-C1572FD25502}" sibTransId="{77835335-FD1E-4373-B88D-D9AD480685C6}"/>
    <dgm:cxn modelId="{6D4B0FA5-C8B8-41E7-B57F-6071FEF959ED}" type="presOf" srcId="{42ED157C-36E0-4F85-82A6-99F591E64F39}" destId="{29846E3F-040C-4CE9-96A0-DDB8A1D6A703}" srcOrd="0" destOrd="2" presId="urn:microsoft.com/office/officeart/2018/5/layout/CenteredIconLabelDescriptionList"/>
    <dgm:cxn modelId="{8A7EDEAB-9B45-43B1-BB2F-5275E7878A1C}" srcId="{CE25636E-117B-4BB6-9C85-B1B5F158AB35}" destId="{E960C981-2A44-4561-8E4D-368954481198}" srcOrd="0" destOrd="0" parTransId="{7A63E454-CA52-4083-8149-D234152EC59D}" sibTransId="{F9488EDC-B163-4DFB-8DE1-C8F3C715C9C1}"/>
    <dgm:cxn modelId="{06B358B5-C35C-4C48-95D6-6A5654ABD10B}" type="presOf" srcId="{FF28E928-970A-4E69-83DD-49D4C26F5305}" destId="{D6A56F6E-B31D-4EF1-8B03-22D647460873}" srcOrd="0" destOrd="0" presId="urn:microsoft.com/office/officeart/2018/5/layout/CenteredIconLabelDescriptionList"/>
    <dgm:cxn modelId="{F1FFC7B5-E538-4F4E-83A1-A573F1F331B6}" srcId="{199055B2-89F6-4EEA-BEF8-71747237F913}" destId="{7DAE6E8F-4FAD-4A65-A7D2-CDBD5CBF28C2}" srcOrd="3" destOrd="0" parTransId="{8859E14A-8534-4232-B155-2684DB87AB89}" sibTransId="{A08110E8-222B-43ED-AAF9-F58F1F4A5BEB}"/>
    <dgm:cxn modelId="{1CE1D1B6-9428-47A8-96C0-1CB8D6DF8E26}" type="presOf" srcId="{DBCC00BD-CE98-43B9-91BF-EF09308F61DB}" destId="{00C9E09C-4DDD-440C-96FE-6EE4DA4E487B}" srcOrd="0" destOrd="1" presId="urn:microsoft.com/office/officeart/2018/5/layout/CenteredIconLabelDescriptionList"/>
    <dgm:cxn modelId="{D40466B8-E0B9-4514-9531-2F28DD06A059}" type="presOf" srcId="{43D10F40-2089-463A-883E-9CD2A26D9093}" destId="{29846E3F-040C-4CE9-96A0-DDB8A1D6A703}" srcOrd="0" destOrd="1" presId="urn:microsoft.com/office/officeart/2018/5/layout/CenteredIconLabelDescriptionList"/>
    <dgm:cxn modelId="{4A6344B9-1AE9-452B-AC62-C1F72973EBC5}" srcId="{199055B2-89F6-4EEA-BEF8-71747237F913}" destId="{BE0348E4-B0CA-4A49-9EB4-8F1219935172}" srcOrd="0" destOrd="0" parTransId="{C37A0B4E-5E03-4DDB-97AA-DAA2B6FD4447}" sibTransId="{4714C23F-073F-47A7-A341-62E338B89C08}"/>
    <dgm:cxn modelId="{56B2B5C1-96FD-45DA-B924-F2B519995379}" srcId="{FF28E928-970A-4E69-83DD-49D4C26F5305}" destId="{CE25636E-117B-4BB6-9C85-B1B5F158AB35}" srcOrd="0" destOrd="0" parTransId="{CA4036C9-17D7-4FFB-BC0D-15188F43B4A0}" sibTransId="{A46B87CB-1F48-470D-A563-5A8739FEE926}"/>
    <dgm:cxn modelId="{0A68A4CD-D37C-4C68-9A00-18A37BA02496}" srcId="{CB124FBE-FB59-4C00-B694-E5313886C894}" destId="{38124A73-0B8E-45CB-BA09-0CD8135B9DB9}" srcOrd="0" destOrd="0" parTransId="{D5EDD930-1E63-4450-BAC5-1910ED859278}" sibTransId="{90146FD8-F140-4DB1-B286-8021D099BAAE}"/>
    <dgm:cxn modelId="{3D49A7D2-9E09-4C33-A4E8-EAEC63669E1C}" srcId="{199055B2-89F6-4EEA-BEF8-71747237F913}" destId="{DBCC00BD-CE98-43B9-91BF-EF09308F61DB}" srcOrd="1" destOrd="0" parTransId="{9CB01B1E-31B4-401F-9A27-6CA583418CA4}" sibTransId="{01A24EA1-1F6F-4357-803B-4372E3D6D049}"/>
    <dgm:cxn modelId="{7ECC82D3-8DFE-4588-9EB5-B78A13AA6360}" type="presOf" srcId="{BE0348E4-B0CA-4A49-9EB4-8F1219935172}" destId="{00C9E09C-4DDD-440C-96FE-6EE4DA4E487B}" srcOrd="0" destOrd="0" presId="urn:microsoft.com/office/officeart/2018/5/layout/CenteredIconLabelDescriptionList"/>
    <dgm:cxn modelId="{85E218F6-4956-4FA5-B966-8A306291B010}" type="presOf" srcId="{CB124FBE-FB59-4C00-B694-E5313886C894}" destId="{C467BFDF-A85C-43A4-9897-E9FEB8026324}" srcOrd="0" destOrd="0" presId="urn:microsoft.com/office/officeart/2018/5/layout/CenteredIconLabelDescriptionList"/>
    <dgm:cxn modelId="{5850F2F8-39D3-4AE5-99E8-EAAD25523BDC}" srcId="{199055B2-89F6-4EEA-BEF8-71747237F913}" destId="{5407EA6A-5DDF-4286-8558-BC5A33D5C803}" srcOrd="2" destOrd="0" parTransId="{3AB39133-3650-41D4-B70C-44549BAFFE5E}" sibTransId="{7306153E-4E03-4316-91DC-1963A3DFF3CE}"/>
    <dgm:cxn modelId="{83CA72F9-C858-4136-9C55-38F6F6F08039}" type="presOf" srcId="{B7237516-3D0F-4B4F-BD4C-16A151648F28}" destId="{9BE66F01-CAFA-4E7E-AE78-DB613F64BF24}" srcOrd="0" destOrd="0" presId="urn:microsoft.com/office/officeart/2018/5/layout/CenteredIconLabelDescriptionList"/>
    <dgm:cxn modelId="{0BB638FC-F3A6-4744-826E-6B96CF026990}" srcId="{B7237516-3D0F-4B4F-BD4C-16A151648F28}" destId="{C8F57546-AF22-4F16-8A12-341C31D271F7}" srcOrd="4" destOrd="0" parTransId="{06F1F0AD-8102-4D02-AEAC-1E5FC3F2039E}" sibTransId="{D751D370-516B-43D7-81A5-0225ECC4FF93}"/>
    <dgm:cxn modelId="{54D528FF-1DFB-4578-A3EB-D489CE95E20D}" srcId="{B7237516-3D0F-4B4F-BD4C-16A151648F28}" destId="{BD01A16C-04A5-45FD-A9A1-A53EFD9B70FB}" srcOrd="0" destOrd="0" parTransId="{5AE4E8AC-0830-4139-9B8D-A9C20A121E1C}" sibTransId="{5E324C08-CF69-4145-93E1-B4CB342005AF}"/>
    <dgm:cxn modelId="{3B97EAAD-B6EC-4FE8-B3BF-0E7D985BBEE4}" type="presParOf" srcId="{D6A56F6E-B31D-4EF1-8B03-22D647460873}" destId="{33D223F9-F7AB-498F-91D3-53FF8C2C574B}" srcOrd="0" destOrd="0" presId="urn:microsoft.com/office/officeart/2018/5/layout/CenteredIconLabelDescriptionList"/>
    <dgm:cxn modelId="{6042B9A2-288B-43ED-B9F6-4F4CADCC40D6}" type="presParOf" srcId="{33D223F9-F7AB-498F-91D3-53FF8C2C574B}" destId="{B9732AD6-C521-4444-B106-B13A3F078F01}" srcOrd="0" destOrd="0" presId="urn:microsoft.com/office/officeart/2018/5/layout/CenteredIconLabelDescriptionList"/>
    <dgm:cxn modelId="{D5CDEC84-6D56-405A-B969-C83584A85E3F}" type="presParOf" srcId="{33D223F9-F7AB-498F-91D3-53FF8C2C574B}" destId="{8E335A1D-DDFE-4C54-9B5E-0D88340AABE4}" srcOrd="1" destOrd="0" presId="urn:microsoft.com/office/officeart/2018/5/layout/CenteredIconLabelDescriptionList"/>
    <dgm:cxn modelId="{79B3D669-E308-4847-973F-66C156801DF7}" type="presParOf" srcId="{33D223F9-F7AB-498F-91D3-53FF8C2C574B}" destId="{62422D48-454C-4A13-835A-7BE456FCF827}" srcOrd="2" destOrd="0" presId="urn:microsoft.com/office/officeart/2018/5/layout/CenteredIconLabelDescriptionList"/>
    <dgm:cxn modelId="{21C14D94-E76E-486F-9DF2-CEF7D194393C}" type="presParOf" srcId="{33D223F9-F7AB-498F-91D3-53FF8C2C574B}" destId="{6A66C929-C7CD-4AA0-83A7-A7745930CCF9}" srcOrd="3" destOrd="0" presId="urn:microsoft.com/office/officeart/2018/5/layout/CenteredIconLabelDescriptionList"/>
    <dgm:cxn modelId="{9FE93CC3-4C26-435E-A92A-FBA73EFD445E}" type="presParOf" srcId="{33D223F9-F7AB-498F-91D3-53FF8C2C574B}" destId="{29846E3F-040C-4CE9-96A0-DDB8A1D6A703}" srcOrd="4" destOrd="0" presId="urn:microsoft.com/office/officeart/2018/5/layout/CenteredIconLabelDescriptionList"/>
    <dgm:cxn modelId="{A71A2255-4DBA-4AF6-9D62-C115000D954C}" type="presParOf" srcId="{D6A56F6E-B31D-4EF1-8B03-22D647460873}" destId="{C20FE0F1-F479-41C7-BCE7-A9A40430FCB6}" srcOrd="1" destOrd="0" presId="urn:microsoft.com/office/officeart/2018/5/layout/CenteredIconLabelDescriptionList"/>
    <dgm:cxn modelId="{B2980597-BC93-4830-9B44-2F7B778BC382}" type="presParOf" srcId="{D6A56F6E-B31D-4EF1-8B03-22D647460873}" destId="{689FC29A-F8D5-4734-AB06-74C884F5B416}" srcOrd="2" destOrd="0" presId="urn:microsoft.com/office/officeart/2018/5/layout/CenteredIconLabelDescriptionList"/>
    <dgm:cxn modelId="{F73E34A2-01FD-4957-9F9D-360330C86DCD}" type="presParOf" srcId="{689FC29A-F8D5-4734-AB06-74C884F5B416}" destId="{157ECD48-2569-4095-B9F6-5D4F70D3D9D2}" srcOrd="0" destOrd="0" presId="urn:microsoft.com/office/officeart/2018/5/layout/CenteredIconLabelDescriptionList"/>
    <dgm:cxn modelId="{A6B6F7CF-0899-4B46-8530-B63C75114A73}" type="presParOf" srcId="{689FC29A-F8D5-4734-AB06-74C884F5B416}" destId="{AF816DFE-CE6E-4DB9-AB8E-275E6AD30D8F}" srcOrd="1" destOrd="0" presId="urn:microsoft.com/office/officeart/2018/5/layout/CenteredIconLabelDescriptionList"/>
    <dgm:cxn modelId="{F8D40A80-1EF4-4A3A-83DE-A3F7A67098C1}" type="presParOf" srcId="{689FC29A-F8D5-4734-AB06-74C884F5B416}" destId="{9BE66F01-CAFA-4E7E-AE78-DB613F64BF24}" srcOrd="2" destOrd="0" presId="urn:microsoft.com/office/officeart/2018/5/layout/CenteredIconLabelDescriptionList"/>
    <dgm:cxn modelId="{3CB47A0C-E353-411D-8624-6418E40E134C}" type="presParOf" srcId="{689FC29A-F8D5-4734-AB06-74C884F5B416}" destId="{553836F5-23D7-426B-8C90-139F90A008E8}" srcOrd="3" destOrd="0" presId="urn:microsoft.com/office/officeart/2018/5/layout/CenteredIconLabelDescriptionList"/>
    <dgm:cxn modelId="{B3C324B8-A1C1-4464-96DA-1E02708372EB}" type="presParOf" srcId="{689FC29A-F8D5-4734-AB06-74C884F5B416}" destId="{998C12E1-15CF-446F-AA38-121A9516D72A}" srcOrd="4" destOrd="0" presId="urn:microsoft.com/office/officeart/2018/5/layout/CenteredIconLabelDescriptionList"/>
    <dgm:cxn modelId="{288CD15D-8ACD-4F9D-B90C-8CE21033BF1D}" type="presParOf" srcId="{D6A56F6E-B31D-4EF1-8B03-22D647460873}" destId="{8001AE8B-F167-4C46-81D9-090235016B1F}" srcOrd="3" destOrd="0" presId="urn:microsoft.com/office/officeart/2018/5/layout/CenteredIconLabelDescriptionList"/>
    <dgm:cxn modelId="{954A91EE-9267-4A82-9619-B83CB8CE8925}" type="presParOf" srcId="{D6A56F6E-B31D-4EF1-8B03-22D647460873}" destId="{A502944B-7950-4C4F-A582-CCD602F1DD47}" srcOrd="4" destOrd="0" presId="urn:microsoft.com/office/officeart/2018/5/layout/CenteredIconLabelDescriptionList"/>
    <dgm:cxn modelId="{6E838A86-4DBA-4567-8E4B-17B7B9A2CFED}" type="presParOf" srcId="{A502944B-7950-4C4F-A582-CCD602F1DD47}" destId="{72E1EC57-9343-4025-BEBC-140C53CF02E1}" srcOrd="0" destOrd="0" presId="urn:microsoft.com/office/officeart/2018/5/layout/CenteredIconLabelDescriptionList"/>
    <dgm:cxn modelId="{D92BD655-F09B-4851-876D-3ED41CCBA79D}" type="presParOf" srcId="{A502944B-7950-4C4F-A582-CCD602F1DD47}" destId="{FBF520C4-21C1-4620-A88F-072652C62AA7}" srcOrd="1" destOrd="0" presId="urn:microsoft.com/office/officeart/2018/5/layout/CenteredIconLabelDescriptionList"/>
    <dgm:cxn modelId="{65F707E2-D361-414B-AA31-10F001DAA990}" type="presParOf" srcId="{A502944B-7950-4C4F-A582-CCD602F1DD47}" destId="{78742BD6-4142-4AA2-BF0C-48EB64C35E11}" srcOrd="2" destOrd="0" presId="urn:microsoft.com/office/officeart/2018/5/layout/CenteredIconLabelDescriptionList"/>
    <dgm:cxn modelId="{19C67980-530C-4183-A922-A191CB45806A}" type="presParOf" srcId="{A502944B-7950-4C4F-A582-CCD602F1DD47}" destId="{D8CF129E-3505-4DC5-862A-01E6948C0D57}" srcOrd="3" destOrd="0" presId="urn:microsoft.com/office/officeart/2018/5/layout/CenteredIconLabelDescriptionList"/>
    <dgm:cxn modelId="{1FFC563B-914F-4137-9B3A-567FD3DD27A6}" type="presParOf" srcId="{A502944B-7950-4C4F-A582-CCD602F1DD47}" destId="{00C9E09C-4DDD-440C-96FE-6EE4DA4E487B}" srcOrd="4" destOrd="0" presId="urn:microsoft.com/office/officeart/2018/5/layout/CenteredIconLabelDescriptionList"/>
    <dgm:cxn modelId="{00B4A838-BB85-4C1B-B6AA-B4E3455BD7F9}" type="presParOf" srcId="{D6A56F6E-B31D-4EF1-8B03-22D647460873}" destId="{53CED2C9-9401-4548-BD5F-4C8AD30766AF}" srcOrd="5" destOrd="0" presId="urn:microsoft.com/office/officeart/2018/5/layout/CenteredIconLabelDescriptionList"/>
    <dgm:cxn modelId="{1044CAA1-5850-42ED-BE9B-7FBC92AF927A}" type="presParOf" srcId="{D6A56F6E-B31D-4EF1-8B03-22D647460873}" destId="{757E8897-139A-438A-8126-C5A536835305}" srcOrd="6" destOrd="0" presId="urn:microsoft.com/office/officeart/2018/5/layout/CenteredIconLabelDescriptionList"/>
    <dgm:cxn modelId="{BA8B2C5B-89C7-4C76-89D7-80E3A766D377}" type="presParOf" srcId="{757E8897-139A-438A-8126-C5A536835305}" destId="{5D5FFAD7-216F-484F-9812-651555C71A52}" srcOrd="0" destOrd="0" presId="urn:microsoft.com/office/officeart/2018/5/layout/CenteredIconLabelDescriptionList"/>
    <dgm:cxn modelId="{DF01088B-8CE7-460D-9589-AE1E012B7485}" type="presParOf" srcId="{757E8897-139A-438A-8126-C5A536835305}" destId="{71EFF678-AE57-4259-AE35-CBC1AAC791D6}" srcOrd="1" destOrd="0" presId="urn:microsoft.com/office/officeart/2018/5/layout/CenteredIconLabelDescriptionList"/>
    <dgm:cxn modelId="{7838AA09-950A-4691-B7E5-B8B3A699A971}" type="presParOf" srcId="{757E8897-139A-438A-8126-C5A536835305}" destId="{C467BFDF-A85C-43A4-9897-E9FEB8026324}" srcOrd="2" destOrd="0" presId="urn:microsoft.com/office/officeart/2018/5/layout/CenteredIconLabelDescriptionList"/>
    <dgm:cxn modelId="{EEF6F1AF-0EFF-4BF8-A04A-ACF6E9BAE7C4}" type="presParOf" srcId="{757E8897-139A-438A-8126-C5A536835305}" destId="{D1575620-DC86-4612-A50F-6E253A9BA4D3}" srcOrd="3" destOrd="0" presId="urn:microsoft.com/office/officeart/2018/5/layout/CenteredIconLabelDescriptionList"/>
    <dgm:cxn modelId="{3EFC750F-9FC8-42DE-A9CD-1A517D9D0FAB}" type="presParOf" srcId="{757E8897-139A-438A-8126-C5A536835305}" destId="{CBBA11A0-2197-4E75-AAEC-66C175C38DC6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32AD6-C521-4444-B106-B13A3F078F01}">
      <dsp:nvSpPr>
        <dsp:cNvPr id="0" name=""/>
        <dsp:cNvSpPr/>
      </dsp:nvSpPr>
      <dsp:spPr>
        <a:xfrm>
          <a:off x="680682" y="131105"/>
          <a:ext cx="726496" cy="7264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422D48-454C-4A13-835A-7BE456FCF827}">
      <dsp:nvSpPr>
        <dsp:cNvPr id="0" name=""/>
        <dsp:cNvSpPr/>
      </dsp:nvSpPr>
      <dsp:spPr>
        <a:xfrm>
          <a:off x="6078" y="991101"/>
          <a:ext cx="2075705" cy="379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400" kern="1200" dirty="0">
              <a:solidFill>
                <a:schemeClr val="tx1"/>
              </a:solidFill>
            </a:rPr>
            <a:t>S</a:t>
          </a:r>
        </a:p>
      </dsp:txBody>
      <dsp:txXfrm>
        <a:off x="6078" y="991101"/>
        <a:ext cx="2075705" cy="379464"/>
      </dsp:txXfrm>
    </dsp:sp>
    <dsp:sp modelId="{29846E3F-040C-4CE9-96A0-DDB8A1D6A703}">
      <dsp:nvSpPr>
        <dsp:cNvPr id="0" name=""/>
        <dsp:cNvSpPr/>
      </dsp:nvSpPr>
      <dsp:spPr>
        <a:xfrm>
          <a:off x="67041" y="1563764"/>
          <a:ext cx="2075705" cy="1803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Guaranteed sales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Established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Restaurant preference</a:t>
          </a:r>
        </a:p>
      </dsp:txBody>
      <dsp:txXfrm>
        <a:off x="67041" y="1563764"/>
        <a:ext cx="2075705" cy="1803066"/>
      </dsp:txXfrm>
    </dsp:sp>
    <dsp:sp modelId="{157ECD48-2569-4095-B9F6-5D4F70D3D9D2}">
      <dsp:nvSpPr>
        <dsp:cNvPr id="0" name=""/>
        <dsp:cNvSpPr/>
      </dsp:nvSpPr>
      <dsp:spPr>
        <a:xfrm>
          <a:off x="3119636" y="131105"/>
          <a:ext cx="726496" cy="7264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E66F01-CAFA-4E7E-AE78-DB613F64BF24}">
      <dsp:nvSpPr>
        <dsp:cNvPr id="0" name=""/>
        <dsp:cNvSpPr/>
      </dsp:nvSpPr>
      <dsp:spPr>
        <a:xfrm>
          <a:off x="2445031" y="991101"/>
          <a:ext cx="2075705" cy="379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400" kern="1200" dirty="0"/>
            <a:t>W</a:t>
          </a:r>
        </a:p>
      </dsp:txBody>
      <dsp:txXfrm>
        <a:off x="2445031" y="991101"/>
        <a:ext cx="2075705" cy="379464"/>
      </dsp:txXfrm>
    </dsp:sp>
    <dsp:sp modelId="{998C12E1-15CF-446F-AA38-121A9516D72A}">
      <dsp:nvSpPr>
        <dsp:cNvPr id="0" name=""/>
        <dsp:cNvSpPr/>
      </dsp:nvSpPr>
      <dsp:spPr>
        <a:xfrm>
          <a:off x="2451279" y="1563764"/>
          <a:ext cx="2075705" cy="1803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Exclusive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Demand ceiling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b="1" kern="1200" dirty="0"/>
            <a:t>Leverage</a:t>
          </a:r>
          <a:endParaRPr lang="en-GB" sz="1800" b="1" kern="1200" dirty="0"/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b="1" kern="1200" dirty="0"/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/>
        </a:p>
      </dsp:txBody>
      <dsp:txXfrm>
        <a:off x="2451279" y="1563764"/>
        <a:ext cx="2075705" cy="1803066"/>
      </dsp:txXfrm>
    </dsp:sp>
    <dsp:sp modelId="{72E1EC57-9343-4025-BEBC-140C53CF02E1}">
      <dsp:nvSpPr>
        <dsp:cNvPr id="0" name=""/>
        <dsp:cNvSpPr/>
      </dsp:nvSpPr>
      <dsp:spPr>
        <a:xfrm>
          <a:off x="8010727" y="204692"/>
          <a:ext cx="726496" cy="7264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742BD6-4142-4AA2-BF0C-48EB64C35E11}">
      <dsp:nvSpPr>
        <dsp:cNvPr id="0" name=""/>
        <dsp:cNvSpPr/>
      </dsp:nvSpPr>
      <dsp:spPr>
        <a:xfrm>
          <a:off x="4883985" y="991101"/>
          <a:ext cx="2075705" cy="379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400" kern="1200" dirty="0"/>
            <a:t>O</a:t>
          </a:r>
        </a:p>
      </dsp:txBody>
      <dsp:txXfrm>
        <a:off x="4883985" y="991101"/>
        <a:ext cx="2075705" cy="379464"/>
      </dsp:txXfrm>
    </dsp:sp>
    <dsp:sp modelId="{00C9E09C-4DDD-440C-96FE-6EE4DA4E487B}">
      <dsp:nvSpPr>
        <dsp:cNvPr id="0" name=""/>
        <dsp:cNvSpPr/>
      </dsp:nvSpPr>
      <dsp:spPr>
        <a:xfrm>
          <a:off x="7217929" y="1563764"/>
          <a:ext cx="2075705" cy="1803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Brexit effects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Living wage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Minimum pricing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Competitors</a:t>
          </a:r>
        </a:p>
      </dsp:txBody>
      <dsp:txXfrm>
        <a:off x="7217929" y="1563764"/>
        <a:ext cx="2075705" cy="1803066"/>
      </dsp:txXfrm>
    </dsp:sp>
    <dsp:sp modelId="{5D5FFAD7-216F-484F-9812-651555C71A52}">
      <dsp:nvSpPr>
        <dsp:cNvPr id="0" name=""/>
        <dsp:cNvSpPr/>
      </dsp:nvSpPr>
      <dsp:spPr>
        <a:xfrm>
          <a:off x="5619951" y="221939"/>
          <a:ext cx="726496" cy="72649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7BFDF-A85C-43A4-9897-E9FEB8026324}">
      <dsp:nvSpPr>
        <dsp:cNvPr id="0" name=""/>
        <dsp:cNvSpPr/>
      </dsp:nvSpPr>
      <dsp:spPr>
        <a:xfrm>
          <a:off x="7322939" y="991101"/>
          <a:ext cx="2075705" cy="379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400" kern="1200" dirty="0"/>
            <a:t>T</a:t>
          </a:r>
        </a:p>
      </dsp:txBody>
      <dsp:txXfrm>
        <a:off x="7322939" y="991101"/>
        <a:ext cx="2075705" cy="379464"/>
      </dsp:txXfrm>
    </dsp:sp>
    <dsp:sp modelId="{CBBA11A0-2197-4E75-AAEC-66C175C38DC6}">
      <dsp:nvSpPr>
        <dsp:cNvPr id="0" name=""/>
        <dsp:cNvSpPr/>
      </dsp:nvSpPr>
      <dsp:spPr>
        <a:xfrm>
          <a:off x="4851833" y="1545350"/>
          <a:ext cx="2075705" cy="1803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Profit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New direction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b="1" kern="1200" dirty="0"/>
            <a:t>Satisfaction</a:t>
          </a:r>
          <a:endParaRPr lang="en-GB" sz="1800" b="1" kern="1200" dirty="0"/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Expansion</a:t>
          </a:r>
          <a:endParaRPr lang="en-GB" sz="1400" b="1" kern="1200" dirty="0"/>
        </a:p>
      </dsp:txBody>
      <dsp:txXfrm>
        <a:off x="4851833" y="1545350"/>
        <a:ext cx="2075705" cy="1803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094929A-9E03-41E3-89B8-F56907DAA4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45CCE7-C208-41F3-A97C-F9AAB990AA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6D379-1393-4D5F-A4BB-5CA201D426D3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EF0291-8923-46E8-9CAA-AA5CA53288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099897-6BC2-4EF6-A6E0-C29F8360CD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DBB98-CE05-4566-B144-51191D3E87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928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DE7C7-37EA-479A-AF7E-CF5D37DC575E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BBB46-2DAE-451E-811F-7782A902EC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204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BBB46-2DAE-451E-811F-7782A902EC2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311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BBB46-2DAE-451E-811F-7782A902EC2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811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BBB46-2DAE-451E-811F-7782A902EC2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59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BBB46-2DAE-451E-811F-7782A902EC2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988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BBB46-2DAE-451E-811F-7782A902EC2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948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BBB46-2DAE-451E-811F-7782A902EC2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90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BBB46-2DAE-451E-811F-7782A902EC2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161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BBB46-2DAE-451E-811F-7782A902EC2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21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BBB46-2DAE-451E-811F-7782A902EC2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629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BBB46-2DAE-451E-811F-7782A902EC2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828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BBB46-2DAE-451E-811F-7782A902EC2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952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84238" y="0"/>
            <a:ext cx="838199" cy="11725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C38D0202-69C6-4DB3-8D7E-86AEB48980D5}"/>
              </a:ext>
            </a:extLst>
          </p:cNvPr>
          <p:cNvSpPr/>
          <p:nvPr userDrawn="1"/>
        </p:nvSpPr>
        <p:spPr>
          <a:xfrm>
            <a:off x="9653012" y="0"/>
            <a:ext cx="2300651" cy="525780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reflection stA="54000" endPos="3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3F7549-7BE0-4E72-933B-6118C0FD9AA1}"/>
              </a:ext>
            </a:extLst>
          </p:cNvPr>
          <p:cNvSpPr txBox="1"/>
          <p:nvPr userDrawn="1"/>
        </p:nvSpPr>
        <p:spPr>
          <a:xfrm>
            <a:off x="9756675" y="4963179"/>
            <a:ext cx="2180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Benchmark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CF816-0D35-4448-BB13-1CCA60E885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Benchmark</a:t>
            </a:r>
            <a:br>
              <a:rPr lang="en-IE" dirty="0"/>
            </a:br>
            <a:r>
              <a:rPr lang="en-IE" sz="2800" dirty="0"/>
              <a:t>Brewing Ideas</a:t>
            </a:r>
            <a:br>
              <a:rPr lang="en-IE" sz="2800" dirty="0"/>
            </a:br>
            <a:br>
              <a:rPr lang="en-IE" sz="2800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622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C8EF9-DB93-4F83-98D7-81C59A325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SWOT Analysis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4ED8B00-91EC-42CB-9387-0D6F46C922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4028435"/>
              </p:ext>
            </p:extLst>
          </p:nvPr>
        </p:nvGraphicFramePr>
        <p:xfrm>
          <a:off x="334921" y="2176718"/>
          <a:ext cx="9404723" cy="3366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B742D6-FFCE-41B9-AED7-016E43363273}"/>
              </a:ext>
            </a:extLst>
          </p:cNvPr>
          <p:cNvCxnSpPr/>
          <p:nvPr/>
        </p:nvCxnSpPr>
        <p:spPr>
          <a:xfrm>
            <a:off x="2651760" y="1965960"/>
            <a:ext cx="0" cy="39319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B9D1C4-306E-4D7B-A2A6-043920FD3CB2}"/>
              </a:ext>
            </a:extLst>
          </p:cNvPr>
          <p:cNvCxnSpPr/>
          <p:nvPr/>
        </p:nvCxnSpPr>
        <p:spPr>
          <a:xfrm>
            <a:off x="5074920" y="1965960"/>
            <a:ext cx="0" cy="39319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226C232-3D90-4216-BC3E-598DD51AFF54}"/>
              </a:ext>
            </a:extLst>
          </p:cNvPr>
          <p:cNvCxnSpPr/>
          <p:nvPr/>
        </p:nvCxnSpPr>
        <p:spPr>
          <a:xfrm>
            <a:off x="7421880" y="1965960"/>
            <a:ext cx="0" cy="39319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15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C09B6C-2C2C-47F8-B00F-9D7D5DBE4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100" y="1411287"/>
            <a:ext cx="9404723" cy="1400530"/>
          </a:xfrm>
        </p:spPr>
        <p:txBody>
          <a:bodyPr/>
          <a:lstStyle/>
          <a:p>
            <a:r>
              <a:rPr lang="en-IE" sz="8000" dirty="0"/>
              <a:t>Thank you</a:t>
            </a:r>
            <a:br>
              <a:rPr lang="en-IE" sz="8000" dirty="0"/>
            </a:br>
            <a:br>
              <a:rPr lang="en-IE" sz="8000" dirty="0"/>
            </a:br>
            <a:r>
              <a:rPr lang="en-IE" sz="8000" dirty="0"/>
              <a:t>Q&amp;A</a:t>
            </a:r>
            <a:br>
              <a:rPr lang="en-IE" sz="8000" dirty="0"/>
            </a:b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21702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16DFE-2E0A-4866-BAAB-137A1B045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Executive Summary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9EE40-02D4-4471-ABB7-D3CD2F90C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729" y="1853248"/>
            <a:ext cx="8946541" cy="3844637"/>
          </a:xfrm>
        </p:spPr>
        <p:txBody>
          <a:bodyPr>
            <a:normAutofit/>
          </a:bodyPr>
          <a:lstStyle/>
          <a:p>
            <a:r>
              <a:rPr lang="en-GB" sz="2400" dirty="0"/>
              <a:t>Benchmark is a management accounting firm working with Moorland Brewery.</a:t>
            </a:r>
          </a:p>
          <a:p>
            <a:r>
              <a:rPr lang="en-GB" sz="2400" dirty="0"/>
              <a:t>To launch an exclusive product, Puma lager.</a:t>
            </a:r>
          </a:p>
          <a:p>
            <a:r>
              <a:rPr lang="en-GB" sz="2400" dirty="0"/>
              <a:t>Adding new dimension to an established business.</a:t>
            </a:r>
          </a:p>
          <a:p>
            <a:r>
              <a:rPr lang="en-GB" sz="2400" dirty="0"/>
              <a:t>Trials have received a positive customer response.</a:t>
            </a:r>
          </a:p>
          <a:p>
            <a:r>
              <a:rPr lang="en-GB" sz="2400" dirty="0"/>
              <a:t>Puma lager is profitable to potential investors.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Today we are asking for an initial investment of £400,000.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465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3E16CE9-4591-4E59-8336-EDF21BCFA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954" y="502475"/>
            <a:ext cx="9404723" cy="941367"/>
          </a:xfrm>
        </p:spPr>
        <p:txBody>
          <a:bodyPr/>
          <a:lstStyle/>
          <a:p>
            <a:r>
              <a:rPr lang="en-IE" dirty="0"/>
              <a:t>Cost Statement</a:t>
            </a:r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BDFEA46-0C16-49DE-BBEC-C2DD006739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099287"/>
              </p:ext>
            </p:extLst>
          </p:nvPr>
        </p:nvGraphicFramePr>
        <p:xfrm>
          <a:off x="2433199" y="1443842"/>
          <a:ext cx="5670232" cy="4859655"/>
        </p:xfrm>
        <a:graphic>
          <a:graphicData uri="http://schemas.openxmlformats.org/drawingml/2006/table">
            <a:tbl>
              <a:tblPr/>
              <a:tblGrid>
                <a:gridCol w="3089549">
                  <a:extLst>
                    <a:ext uri="{9D8B030D-6E8A-4147-A177-3AD203B41FA5}">
                      <a16:colId xmlns:a16="http://schemas.microsoft.com/office/drawing/2014/main" val="177241987"/>
                    </a:ext>
                  </a:extLst>
                </a:gridCol>
                <a:gridCol w="1453906">
                  <a:extLst>
                    <a:ext uri="{9D8B030D-6E8A-4147-A177-3AD203B41FA5}">
                      <a16:colId xmlns:a16="http://schemas.microsoft.com/office/drawing/2014/main" val="2160590367"/>
                    </a:ext>
                  </a:extLst>
                </a:gridCol>
                <a:gridCol w="1126777">
                  <a:extLst>
                    <a:ext uri="{9D8B030D-6E8A-4147-A177-3AD203B41FA5}">
                      <a16:colId xmlns:a16="http://schemas.microsoft.com/office/drawing/2014/main" val="2526627326"/>
                    </a:ext>
                  </a:extLst>
                </a:gridCol>
              </a:tblGrid>
              <a:tr h="346147">
                <a:tc>
                  <a:txBody>
                    <a:bodyPr/>
                    <a:lstStyle/>
                    <a:p>
                      <a:pPr algn="l" fontAlgn="b"/>
                      <a:endParaRPr lang="en-GB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1" i="0" u="none" strike="noStrike" dirty="0">
                          <a:effectLst/>
                          <a:latin typeface="Arial" panose="020B0604020202020204" pitchFamily="34" charset="0"/>
                        </a:rPr>
                        <a:t>Per 4,500L mashing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1" i="0" u="none" strike="noStrike" dirty="0">
                          <a:effectLst/>
                          <a:latin typeface="Arial" panose="020B0604020202020204" pitchFamily="34" charset="0"/>
                        </a:rPr>
                        <a:t>Per 33cl bottle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2843180"/>
                  </a:ext>
                </a:extLst>
              </a:tr>
              <a:tr h="346147">
                <a:tc>
                  <a:txBody>
                    <a:bodyPr/>
                    <a:lstStyle/>
                    <a:p>
                      <a:pPr algn="l" fontAlgn="b"/>
                      <a:endParaRPr lang="en-GB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51554"/>
                  </a:ext>
                </a:extLst>
              </a:tr>
              <a:tr h="346147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effectLst/>
                          <a:latin typeface="Arial" panose="020B0604020202020204" pitchFamily="34" charset="0"/>
                        </a:rPr>
                        <a:t>Direct Materials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£857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>
                          <a:effectLst/>
                          <a:latin typeface="Times New Roman" panose="02020603050405020304" pitchFamily="18" charset="0"/>
                        </a:rPr>
                        <a:t>£0.07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2281400"/>
                  </a:ext>
                </a:extLst>
              </a:tr>
              <a:tr h="346147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effectLst/>
                          <a:latin typeface="Arial" panose="020B0604020202020204" pitchFamily="34" charset="0"/>
                        </a:rPr>
                        <a:t>Direct Labour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£672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>
                          <a:effectLst/>
                          <a:latin typeface="Times New Roman" panose="02020603050405020304" pitchFamily="18" charset="0"/>
                        </a:rPr>
                        <a:t>0.05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282126"/>
                  </a:ext>
                </a:extLst>
              </a:tr>
              <a:tr h="346147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effectLst/>
                          <a:latin typeface="Arial" panose="020B0604020202020204" pitchFamily="34" charset="0"/>
                        </a:rPr>
                        <a:t>Variable Overhead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£4,680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£0.36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1949352"/>
                  </a:ext>
                </a:extLst>
              </a:tr>
              <a:tr h="346147">
                <a:tc>
                  <a:txBody>
                    <a:bodyPr/>
                    <a:lstStyle/>
                    <a:p>
                      <a:pPr algn="l" fontAlgn="b"/>
                      <a:endParaRPr lang="en-GB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1836289"/>
                  </a:ext>
                </a:extLst>
              </a:tr>
              <a:tr h="346147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>
                          <a:effectLst/>
                          <a:latin typeface="Arial" panose="020B0604020202020204" pitchFamily="34" charset="0"/>
                        </a:rPr>
                        <a:t>Prime Cost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£6,209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£0.48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6575533"/>
                  </a:ext>
                </a:extLst>
              </a:tr>
              <a:tr h="346147">
                <a:tc>
                  <a:txBody>
                    <a:bodyPr/>
                    <a:lstStyle/>
                    <a:p>
                      <a:pPr algn="l" fontAlgn="b"/>
                      <a:endParaRPr lang="en-GB" sz="2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7885676"/>
                  </a:ext>
                </a:extLst>
              </a:tr>
              <a:tr h="346147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effectLst/>
                          <a:latin typeface="Arial" panose="020B0604020202020204" pitchFamily="34" charset="0"/>
                        </a:rPr>
                        <a:t>Total Fixed Overheads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 dirty="0">
                          <a:effectLst/>
                          <a:latin typeface="Arial" panose="020B0604020202020204" pitchFamily="34" charset="0"/>
                        </a:rPr>
                        <a:t>£2,026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 dirty="0">
                          <a:effectLst/>
                          <a:latin typeface="Arial" panose="020B0604020202020204" pitchFamily="34" charset="0"/>
                        </a:rPr>
                        <a:t>£0.16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009237"/>
                  </a:ext>
                </a:extLst>
              </a:tr>
              <a:tr h="346147">
                <a:tc>
                  <a:txBody>
                    <a:bodyPr/>
                    <a:lstStyle/>
                    <a:p>
                      <a:pPr algn="l" fontAlgn="b"/>
                      <a:endParaRPr lang="en-GB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2711520"/>
                  </a:ext>
                </a:extLst>
              </a:tr>
              <a:tr h="346147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>
                          <a:effectLst/>
                          <a:latin typeface="Arial" panose="020B0604020202020204" pitchFamily="34" charset="0"/>
                        </a:rPr>
                        <a:t>Total Cost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£8,235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£0.63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4488102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7441B50-20D7-4AEE-9CB6-FEA0F183E090}"/>
              </a:ext>
            </a:extLst>
          </p:cNvPr>
          <p:cNvCxnSpPr/>
          <p:nvPr/>
        </p:nvCxnSpPr>
        <p:spPr>
          <a:xfrm>
            <a:off x="2353044" y="2647950"/>
            <a:ext cx="58305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5356FB-B056-421B-B427-E77E86CBCB55}"/>
              </a:ext>
            </a:extLst>
          </p:cNvPr>
          <p:cNvCxnSpPr/>
          <p:nvPr/>
        </p:nvCxnSpPr>
        <p:spPr>
          <a:xfrm>
            <a:off x="2353044" y="4210050"/>
            <a:ext cx="58305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6B0E85-7EF3-4360-B959-ACE8061830F9}"/>
              </a:ext>
            </a:extLst>
          </p:cNvPr>
          <p:cNvCxnSpPr/>
          <p:nvPr/>
        </p:nvCxnSpPr>
        <p:spPr>
          <a:xfrm>
            <a:off x="2353044" y="5676900"/>
            <a:ext cx="58305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65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DD032-B983-456E-A2CB-44B6A8829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967" y="298475"/>
            <a:ext cx="9404723" cy="1400530"/>
          </a:xfrm>
        </p:spPr>
        <p:txBody>
          <a:bodyPr/>
          <a:lstStyle/>
          <a:p>
            <a:r>
              <a:rPr lang="en-IE" dirty="0"/>
              <a:t>Contribution per bottle</a:t>
            </a:r>
            <a:endParaRPr lang="en-GB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C4CD9C2-D2B8-47EC-B43A-F6C8C09FEE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755271"/>
              </p:ext>
            </p:extLst>
          </p:nvPr>
        </p:nvGraphicFramePr>
        <p:xfrm>
          <a:off x="484967" y="1393291"/>
          <a:ext cx="6278880" cy="4563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A3B1D78-45EA-4231-B5F3-7558D03B08B1}"/>
              </a:ext>
            </a:extLst>
          </p:cNvPr>
          <p:cNvSpPr txBox="1"/>
          <p:nvPr/>
        </p:nvSpPr>
        <p:spPr>
          <a:xfrm>
            <a:off x="7221047" y="889843"/>
            <a:ext cx="245364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Selling Price £1</a:t>
            </a:r>
          </a:p>
          <a:p>
            <a:endParaRPr lang="en-GB" sz="3200" dirty="0"/>
          </a:p>
          <a:p>
            <a:r>
              <a:rPr lang="en-GB" sz="3200" dirty="0"/>
              <a:t>Break Even Point 85,729</a:t>
            </a:r>
          </a:p>
          <a:p>
            <a:endParaRPr lang="en-GB" sz="3200" dirty="0"/>
          </a:p>
          <a:p>
            <a:r>
              <a:rPr lang="en-GB" sz="3200" dirty="0"/>
              <a:t>Margin of Safety</a:t>
            </a:r>
          </a:p>
          <a:p>
            <a:r>
              <a:rPr lang="en-GB" sz="3200" dirty="0"/>
              <a:t>139,271</a:t>
            </a:r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444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539C7-1AB7-40D3-A7F7-E5AC73990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461" y="433668"/>
            <a:ext cx="9404723" cy="1400530"/>
          </a:xfrm>
        </p:spPr>
        <p:txBody>
          <a:bodyPr/>
          <a:lstStyle/>
          <a:p>
            <a:r>
              <a:rPr lang="en-IE" dirty="0"/>
              <a:t>Cash Budget Breakdown</a:t>
            </a:r>
            <a:br>
              <a:rPr lang="en-IE" dirty="0"/>
            </a:br>
            <a:endParaRPr lang="en-GB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CA6550F-BC9A-43B2-9F2E-B24EFD0EDC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8339390"/>
              </p:ext>
            </p:extLst>
          </p:nvPr>
        </p:nvGraphicFramePr>
        <p:xfrm>
          <a:off x="1008063" y="1638300"/>
          <a:ext cx="7202487" cy="461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6085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754CF-D209-42C7-875F-8D8F160A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Monthly Cash Flow Results </a:t>
            </a:r>
            <a:endParaRPr lang="en-GB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C787105-8891-421C-93B2-A5E280A713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12028"/>
              </p:ext>
            </p:extLst>
          </p:nvPr>
        </p:nvGraphicFramePr>
        <p:xfrm>
          <a:off x="895350" y="2883694"/>
          <a:ext cx="8286749" cy="17454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5053">
                  <a:extLst>
                    <a:ext uri="{9D8B030D-6E8A-4147-A177-3AD203B41FA5}">
                      <a16:colId xmlns:a16="http://schemas.microsoft.com/office/drawing/2014/main" val="249051890"/>
                    </a:ext>
                  </a:extLst>
                </a:gridCol>
                <a:gridCol w="1415053">
                  <a:extLst>
                    <a:ext uri="{9D8B030D-6E8A-4147-A177-3AD203B41FA5}">
                      <a16:colId xmlns:a16="http://schemas.microsoft.com/office/drawing/2014/main" val="2078506585"/>
                    </a:ext>
                  </a:extLst>
                </a:gridCol>
                <a:gridCol w="1456144">
                  <a:extLst>
                    <a:ext uri="{9D8B030D-6E8A-4147-A177-3AD203B41FA5}">
                      <a16:colId xmlns:a16="http://schemas.microsoft.com/office/drawing/2014/main" val="186373548"/>
                    </a:ext>
                  </a:extLst>
                </a:gridCol>
                <a:gridCol w="1170393">
                  <a:extLst>
                    <a:ext uri="{9D8B030D-6E8A-4147-A177-3AD203B41FA5}">
                      <a16:colId xmlns:a16="http://schemas.microsoft.com/office/drawing/2014/main" val="2307440315"/>
                    </a:ext>
                  </a:extLst>
                </a:gridCol>
                <a:gridCol w="1248957">
                  <a:extLst>
                    <a:ext uri="{9D8B030D-6E8A-4147-A177-3AD203B41FA5}">
                      <a16:colId xmlns:a16="http://schemas.microsoft.com/office/drawing/2014/main" val="3279722085"/>
                    </a:ext>
                  </a:extLst>
                </a:gridCol>
                <a:gridCol w="1581149">
                  <a:extLst>
                    <a:ext uri="{9D8B030D-6E8A-4147-A177-3AD203B41FA5}">
                      <a16:colId xmlns:a16="http://schemas.microsoft.com/office/drawing/2014/main" val="3197042808"/>
                    </a:ext>
                  </a:extLst>
                </a:gridCol>
              </a:tblGrid>
              <a:tr h="872728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January</a:t>
                      </a:r>
                      <a:endParaRPr lang="en-GB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February</a:t>
                      </a:r>
                      <a:endParaRPr lang="en-GB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March</a:t>
                      </a:r>
                      <a:endParaRPr lang="en-GB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April</a:t>
                      </a:r>
                      <a:endParaRPr lang="en-GB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May</a:t>
                      </a:r>
                      <a:endParaRPr lang="en-GB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June</a:t>
                      </a:r>
                      <a:endParaRPr lang="en-GB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7904318"/>
                  </a:ext>
                </a:extLst>
              </a:tr>
              <a:tr h="872728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£13,359</a:t>
                      </a:r>
                      <a:endParaRPr lang="en-GB" sz="2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£</a:t>
                      </a:r>
                      <a:r>
                        <a:rPr lang="en-GB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13,759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£7,764</a:t>
                      </a:r>
                      <a:endParaRPr lang="en-GB" sz="2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£1,769</a:t>
                      </a:r>
                      <a:endParaRPr lang="en-GB" sz="2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£4,225</a:t>
                      </a:r>
                      <a:endParaRPr lang="en-GB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£10,220</a:t>
                      </a:r>
                      <a:endParaRPr lang="en-GB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5100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684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3C771-0A54-494E-92BD-CC2D450F1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47918"/>
            <a:ext cx="10104119" cy="1400530"/>
          </a:xfrm>
        </p:spPr>
        <p:txBody>
          <a:bodyPr/>
          <a:lstStyle/>
          <a:p>
            <a:r>
              <a:rPr lang="en-IE" dirty="0"/>
              <a:t>Statement of Comprehensive Income</a:t>
            </a:r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3740482-13F6-4315-8E7D-D934C645FC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158226"/>
              </p:ext>
            </p:extLst>
          </p:nvPr>
        </p:nvGraphicFramePr>
        <p:xfrm>
          <a:off x="441960" y="1234440"/>
          <a:ext cx="7757160" cy="51210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32247">
                  <a:extLst>
                    <a:ext uri="{9D8B030D-6E8A-4147-A177-3AD203B41FA5}">
                      <a16:colId xmlns:a16="http://schemas.microsoft.com/office/drawing/2014/main" val="961476568"/>
                    </a:ext>
                  </a:extLst>
                </a:gridCol>
                <a:gridCol w="1924913">
                  <a:extLst>
                    <a:ext uri="{9D8B030D-6E8A-4147-A177-3AD203B41FA5}">
                      <a16:colId xmlns:a16="http://schemas.microsoft.com/office/drawing/2014/main" val="3575683069"/>
                    </a:ext>
                  </a:extLst>
                </a:gridCol>
              </a:tblGrid>
              <a:tr h="504641"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solidFill>
                            <a:schemeClr val="tx1"/>
                          </a:solidFill>
                          <a:effectLst/>
                        </a:rPr>
                        <a:t>£</a:t>
                      </a:r>
                      <a:endParaRPr lang="en-GB" sz="2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4244703"/>
                  </a:ext>
                </a:extLst>
              </a:tr>
              <a:tr h="504641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Revenue</a:t>
                      </a:r>
                      <a:endParaRPr lang="en-GB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225,000</a:t>
                      </a:r>
                      <a:endParaRPr lang="en-GB" sz="2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907108"/>
                  </a:ext>
                </a:extLst>
              </a:tr>
              <a:tr h="504641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Cost of sales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(131,275)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4775144"/>
                  </a:ext>
                </a:extLst>
              </a:tr>
              <a:tr h="504641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Gross profit</a:t>
                      </a:r>
                      <a:endParaRPr lang="en-GB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93,725</a:t>
                      </a:r>
                      <a:endParaRPr lang="en-GB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3948691"/>
                  </a:ext>
                </a:extLst>
              </a:tr>
              <a:tr h="504641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Administration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(10,625)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660710"/>
                  </a:ext>
                </a:extLst>
              </a:tr>
              <a:tr h="555275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Distribution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(11,000)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0837592"/>
                  </a:ext>
                </a:extLst>
              </a:tr>
              <a:tr h="504641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Operating profit</a:t>
                      </a:r>
                      <a:endParaRPr lang="en-GB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72,100</a:t>
                      </a:r>
                      <a:endParaRPr lang="en-GB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094786"/>
                  </a:ext>
                </a:extLst>
              </a:tr>
              <a:tr h="504641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Finance Cost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(19,347)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0639136"/>
                  </a:ext>
                </a:extLst>
              </a:tr>
              <a:tr h="504641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Taxation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(10,023)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9617156"/>
                  </a:ext>
                </a:extLst>
              </a:tr>
              <a:tr h="528671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Profit for the year</a:t>
                      </a:r>
                      <a:endParaRPr lang="en-GB" sz="2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en-GB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2,730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819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233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C4201-4339-4767-8A89-1B36F3351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979" y="918731"/>
            <a:ext cx="4985469" cy="1469878"/>
          </a:xfrm>
        </p:spPr>
        <p:txBody>
          <a:bodyPr>
            <a:normAutofit fontScale="90000"/>
          </a:bodyPr>
          <a:lstStyle/>
          <a:p>
            <a:r>
              <a:rPr lang="en-IE" sz="6000" dirty="0"/>
              <a:t>Profit Ratios</a:t>
            </a:r>
            <a:br>
              <a:rPr lang="en-IE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E1AE3-2810-48CD-9173-AFB832221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8979" y="2071599"/>
            <a:ext cx="4449541" cy="39107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E" sz="2800" dirty="0"/>
          </a:p>
          <a:p>
            <a:pPr marL="0" indent="0">
              <a:buNone/>
            </a:pPr>
            <a:endParaRPr lang="en-IE" sz="2800" dirty="0"/>
          </a:p>
          <a:p>
            <a:pPr marL="0" indent="0">
              <a:buNone/>
            </a:pPr>
            <a:r>
              <a:rPr lang="en-IE" sz="2800" dirty="0"/>
              <a:t>Gross profit ratio 42%</a:t>
            </a:r>
          </a:p>
          <a:p>
            <a:pPr marL="0" indent="0">
              <a:buNone/>
            </a:pPr>
            <a:endParaRPr lang="en-IE" sz="2800" dirty="0"/>
          </a:p>
          <a:p>
            <a:pPr marL="0" indent="0">
              <a:buNone/>
            </a:pPr>
            <a:r>
              <a:rPr lang="en-IE" sz="2800" dirty="0"/>
              <a:t> Net profit ratio 32%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AF71F56-A800-43AD-A1A0-35F0919151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7198803"/>
              </p:ext>
            </p:extLst>
          </p:nvPr>
        </p:nvGraphicFramePr>
        <p:xfrm>
          <a:off x="190499" y="659390"/>
          <a:ext cx="5543549" cy="5539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1703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B6CED-6A2E-4D0A-A3C9-2F852FAA4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Statement of Financial Position</a:t>
            </a:r>
            <a:endParaRPr lang="en-GB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3025128-A569-449F-8F77-1CA453E160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387649"/>
              </p:ext>
            </p:extLst>
          </p:nvPr>
        </p:nvGraphicFramePr>
        <p:xfrm>
          <a:off x="914718" y="1597178"/>
          <a:ext cx="6888162" cy="4263402"/>
        </p:xfrm>
        <a:graphic>
          <a:graphicData uri="http://schemas.openxmlformats.org/drawingml/2006/table">
            <a:tbl>
              <a:tblPr/>
              <a:tblGrid>
                <a:gridCol w="4998838">
                  <a:extLst>
                    <a:ext uri="{9D8B030D-6E8A-4147-A177-3AD203B41FA5}">
                      <a16:colId xmlns:a16="http://schemas.microsoft.com/office/drawing/2014/main" val="3723897517"/>
                    </a:ext>
                  </a:extLst>
                </a:gridCol>
                <a:gridCol w="1889324">
                  <a:extLst>
                    <a:ext uri="{9D8B030D-6E8A-4147-A177-3AD203B41FA5}">
                      <a16:colId xmlns:a16="http://schemas.microsoft.com/office/drawing/2014/main" val="3309499761"/>
                    </a:ext>
                  </a:extLst>
                </a:gridCol>
              </a:tblGrid>
              <a:tr h="424622">
                <a:tc>
                  <a:txBody>
                    <a:bodyPr/>
                    <a:lstStyle/>
                    <a:p>
                      <a:pPr algn="l" fontAlgn="b"/>
                      <a:endParaRPr lang="en-GB" sz="24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>
                          <a:effectLst/>
                          <a:latin typeface="+mj-lt"/>
                        </a:rPr>
                        <a:t>          £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292911"/>
                  </a:ext>
                </a:extLst>
              </a:tr>
              <a:tr h="549565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effectLst/>
                          <a:latin typeface="+mj-lt"/>
                        </a:rPr>
                        <a:t>PPE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 dirty="0">
                          <a:effectLst/>
                          <a:latin typeface="+mj-lt"/>
                        </a:rPr>
                        <a:t>456,137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9428937"/>
                  </a:ext>
                </a:extLst>
              </a:tr>
              <a:tr h="424622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effectLst/>
                          <a:latin typeface="+mj-lt"/>
                        </a:rPr>
                        <a:t>Current Assets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2400" b="0" i="0" u="none" strike="noStrike" dirty="0">
                          <a:effectLst/>
                          <a:latin typeface="+mj-lt"/>
                        </a:rPr>
                        <a:t>60,943</a:t>
                      </a:r>
                      <a:endParaRPr lang="en-GB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349038"/>
                  </a:ext>
                </a:extLst>
              </a:tr>
              <a:tr h="424622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 dirty="0">
                          <a:effectLst/>
                          <a:latin typeface="+mj-lt"/>
                        </a:rPr>
                        <a:t>Total Assets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1" i="0" u="none" strike="noStrike" dirty="0">
                          <a:effectLst/>
                          <a:latin typeface="+mj-lt"/>
                        </a:rPr>
                        <a:t>£517,080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8682226"/>
                  </a:ext>
                </a:extLst>
              </a:tr>
              <a:tr h="424622">
                <a:tc>
                  <a:txBody>
                    <a:bodyPr/>
                    <a:lstStyle/>
                    <a:p>
                      <a:pPr algn="l" fontAlgn="b"/>
                      <a:endParaRPr lang="en-GB" sz="24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24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474296"/>
                  </a:ext>
                </a:extLst>
              </a:tr>
              <a:tr h="424622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effectLst/>
                          <a:latin typeface="+mj-lt"/>
                        </a:rPr>
                        <a:t>Equity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 dirty="0">
                          <a:effectLst/>
                          <a:latin typeface="+mj-lt"/>
                        </a:rPr>
                        <a:t>122,730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7197227"/>
                  </a:ext>
                </a:extLst>
              </a:tr>
              <a:tr h="424622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effectLst/>
                          <a:latin typeface="+mj-lt"/>
                        </a:rPr>
                        <a:t>Non Current Liabilities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2400" b="0" i="0" u="none" strike="noStrike" dirty="0">
                          <a:effectLst/>
                          <a:latin typeface="+mj-lt"/>
                        </a:rPr>
                        <a:t>300,133</a:t>
                      </a:r>
                      <a:endParaRPr lang="en-GB" sz="2400" b="0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8495466"/>
                  </a:ext>
                </a:extLst>
              </a:tr>
              <a:tr h="424622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effectLst/>
                          <a:latin typeface="+mj-lt"/>
                        </a:rPr>
                        <a:t>Current Liabilities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 dirty="0">
                          <a:effectLst/>
                          <a:latin typeface="+mj-lt"/>
                        </a:rPr>
                        <a:t>94,216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07661"/>
                  </a:ext>
                </a:extLst>
              </a:tr>
              <a:tr h="741483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i="0" u="none" strike="noStrike">
                          <a:effectLst/>
                          <a:latin typeface="+mj-lt"/>
                        </a:rPr>
                        <a:t>Total Equity and Liabilities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1" i="0" u="none" strike="noStrike" dirty="0">
                          <a:effectLst/>
                          <a:latin typeface="+mj-lt"/>
                        </a:rPr>
                        <a:t>£517,080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5740387"/>
                  </a:ext>
                </a:extLst>
              </a:tr>
            </a:tbl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8C7FC0-D97B-4C75-91DF-D5B806A8B1F1}"/>
              </a:ext>
            </a:extLst>
          </p:cNvPr>
          <p:cNvCxnSpPr>
            <a:cxnSpLocks/>
          </p:cNvCxnSpPr>
          <p:nvPr/>
        </p:nvCxnSpPr>
        <p:spPr>
          <a:xfrm>
            <a:off x="6537960" y="3429000"/>
            <a:ext cx="12649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7848940-8EC1-4879-90D0-3C37C8C3E32A}"/>
              </a:ext>
            </a:extLst>
          </p:cNvPr>
          <p:cNvCxnSpPr>
            <a:cxnSpLocks/>
          </p:cNvCxnSpPr>
          <p:nvPr/>
        </p:nvCxnSpPr>
        <p:spPr>
          <a:xfrm>
            <a:off x="6537960" y="3550920"/>
            <a:ext cx="12649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0201AFE-27CD-4AB3-AAD9-EFF4F3372C46}"/>
              </a:ext>
            </a:extLst>
          </p:cNvPr>
          <p:cNvCxnSpPr>
            <a:cxnSpLocks/>
          </p:cNvCxnSpPr>
          <p:nvPr/>
        </p:nvCxnSpPr>
        <p:spPr>
          <a:xfrm>
            <a:off x="6537960" y="5860580"/>
            <a:ext cx="12649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738961-F86D-49D1-8FC0-C00D356C6567}"/>
              </a:ext>
            </a:extLst>
          </p:cNvPr>
          <p:cNvCxnSpPr>
            <a:cxnSpLocks/>
          </p:cNvCxnSpPr>
          <p:nvPr/>
        </p:nvCxnSpPr>
        <p:spPr>
          <a:xfrm>
            <a:off x="6537960" y="5989320"/>
            <a:ext cx="12649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271</Words>
  <Application>Microsoft Office PowerPoint</Application>
  <PresentationFormat>Widescreen</PresentationFormat>
  <Paragraphs>129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 3</vt:lpstr>
      <vt:lpstr>Ion</vt:lpstr>
      <vt:lpstr>Benchmark Brewing Ideas  </vt:lpstr>
      <vt:lpstr>Executive Summary</vt:lpstr>
      <vt:lpstr>Cost Statement</vt:lpstr>
      <vt:lpstr>Contribution per bottle</vt:lpstr>
      <vt:lpstr>Cash Budget Breakdown </vt:lpstr>
      <vt:lpstr>Monthly Cash Flow Results </vt:lpstr>
      <vt:lpstr>Statement of Comprehensive Income</vt:lpstr>
      <vt:lpstr>Profit Ratios </vt:lpstr>
      <vt:lpstr>Statement of Financial Position</vt:lpstr>
      <vt:lpstr>SWOT Analysis</vt:lpstr>
      <vt:lpstr>Thank you  Q&amp;A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Benchmark Brewing Ideas</dc:title>
  <dc:creator>Rachel Hinde</dc:creator>
  <cp:lastModifiedBy>Tony Hamilton</cp:lastModifiedBy>
  <cp:revision>67</cp:revision>
  <cp:lastPrinted>2019-10-25T12:02:35Z</cp:lastPrinted>
  <dcterms:created xsi:type="dcterms:W3CDTF">2019-10-05T16:05:23Z</dcterms:created>
  <dcterms:modified xsi:type="dcterms:W3CDTF">2020-02-27T10:52:32Z</dcterms:modified>
</cp:coreProperties>
</file>