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267" r:id="rId7"/>
    <p:sldId id="273" r:id="rId8"/>
    <p:sldId id="274" r:id="rId9"/>
    <p:sldId id="284" r:id="rId10"/>
    <p:sldId id="275" r:id="rId11"/>
    <p:sldId id="281" r:id="rId12"/>
    <p:sldId id="276" r:id="rId13"/>
    <p:sldId id="282" r:id="rId14"/>
    <p:sldId id="278" r:id="rId15"/>
    <p:sldId id="283" r:id="rId16"/>
    <p:sldId id="285" r:id="rId17"/>
    <p:sldId id="270" r:id="rId1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 snapToObjects="1">
      <p:cViewPr varScale="1">
        <p:scale>
          <a:sx n="66" d="100"/>
          <a:sy n="66" d="100"/>
        </p:scale>
        <p:origin x="52" y="3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E6C011-430F-D7F0-CF3F-6CECA2800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4A25C-C234-31D5-23D8-73542F075C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581549-D487-4708-9DB4-1A3D208988E4}" type="datetimeFigureOut">
              <a:rPr lang="en-GB"/>
              <a:pPr>
                <a:defRPr/>
              </a:pPr>
              <a:t>03/03/2023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691F00-EB43-F700-35E6-C29EF1E07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36FBF1-2B13-7EF1-1472-19AFE7B30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91A70-9548-B631-96D3-7BA72D02C5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E076A-AA46-8889-072E-39CE8B6AE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AF6CB8-921D-449C-9F00-CA51BCB07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468339B-29D1-E0F3-2441-D3C6ED052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4C85B5C-12E9-64F8-7AA6-918322CA6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B9DE9E9-B564-D4F4-3874-992AF02F6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65FA07-96C5-44C3-8249-D773686476B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4FC5F2C-74A5-8FC1-7126-399E88B409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1B63B11-00BC-1FF6-2A9B-F4CB2B43E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3C456C5-6749-3FA7-F74A-F0FCE851D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ED7E2D-A489-43D7-8838-908C001E79D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09124DD-2B1F-6B97-EE77-9C119BA08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488F26-F9FC-AB47-B1AA-99D7F0886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10th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6D35524-C94E-9DF6-7894-60A9F23F2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7A274E-57CB-4431-92AE-A149F6AFEE5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C0D505F-9360-4208-01A7-146E4236A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BF6FA51-B976-A496-B124-17C4EE382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10th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7FA73AC-A7C0-0F9D-6104-981036299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646669-BCE4-4200-9D8E-1FDDC0375F4D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CC05193-8651-CC5A-915D-654CE503A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D707741-D543-28D1-FDD5-7416E030B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16th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129FA23-CB90-3123-103C-BBF7BEF45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FA3833-EAFC-482A-8878-292B539F211C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2C7931A-9EFF-99CA-670E-66161B18E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4A5871C-37A0-8481-8B8A-207B7B4A7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16th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26E1EEA-93CB-48C4-EA59-55050BC104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7C6107-3EEA-4E2E-97B6-07C1835A4B28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7F4BB5F-1F54-C4ED-73C3-5C566BB5E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15E379F-3E1D-E2D7-2B0D-4D1DFB7EC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D5AFC57-297A-F18A-0D39-BBE5F66B6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B491C9-80B8-4335-AC79-95ECFCD1A9AE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0E5A8BE-2D3D-3A95-6FA8-B073D4FCA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3593F89-A4F1-F35D-86BA-FA735E768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54AFB98-8879-D038-2E9A-B85266A0C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751061-C835-4DE0-987E-957B1EA2B4D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1.jpg">
            <a:extLst>
              <a:ext uri="{FF2B5EF4-FFF2-40B4-BE49-F238E27FC236}">
                <a16:creationId xmlns:a16="http://schemas.microsoft.com/office/drawing/2014/main" id="{FDB1ADA3-41E9-A082-26E8-4D57AF580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5B65BC-F4A4-DD0B-19B6-4F0D9B6B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D980-1C12-4FD2-B0E0-F243280106FB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618E47-BC08-23C2-00D0-88BFF0D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04CADD-C6E4-DD35-34BB-4A205999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47A7-424E-4052-AF86-ADBDC451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68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2.jpg">
            <a:extLst>
              <a:ext uri="{FF2B5EF4-FFF2-40B4-BE49-F238E27FC236}">
                <a16:creationId xmlns:a16="http://schemas.microsoft.com/office/drawing/2014/main" id="{15193712-4E75-809D-BAA3-7E7511505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890C7A-3576-EA1F-9FF6-FD23BE4F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001B-B0C8-40EE-B746-EDAEF13D4903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219EA1-FAF1-390A-3028-AB5C4E26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988F2E-CA92-E244-9FC5-38353EC2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19A5-2805-430A-9EB4-D9AE651E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4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_DSC9734 (1).jpg">
            <a:extLst>
              <a:ext uri="{FF2B5EF4-FFF2-40B4-BE49-F238E27FC236}">
                <a16:creationId xmlns:a16="http://schemas.microsoft.com/office/drawing/2014/main" id="{BC292C24-282E-43E4-55FE-5A45806A4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QA_powerpoint_top_left_curve.png">
            <a:extLst>
              <a:ext uri="{FF2B5EF4-FFF2-40B4-BE49-F238E27FC236}">
                <a16:creationId xmlns:a16="http://schemas.microsoft.com/office/drawing/2014/main" id="{1C669DFB-99EB-4430-70A7-1ED134656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D170196-33DD-33D4-8FF4-12BDF0DD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2363-24A0-4D5F-81C0-9F19B9339A9E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50D7DC-611F-A338-C30D-E1738D68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549410-3882-E0C6-29ED-4FAE9CE7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CADD-0B4F-4EDF-8EBA-14A897114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s 4-10.jpg">
            <a:extLst>
              <a:ext uri="{FF2B5EF4-FFF2-40B4-BE49-F238E27FC236}">
                <a16:creationId xmlns:a16="http://schemas.microsoft.com/office/drawing/2014/main" id="{E166F90A-CA46-5419-2CF8-3833D9BFC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C955A06-C93C-C978-5ED4-5BAB028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E85D-2D41-44D5-980B-73BDA61E90A6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3149DA-4200-2425-0E6D-E8491EC1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F5B398-6F3D-106D-9A4F-18B796A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DC13-0841-45FD-B923-96AEC01D8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8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lides 11-14.jpg">
            <a:extLst>
              <a:ext uri="{FF2B5EF4-FFF2-40B4-BE49-F238E27FC236}">
                <a16:creationId xmlns:a16="http://schemas.microsoft.com/office/drawing/2014/main" id="{B6D61357-E0F1-79CA-93FA-32EA6FB45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6D1BBB0-97F0-A18B-A8A5-75E6C510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564B-AF45-46FD-88DA-DCE1F5BCB90A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55BC70E-05BD-BA52-F295-825309EA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015C404-7991-A5AE-24BA-541FDEF1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23A2-4C11-4F34-8612-6EEC73EB4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9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lide 15.jpg">
            <a:extLst>
              <a:ext uri="{FF2B5EF4-FFF2-40B4-BE49-F238E27FC236}">
                <a16:creationId xmlns:a16="http://schemas.microsoft.com/office/drawing/2014/main" id="{BA7B9DD0-FE87-DF97-2E3D-C5A4DBD44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289300C-C676-CF55-7DCF-EF0D3C56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A73A-77E7-4122-8458-60CCD8FBDFEC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E66F7F-213F-70B9-39C7-958DA885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6C55015-9A26-F7C2-7A07-024F6355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6BFE-80E4-4F2A-9AEE-A76D2DB53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67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679709-88BC-0756-302E-336DC01C4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5FD90D-07B6-039E-EBFA-474312D6D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18CE-B2CA-1632-9D91-30643B6F5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ABED87-BF9C-4327-91D3-A9FA457B2CA9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38F0-4BBC-100C-F8D2-D4B5ABC1A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10DE0-7479-8D23-760E-66EEA03E0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E9A1F1-DBF4-4FB6-8079-FD0FC5328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9794-EDC2-A7B8-CAAE-65FF18514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SQA 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617A06-68DA-7A59-3326-FE3DA39B2C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2021 – Top 10 HND Entries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A8C2229B-739D-60CA-3791-1D7A09E33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731838"/>
            <a:ext cx="8670925" cy="793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245ACFE0-3DDA-A023-8B47-655D9E20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36613"/>
            <a:ext cx="89789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A8162C-89CE-A282-691F-7F16365181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Trends – Top 20 HN Units SCQF 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08B7D7AE-BB5B-675D-D173-479404F22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58825"/>
            <a:ext cx="8670925" cy="793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AA87FFDD-C78B-3B38-ED7F-0973D37F0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74700"/>
            <a:ext cx="894397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AD5633-129A-F461-80D3-5B4207C21E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Trends – Top 20 HN Units SCQF 8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91E90582-E74B-1B7A-ACD1-AEAB53BC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58825"/>
            <a:ext cx="8670925" cy="793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049418C0-B6E4-0D1B-6D8F-01171CDA3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27088"/>
            <a:ext cx="876935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E38D2-ED23-C4E3-4472-59F6DBF1A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Further activity in 2023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1039D3C5-38C9-699D-962F-2420B851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031875"/>
            <a:ext cx="8670925" cy="4384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Establish new Qualification Support Team (QST) – September/October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Establish Advanced Qualifications in Business internationally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Monitor performance of qualification and external forces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1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Potential maintenance activity – ASPs / Understanding Standards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1800" b="1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1800" dirty="0">
                <a:latin typeface="Arial" panose="020B0604020202020204" pitchFamily="34" charset="0"/>
                <a:cs typeface="Calibri" panose="020F0502020204030204" pitchFamily="34" charset="0"/>
              </a:rPr>
              <a:t>2024 – Potential Physical Network Event – 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Centre hosted?</a:t>
            </a:r>
            <a:endParaRPr lang="en-GB" altLang="en-US" sz="18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99F3-6880-195A-2240-77E7F5EC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SQA </a:t>
            </a:r>
            <a:r>
              <a:rPr lang="en-GB"/>
              <a:t>Contact number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C3659A-E835-742D-3581-D70EC8F287D3}"/>
              </a:ext>
            </a:extLst>
          </p:cNvPr>
          <p:cNvSpPr txBox="1"/>
          <p:nvPr/>
        </p:nvSpPr>
        <p:spPr>
          <a:xfrm>
            <a:off x="514350" y="914400"/>
            <a:ext cx="8345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Tony Hamilton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kern="0" dirty="0">
                <a:solidFill>
                  <a:schemeClr val="tx2"/>
                </a:solidFill>
                <a:latin typeface="Arial" pitchFamily="34" charset="0"/>
              </a:rPr>
              <a:t>Qualifications Manager</a:t>
            </a:r>
            <a:endParaRPr lang="en-US" sz="3600" b="1" kern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796B52-CE9F-C204-9241-9E580C0BEF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1838" y="2346325"/>
            <a:ext cx="7556500" cy="461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HNC &amp; HND Business GT04 15 / GT05 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25E3DC-A095-0C73-37A2-6A8BF08ECE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207963"/>
            <a:ext cx="7951787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Programme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6699B-2227-C210-4348-F6C1524ED642}"/>
              </a:ext>
            </a:extLst>
          </p:cNvPr>
          <p:cNvSpPr txBox="1"/>
          <p:nvPr/>
        </p:nvSpPr>
        <p:spPr>
          <a:xfrm>
            <a:off x="112713" y="958850"/>
            <a:ext cx="8755062" cy="383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Welcome and Introduction				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Tony Hamilton (SQA)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Senior EV Update						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Iain Walker (SQA)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MPO assessment Outcome-by-Outcome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Iain Walker (SQA)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Delivery of new Business Law: Intro		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Liz McFarlane (Argyle College UHI)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Delivery of new HNC					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Nicola Darroch (City of Glasgow)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Q&amp;A									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</a:t>
            </a:r>
            <a:endParaRPr lang="en-GB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2F0653-0BF7-2E5A-E5A9-AC8D94163E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5950" y="379413"/>
            <a:ext cx="7951788" cy="461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Activity 2022/3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E0D07-0D33-F7E2-B81F-D691F812F305}"/>
              </a:ext>
            </a:extLst>
          </p:cNvPr>
          <p:cNvSpPr txBox="1"/>
          <p:nvPr/>
        </p:nvSpPr>
        <p:spPr>
          <a:xfrm>
            <a:off x="554038" y="1089025"/>
            <a:ext cx="8093075" cy="2789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Production of new ASP for MPO (Outcome by Outcome)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Change to guidance in Graded Unit 1 ASP001 paper 2 Q3b (Ratios)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- Reference to Ratios referred to in guidance removed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Business Law: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- Contract Law removed from O1 as covered in O2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- ASP amended to refer specifically to the Scottish Charities Regulator</a:t>
            </a:r>
            <a:br>
              <a:rPr lang="en-GB" sz="2400" kern="0" dirty="0">
                <a:solidFill>
                  <a:srgbClr val="1F497D"/>
                </a:solidFill>
                <a:latin typeface="Arial"/>
                <a:ea typeface="Calibri" panose="020F0502020204030204" pitchFamily="34" charset="0"/>
              </a:rPr>
            </a:b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BEB6C-616E-1718-57A2-DED2ACA670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Trends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5" name="TextBox 7">
            <a:extLst>
              <a:ext uri="{FF2B5EF4-FFF2-40B4-BE49-F238E27FC236}">
                <a16:creationId xmlns:a16="http://schemas.microsoft.com/office/drawing/2014/main" id="{33D12C6D-1261-4B74-CAC2-A8A0F3EAB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5975"/>
            <a:ext cx="867092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HNC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 2016/17 to 2020/21 (+15) 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970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 to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985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HNC 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2020/21 to 2021/22 (-156)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985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 to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829</a:t>
            </a:r>
            <a:endParaRPr lang="en-GB" altLang="en-US" sz="18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HND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 2016/17 to 2020/21 (-342)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1077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 to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735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HND 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2020/21 to 2021/22 (-274) 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735 </a:t>
            </a: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to </a:t>
            </a:r>
            <a:r>
              <a:rPr lang="en-GB" altLang="en-US" sz="1800" b="1">
                <a:latin typeface="Arial" panose="020B0604020202020204" pitchFamily="34" charset="0"/>
                <a:cs typeface="Calibri" panose="020F0502020204030204" pitchFamily="34" charset="0"/>
              </a:rPr>
              <a:t>461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 b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HNC 2016/17 to 2021/22 (-141)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 b="1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HND 2016/17 to 2021/22 (-616)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Covid related?</a:t>
            </a:r>
            <a:b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Students entering employment market directly?</a:t>
            </a:r>
            <a:b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Universities lowering entry requirements?</a:t>
            </a:r>
            <a:b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en-GB" altLang="en-US" sz="1800">
                <a:latin typeface="Arial" panose="020B0604020202020204" pitchFamily="34" charset="0"/>
                <a:cs typeface="Calibri" panose="020F0502020204030204" pitchFamily="34" charset="0"/>
              </a:rPr>
              <a:t>What can we do – what influence do we have?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7F2347-28FE-C4FF-84EF-DF2E74CA8E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Trends – HNC &amp; HND Business 2017-23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7CB5A026-FE56-07BE-7382-C9760906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58825"/>
            <a:ext cx="8670925" cy="793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F5C899F-CF22-65F8-C785-86175F43E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19200"/>
            <a:ext cx="88566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DCF27B-132B-08BB-0927-859FEC0844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Trends – All HNC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BEBAC1E9-85B7-51DD-C9CF-DB41AB92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5975"/>
            <a:ext cx="8670925" cy="119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latin typeface="Arial" panose="020B0604020202020204" pitchFamily="34" charset="0"/>
                <a:cs typeface="Calibri" panose="020F0502020204030204" pitchFamily="34" charset="0"/>
              </a:rPr>
              <a:t>HNC 2021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00B243F4-4E7D-9FDC-6708-854F93D87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52463"/>
            <a:ext cx="87630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5B5D10-B7FE-DBF4-AD18-7D462BCDA1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Trends – All HND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09A73F03-C278-6049-89E2-C7566DF2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5975"/>
            <a:ext cx="8670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14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DFAD875D-9B55-2148-EF75-2B3C49904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00088"/>
            <a:ext cx="8786813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3C440C-26C4-B816-8ACB-9737D9D8B6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0063" y="330200"/>
            <a:ext cx="7951787" cy="3698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Uptake 2021 – HNC Top 10 Entries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79951E5C-D731-3415-D896-6E3CBE14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731838"/>
            <a:ext cx="8670925" cy="793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en-GB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AA5AC0F4-D7AB-D28B-CB6E-6D30F74D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09625"/>
            <a:ext cx="8767763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4579435-1955-4852-b88c-c5bd538be767" xsi:nil="true"/>
    <Officer xmlns="24579435-1955-4852-b88c-c5bd538be767" xsi:nil="true"/>
    <Admin xmlns="24579435-1955-4852-b88c-c5bd538be767" xsi:nil="true"/>
    <Location xmlns="24579435-1955-4852-b88c-c5bd538be7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45261469C942AE0C438AB2DE88F9" ma:contentTypeVersion="24" ma:contentTypeDescription="Create a new document." ma:contentTypeScope="" ma:versionID="3a1f9a94b62db2f67a242cda52b12dfd">
  <xsd:schema xmlns:xsd="http://www.w3.org/2001/XMLSchema" xmlns:xs="http://www.w3.org/2001/XMLSchema" xmlns:p="http://schemas.microsoft.com/office/2006/metadata/properties" xmlns:ns2="24579435-1955-4852-b88c-c5bd538be767" xmlns:ns3="fcdf1fd3-bca5-46a0-88d6-a06626cbee3e" targetNamespace="http://schemas.microsoft.com/office/2006/metadata/properties" ma:root="true" ma:fieldsID="1c76c9b2879e40a4d3f6e2c43a7f18ee" ns2:_="" ns3:_="">
    <xsd:import namespace="24579435-1955-4852-b88c-c5bd538be767"/>
    <xsd:import namespace="fcdf1fd3-bca5-46a0-88d6-a06626cbee3e"/>
    <xsd:element name="properties">
      <xsd:complexType>
        <xsd:sequence>
          <xsd:element name="documentManagement">
            <xsd:complexType>
              <xsd:all>
                <xsd:element ref="ns2:Officer" minOccurs="0"/>
                <xsd:element ref="ns2:Location" minOccurs="0"/>
                <xsd:element ref="ns2:ba6c7126-bede-461a-ad34-acef727c7a71CountryOrRegion" minOccurs="0"/>
                <xsd:element ref="ns2:ba6c7126-bede-461a-ad34-acef727c7a71State" minOccurs="0"/>
                <xsd:element ref="ns2:ba6c7126-bede-461a-ad34-acef727c7a71City" minOccurs="0"/>
                <xsd:element ref="ns2:ba6c7126-bede-461a-ad34-acef727c7a71PostalCode" minOccurs="0"/>
                <xsd:element ref="ns2:ba6c7126-bede-461a-ad34-acef727c7a71Street" minOccurs="0"/>
                <xsd:element ref="ns2:ba6c7126-bede-461a-ad34-acef727c7a71GeoLoc" minOccurs="0"/>
                <xsd:element ref="ns2:ba6c7126-bede-461a-ad34-acef727c7a71DispName" minOccurs="0"/>
                <xsd:element ref="ns2:Date" minOccurs="0"/>
                <xsd:element ref="ns2:MediaServiceMetadata" minOccurs="0"/>
                <xsd:element ref="ns2:MediaServiceFastMetadata" minOccurs="0"/>
                <xsd:element ref="ns2:Admi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79435-1955-4852-b88c-c5bd538be767" elementFormDefault="qualified">
    <xsd:import namespace="http://schemas.microsoft.com/office/2006/documentManagement/types"/>
    <xsd:import namespace="http://schemas.microsoft.com/office/infopath/2007/PartnerControls"/>
    <xsd:element name="Officer" ma:index="8" nillable="true" ma:displayName="Officer" ma:format="Dropdown" ma:internalName="Officer">
      <xsd:simpleType>
        <xsd:restriction base="dms:Text">
          <xsd:maxLength value="255"/>
        </xsd:restriction>
      </xsd:simpleType>
    </xsd:element>
    <xsd:element name="Location" ma:index="9" nillable="true" ma:displayName="Location" ma:format="Dropdown" ma:internalName="Location">
      <xsd:simpleType>
        <xsd:restriction base="dms:Unknown"/>
      </xsd:simpleType>
    </xsd:element>
    <xsd:element name="ba6c7126-bede-461a-ad34-acef727c7a71CountryOrRegion" ma:index="10" nillable="true" ma:displayName="Location: Country/Region" ma:internalName="CountryOrRegion" ma:readOnly="true">
      <xsd:simpleType>
        <xsd:restriction base="dms:Text"/>
      </xsd:simpleType>
    </xsd:element>
    <xsd:element name="ba6c7126-bede-461a-ad34-acef727c7a71State" ma:index="11" nillable="true" ma:displayName="Location: State" ma:internalName="State" ma:readOnly="true">
      <xsd:simpleType>
        <xsd:restriction base="dms:Text"/>
      </xsd:simpleType>
    </xsd:element>
    <xsd:element name="ba6c7126-bede-461a-ad34-acef727c7a71City" ma:index="12" nillable="true" ma:displayName="Location: City" ma:internalName="City" ma:readOnly="true">
      <xsd:simpleType>
        <xsd:restriction base="dms:Text"/>
      </xsd:simpleType>
    </xsd:element>
    <xsd:element name="ba6c7126-bede-461a-ad34-acef727c7a71PostalCode" ma:index="13" nillable="true" ma:displayName="Location: Postal Code" ma:internalName="PostalCode" ma:readOnly="true">
      <xsd:simpleType>
        <xsd:restriction base="dms:Text"/>
      </xsd:simpleType>
    </xsd:element>
    <xsd:element name="ba6c7126-bede-461a-ad34-acef727c7a71Street" ma:index="14" nillable="true" ma:displayName="Location: Street" ma:internalName="Street" ma:readOnly="true">
      <xsd:simpleType>
        <xsd:restriction base="dms:Text"/>
      </xsd:simpleType>
    </xsd:element>
    <xsd:element name="ba6c7126-bede-461a-ad34-acef727c7a71GeoLoc" ma:index="15" nillable="true" ma:displayName="Location: Coordinates" ma:internalName="GeoLoc" ma:readOnly="true">
      <xsd:simpleType>
        <xsd:restriction base="dms:Unknown"/>
      </xsd:simpleType>
    </xsd:element>
    <xsd:element name="ba6c7126-bede-461a-ad34-acef727c7a71DispName" ma:index="16" nillable="true" ma:displayName="Location: Name" ma:internalName="DispName" ma:readOnly="true">
      <xsd:simpleType>
        <xsd:restriction base="dms:Text"/>
      </xsd:simpleType>
    </xsd:element>
    <xsd:element name="Date" ma:index="17" nillable="true" ma:displayName="Date " ma:format="Dropdown" ma:internalName="Dat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Admin" ma:index="20" nillable="true" ma:displayName="Admin" ma:format="Dropdown" ma:internalName="Admin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f1fd3-bca5-46a0-88d6-a06626cbee3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4C934-1F47-446F-A05C-6946261B53AD}">
  <ds:schemaRefs>
    <ds:schemaRef ds:uri="http://schemas.microsoft.com/office/2006/metadata/properties"/>
    <ds:schemaRef ds:uri="http://schemas.microsoft.com/office/infopath/2007/PartnerControls"/>
    <ds:schemaRef ds:uri="24579435-1955-4852-b88c-c5bd538be767"/>
  </ds:schemaRefs>
</ds:datastoreItem>
</file>

<file path=customXml/itemProps2.xml><?xml version="1.0" encoding="utf-8"?>
<ds:datastoreItem xmlns:ds="http://schemas.openxmlformats.org/officeDocument/2006/customXml" ds:itemID="{76469C65-2DF2-429F-8CB3-ECEB2AB7C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876C4-C1A7-45C5-9152-C5EBCDCFC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79435-1955-4852-b88c-c5bd538be767"/>
    <ds:schemaRef ds:uri="fcdf1fd3-bca5-46a0-88d6-a06626cbe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360</Words>
  <Application>Microsoft Office PowerPoint</Application>
  <PresentationFormat>On-screen Show (16:9)</PresentationFormat>
  <Paragraphs>59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Office Theme</vt:lpstr>
      <vt:lpstr>SQA Logo</vt:lpstr>
      <vt:lpstr>HNC &amp; HND Business GT04 15 / GT05 16</vt:lpstr>
      <vt:lpstr>Programme</vt:lpstr>
      <vt:lpstr>Activity 2022/3</vt:lpstr>
      <vt:lpstr>Uptake Trends</vt:lpstr>
      <vt:lpstr>Uptake Trends – HNC &amp; HND Business 2017-23</vt:lpstr>
      <vt:lpstr>Uptake Trends – All HNC</vt:lpstr>
      <vt:lpstr>Uptake Trends – All HND</vt:lpstr>
      <vt:lpstr>Uptake 2021 – HNC Top 10 Entries</vt:lpstr>
      <vt:lpstr>Uptake 2021 – Top 10 HND Entries</vt:lpstr>
      <vt:lpstr>Uptake Trends – Top 20 HN Units SCQF 7</vt:lpstr>
      <vt:lpstr>Uptake Trends – Top 20 HN Units SCQF 8</vt:lpstr>
      <vt:lpstr>Further activity in 2023</vt:lpstr>
      <vt:lpstr>SQA Contact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Lang</dc:creator>
  <cp:lastModifiedBy>Caitlin Boyle</cp:lastModifiedBy>
  <cp:revision>65</cp:revision>
  <dcterms:created xsi:type="dcterms:W3CDTF">2018-07-26T07:39:47Z</dcterms:created>
  <dcterms:modified xsi:type="dcterms:W3CDTF">2023-03-03T15:59:28Z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/>
  </property>
  <property fmtid="{D5CDD505-2E9C-101B-9397-08002B2CF9AE}" pid="3" name="Officer">
    <vt:lpwstr/>
  </property>
  <property fmtid="{D5CDD505-2E9C-101B-9397-08002B2CF9AE}" pid="4" name="Admin">
    <vt:lpwstr/>
  </property>
  <property fmtid="{D5CDD505-2E9C-101B-9397-08002B2CF9AE}" pid="5" name="Location">
    <vt:lpwstr/>
  </property>
</Properties>
</file>