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61" r:id="rId6"/>
    <p:sldId id="262" r:id="rId7"/>
    <p:sldId id="263" r:id="rId8"/>
    <p:sldId id="257" r:id="rId9"/>
    <p:sldId id="264" r:id="rId10"/>
    <p:sldId id="258" r:id="rId11"/>
    <p:sldId id="268" r:id="rId12"/>
    <p:sldId id="259" r:id="rId13"/>
    <p:sldId id="272" r:id="rId14"/>
    <p:sldId id="273" r:id="rId15"/>
    <p:sldId id="275" r:id="rId16"/>
    <p:sldId id="276" r:id="rId17"/>
    <p:sldId id="277" r:id="rId18"/>
    <p:sldId id="278" r:id="rId19"/>
    <p:sldId id="260" r:id="rId20"/>
    <p:sldId id="269" r:id="rId21"/>
    <p:sldId id="271" r:id="rId22"/>
    <p:sldId id="279" r:id="rId23"/>
    <p:sldId id="265" r:id="rId24"/>
    <p:sldId id="267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4DCFCD-F92B-4C84-96AC-887702DD6B1E}" v="1139" dt="2023-01-27T11:39:03.668"/>
    <p1510:client id="{6DC3EA7A-A678-47AE-856B-46788B60A59B}" v="180" dt="2023-01-27T14:41:53.948"/>
    <p1510:client id="{A00B0BB6-421B-4F43-9DEF-6A86039DD101}" v="202" dt="2023-01-27T11:52:18.825"/>
    <p1510:client id="{CA16B8A6-4612-473A-844D-DA57787A888B}" v="65" dt="2023-02-20T22:55:15.5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3/1/2023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3/1/2023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3/1/2023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3/1/2023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3/1/2023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3/1/2023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3/1/2023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3/1/2023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3/1/2023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3000">
              <a:schemeClr val="accent1">
                <a:lumMod val="45000"/>
                <a:lumOff val="55000"/>
              </a:schemeClr>
            </a:gs>
            <a:gs pos="46000">
              <a:schemeClr val="accent1">
                <a:lumMod val="45000"/>
                <a:lumOff val="55000"/>
              </a:schemeClr>
            </a:gs>
            <a:gs pos="32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nksistemas.com/debian-y-su-relacion-con-toy-story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nksistemas.com/debian-y-su-relacion-con-toy-story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ltrolleydenieves.blogspot.com/2010/09/humor-yanqui-para-el-fin-de-semana.html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toy-story-png/download/52303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ngall.com/toy-story-png/download/52412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60528-story-toy-aliens-life-extraterrestrial-buzz-lightyear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nitapatatafrita.blogspot.com/2014/01/espero-que-algun-dia.htm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6AEB8-1CE9-40D0-80F8-9BA35B84D2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Next Gen HNC in Accounting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5B554C-6D9C-4E9C-A8AC-566AC7A9C4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The Good, the bad and the beautiful</a:t>
            </a:r>
          </a:p>
          <a:p>
            <a:r>
              <a:rPr lang="en-GB" dirty="0"/>
              <a:t>What we have found out whilst delivering it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551F1D2-5C16-AE32-3429-38EA0A21D941}"/>
              </a:ext>
            </a:extLst>
          </p:cNvPr>
          <p:cNvCxnSpPr/>
          <p:nvPr/>
        </p:nvCxnSpPr>
        <p:spPr>
          <a:xfrm flipV="1">
            <a:off x="989745" y="3492356"/>
            <a:ext cx="6659364" cy="87330"/>
          </a:xfrm>
          <a:prstGeom prst="straightConnector1">
            <a:avLst/>
          </a:prstGeom>
          <a:ln>
            <a:solidFill>
              <a:srgbClr val="FFFF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98662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2ED66-90F2-465F-A458-2123A6A07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7BD23-C54E-49B0-A4A2-7E8D0A65972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GB" dirty="0"/>
              <a:t>Identify, develop and review their own meta-skills</a:t>
            </a:r>
          </a:p>
          <a:p>
            <a:r>
              <a:rPr lang="en-GB" dirty="0"/>
              <a:t>Discuss and apply ethical principles and practices in accounting</a:t>
            </a:r>
          </a:p>
          <a:p>
            <a:r>
              <a:rPr lang="en-GB" dirty="0"/>
              <a:t>Explain the importance of and apply risk management practices in business</a:t>
            </a:r>
          </a:p>
          <a:p>
            <a:r>
              <a:rPr lang="en-GB" dirty="0"/>
              <a:t>Explain and apply sound corporate governance and corporate social principles in business</a:t>
            </a:r>
          </a:p>
          <a:p>
            <a:r>
              <a:rPr lang="en-GB" dirty="0"/>
              <a:t>Explain the importance of sustainability in business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3E4B5E-91D7-461A-AB92-4B33E368600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GB" dirty="0"/>
              <a:t>Covered over 4 hours a week</a:t>
            </a:r>
          </a:p>
          <a:p>
            <a:r>
              <a:rPr lang="en-GB" dirty="0"/>
              <a:t>Broken into 2 hours break then a 2-hour activity</a:t>
            </a:r>
          </a:p>
        </p:txBody>
      </p:sp>
    </p:spTree>
    <p:extLst>
      <p:ext uri="{BB962C8B-B14F-4D97-AF65-F5344CB8AC3E}">
        <p14:creationId xmlns:p14="http://schemas.microsoft.com/office/powerpoint/2010/main" val="2785166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FAEF28A3-012D-4640-B8B8-1EF6EAF72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B2F1C2-14D3-4A53-B329-323795BCF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94E879E-1515-4211-8F1B-B68A92B2C2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7137E7D-1F4E-498A-97D1-0E1FE6FC6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1375183-B6E5-43E0-B28F-39EC90838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67F36BD-A8AF-4304-A662-1007CC174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5D9095F-2809-4A90-A032-250AC21C3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9027D7BF-C282-4477-A406-245C3F26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AC3C43D8-426E-472E-A8E8-C41BF7A876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52DCAE0E-B8DE-4C42-A48F-FA0C8345A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59647F54-801D-44AB-8284-EDDFF7763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BF361F-898A-4839-97AC-F8BCAE4C3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meta-skills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99347-563C-4E04-938E-21C3218320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6397313" cy="34163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Worked through definitions</a:t>
            </a:r>
          </a:p>
          <a:p>
            <a:r>
              <a:rPr lang="en-US"/>
              <a:t>Applied them to their experiences in group work.</a:t>
            </a:r>
          </a:p>
          <a:p>
            <a:r>
              <a:rPr lang="en-US"/>
              <a:t>Building confidence with the language</a:t>
            </a:r>
          </a:p>
          <a:p>
            <a:r>
              <a:rPr lang="en-US"/>
              <a:t>Looking for gaps in skill set</a:t>
            </a:r>
          </a:p>
          <a:p>
            <a:r>
              <a:rPr lang="en-US"/>
              <a:t>Looking for strengths</a:t>
            </a:r>
          </a:p>
          <a:p>
            <a:r>
              <a:rPr lang="en-US"/>
              <a:t>Introducing the idea or peer to peer learning with meta skills in group work</a:t>
            </a:r>
          </a:p>
        </p:txBody>
      </p:sp>
      <p:pic>
        <p:nvPicPr>
          <p:cNvPr id="5" name="Picture 5" descr="A picture containing light&#10;&#10;Description automatically generated">
            <a:extLst>
              <a:ext uri="{FF2B5EF4-FFF2-40B4-BE49-F238E27FC236}">
                <a16:creationId xmlns:a16="http://schemas.microsoft.com/office/drawing/2014/main" id="{22EADEBB-08FF-9F07-CDC4-5022A47B6C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5717" b="1"/>
          <a:stretch/>
        </p:blipFill>
        <p:spPr>
          <a:xfrm>
            <a:off x="9868421" y="4623801"/>
            <a:ext cx="1251248" cy="121931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4594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2B934-F419-E14F-FF6D-360446425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EE2BD1-AA93-B00D-04B1-D0B92083CE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Meta skills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32F75C-75D2-FEA6-A8FD-5A37E3E7377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Every weekly task is looped back to the meta skills</a:t>
            </a:r>
          </a:p>
          <a:p>
            <a:r>
              <a:rPr lang="en-US" dirty="0"/>
              <a:t>Group work and peer review and learning is encouraged within group</a:t>
            </a:r>
          </a:p>
          <a:p>
            <a:r>
              <a:rPr lang="en-US" dirty="0"/>
              <a:t>Methods of communication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A2AAAB-15BD-2DCF-6952-F3C1565A14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Sustainability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E6B765-BD42-A7F4-A49E-66E2136E9F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08712" y="3168217"/>
            <a:ext cx="4825159" cy="19625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Ensure that the models and examples we use contain sustainability</a:t>
            </a:r>
          </a:p>
          <a:p>
            <a:r>
              <a:rPr lang="en-US" dirty="0"/>
              <a:t>Ie Tuckman</a:t>
            </a:r>
          </a:p>
          <a:p>
            <a:r>
              <a:rPr lang="en-US" dirty="0"/>
              <a:t>Utilitarianism and who we consider.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36DF31-DB0C-1D31-7A2D-AF501B257D4B}"/>
              </a:ext>
            </a:extLst>
          </p:cNvPr>
          <p:cNvSpPr txBox="1"/>
          <p:nvPr/>
        </p:nvSpPr>
        <p:spPr>
          <a:xfrm>
            <a:off x="1573068" y="5143500"/>
            <a:ext cx="856210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This is part of the case study where they need to </a:t>
            </a:r>
            <a:r>
              <a:rPr lang="en-US" dirty="0" err="1"/>
              <a:t>recognise</a:t>
            </a:r>
            <a:r>
              <a:rPr lang="en-US" dirty="0"/>
              <a:t> the ethical requirements as given</a:t>
            </a:r>
          </a:p>
        </p:txBody>
      </p:sp>
    </p:spTree>
    <p:extLst>
      <p:ext uri="{BB962C8B-B14F-4D97-AF65-F5344CB8AC3E}">
        <p14:creationId xmlns:p14="http://schemas.microsoft.com/office/powerpoint/2010/main" val="2739808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2B934-F419-E14F-FF6D-360446425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EE2BD1-AA93-B00D-04B1-D0B92083CE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Meta skills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32F75C-75D2-FEA6-A8FD-5A37E3E7377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Every weekly task is looped back to the meta skills</a:t>
            </a:r>
          </a:p>
          <a:p>
            <a:r>
              <a:rPr lang="en-US" dirty="0"/>
              <a:t>Individual tasks with group research to build confidence</a:t>
            </a:r>
          </a:p>
          <a:p>
            <a:r>
              <a:rPr lang="en-US" dirty="0"/>
              <a:t>Link to other classes with referencing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A2AAAB-15BD-2DCF-6952-F3C1565A14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Sustainability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E6B765-BD42-A7F4-A49E-66E2136E9FA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Focus on who the stakeholders are for risk</a:t>
            </a:r>
          </a:p>
          <a:p>
            <a:r>
              <a:rPr lang="en-US" dirty="0"/>
              <a:t>Risk appetite is considered for different groups</a:t>
            </a:r>
          </a:p>
          <a:p>
            <a:r>
              <a:rPr lang="en-US" dirty="0"/>
              <a:t>Look at the risk reward and downside.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7D8FF2-BAAB-A06F-3B2A-8F67BBD5AB3B}"/>
              </a:ext>
            </a:extLst>
          </p:cNvPr>
          <p:cNvSpPr txBox="1"/>
          <p:nvPr/>
        </p:nvSpPr>
        <p:spPr>
          <a:xfrm>
            <a:off x="1573068" y="5143500"/>
            <a:ext cx="856210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This is part of the case study where they need to </a:t>
            </a:r>
            <a:r>
              <a:rPr lang="en-US" dirty="0" err="1"/>
              <a:t>recognise</a:t>
            </a:r>
            <a:r>
              <a:rPr lang="en-US" dirty="0"/>
              <a:t> the risk issue requirements as given</a:t>
            </a:r>
          </a:p>
        </p:txBody>
      </p:sp>
    </p:spTree>
    <p:extLst>
      <p:ext uri="{BB962C8B-B14F-4D97-AF65-F5344CB8AC3E}">
        <p14:creationId xmlns:p14="http://schemas.microsoft.com/office/powerpoint/2010/main" val="939158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2B934-F419-E14F-FF6D-360446425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Corporate Governance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EE2BD1-AA93-B00D-04B1-D0B92083CE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Meta skills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32F75C-75D2-FEA6-A8FD-5A37E3E7377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More focus on types of written element</a:t>
            </a:r>
          </a:p>
          <a:p>
            <a:r>
              <a:rPr lang="en-US" dirty="0"/>
              <a:t>Assessing who your audience is and how to effectively communicate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A2AAAB-15BD-2DCF-6952-F3C1565A14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Sustainability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E6B765-BD42-A7F4-A49E-66E2136E9FA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Business needs v others needs</a:t>
            </a:r>
          </a:p>
          <a:p>
            <a:r>
              <a:rPr lang="en-US" dirty="0" err="1"/>
              <a:t>Mendelow</a:t>
            </a:r>
            <a:r>
              <a:rPr lang="en-US" dirty="0"/>
              <a:t> for positioning</a:t>
            </a:r>
          </a:p>
          <a:p>
            <a:r>
              <a:rPr lang="en-US" dirty="0"/>
              <a:t>Gray, Owen and Adams for the levels and views</a:t>
            </a:r>
          </a:p>
          <a:p>
            <a:r>
              <a:rPr lang="en-US" dirty="0"/>
              <a:t>Environmental reporting as part of the financial statements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3F7E90-4354-532B-9104-7634AD89762D}"/>
              </a:ext>
            </a:extLst>
          </p:cNvPr>
          <p:cNvSpPr txBox="1"/>
          <p:nvPr/>
        </p:nvSpPr>
        <p:spPr>
          <a:xfrm>
            <a:off x="1561522" y="5547591"/>
            <a:ext cx="856210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This is part of the case study where they need to </a:t>
            </a:r>
            <a:r>
              <a:rPr lang="en-US" dirty="0" err="1"/>
              <a:t>recognise</a:t>
            </a:r>
            <a:r>
              <a:rPr lang="en-US" dirty="0"/>
              <a:t> the corporate governance requirements as given</a:t>
            </a:r>
          </a:p>
        </p:txBody>
      </p:sp>
    </p:spTree>
    <p:extLst>
      <p:ext uri="{BB962C8B-B14F-4D97-AF65-F5344CB8AC3E}">
        <p14:creationId xmlns:p14="http://schemas.microsoft.com/office/powerpoint/2010/main" val="3043473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3E3A1-0F6D-D785-1D0B-E7CA7E463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Sustainability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3A639A-C187-3774-480B-FF87C25B35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Meta skills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80B4F0-D30D-2445-903F-033395637C2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Address the meta-skill selected from initial tasks and show how they now feel</a:t>
            </a:r>
          </a:p>
          <a:p>
            <a:r>
              <a:rPr lang="en-US" dirty="0"/>
              <a:t>Help them to identify next meta skill</a:t>
            </a:r>
          </a:p>
          <a:p>
            <a:r>
              <a:rPr lang="en-US" dirty="0"/>
              <a:t>Reinforce lifelong learning and self-improvement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D5265C-B5B6-1957-D2F8-899B41C86F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Sustainability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D2BF17-3F2D-CA1B-1665-997C4700472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Presentation to reflect and demonstrate their meta skill learning</a:t>
            </a:r>
          </a:p>
          <a:p>
            <a:r>
              <a:rPr lang="en-US" dirty="0"/>
              <a:t>The presentation will ask them to look at all the learning and to bring from that their understanding of how sustainability sits within the business</a:t>
            </a:r>
          </a:p>
          <a:p>
            <a:r>
              <a:rPr lang="en-US" dirty="0"/>
              <a:t>They will be asked to define it and demonstrate best practice in at least two areas above.</a:t>
            </a:r>
          </a:p>
        </p:txBody>
      </p:sp>
    </p:spTree>
    <p:extLst>
      <p:ext uri="{BB962C8B-B14F-4D97-AF65-F5344CB8AC3E}">
        <p14:creationId xmlns:p14="http://schemas.microsoft.com/office/powerpoint/2010/main" val="71588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2B766-D671-4085-9D87-13AB66937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Accounting in the Business Environment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DD407A-9802-478E-9817-52F5D9B419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</a:pPr>
            <a:r>
              <a:rPr lang="en-US" dirty="0">
                <a:ea typeface="+mn-lt"/>
                <a:cs typeface="+mn-lt"/>
              </a:rPr>
              <a:t>Designed to give confidence to students</a:t>
            </a:r>
          </a:p>
          <a:p>
            <a:pPr>
              <a:spcBef>
                <a:spcPts val="0"/>
              </a:spcBef>
            </a:pPr>
            <a:r>
              <a:rPr lang="en-US" dirty="0">
                <a:ea typeface="+mn-lt"/>
                <a:cs typeface="+mn-lt"/>
              </a:rPr>
              <a:t>Designed to show them the areas they will work with</a:t>
            </a:r>
          </a:p>
          <a:p>
            <a:pPr>
              <a:spcBef>
                <a:spcPts val="0"/>
              </a:spcBef>
            </a:pPr>
            <a:r>
              <a:rPr lang="en-US" dirty="0">
                <a:ea typeface="+mn-lt"/>
                <a:cs typeface="+mn-lt"/>
              </a:rPr>
              <a:t>Designed to give them  an overview of the management skills 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77081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0617C-91E5-470F-A839-A55B7F7E8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 to area specialists!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8BEF5C-6CDA-4805-B683-921A9AADCF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Economics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A3DEA3-91C7-4ACB-A338-A11EBE370D1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Standard teach and notes</a:t>
            </a:r>
          </a:p>
          <a:p>
            <a:r>
              <a:rPr lang="en-GB" b="1" dirty="0"/>
              <a:t>But</a:t>
            </a:r>
          </a:p>
          <a:p>
            <a:r>
              <a:rPr lang="en-GB" dirty="0"/>
              <a:t>Addition of speakers</a:t>
            </a:r>
          </a:p>
          <a:p>
            <a:r>
              <a:rPr lang="en-GB" dirty="0"/>
              <a:t>Real life scenarios</a:t>
            </a:r>
          </a:p>
          <a:p>
            <a:r>
              <a:rPr lang="en-GB" dirty="0"/>
              <a:t>Self-marking assessment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62FAE8-11FA-4309-AA5C-50A2102C27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Law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365E92-105A-41F9-AB0F-E281208C9ED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/>
              <a:t>On-line interactive course</a:t>
            </a:r>
          </a:p>
          <a:p>
            <a:r>
              <a:rPr lang="en-GB" dirty="0"/>
              <a:t>Work to be done weekly at their time</a:t>
            </a:r>
          </a:p>
          <a:p>
            <a:r>
              <a:rPr lang="en-GB" dirty="0"/>
              <a:t>Access to tutor for Q&amp;A and help</a:t>
            </a:r>
          </a:p>
          <a:p>
            <a:r>
              <a:rPr lang="en-GB" dirty="0"/>
              <a:t>Tasks and quizzes are self marked</a:t>
            </a:r>
          </a:p>
          <a:p>
            <a:r>
              <a:rPr lang="en-GB" dirty="0"/>
              <a:t>Self-marking assessment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4AD4A5-918A-4245-A9E1-44DCD79EAE31}"/>
              </a:ext>
            </a:extLst>
          </p:cNvPr>
          <p:cNvSpPr txBox="1"/>
          <p:nvPr/>
        </p:nvSpPr>
        <p:spPr>
          <a:xfrm flipH="1">
            <a:off x="2269319" y="5373470"/>
            <a:ext cx="7421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Trying to relate to the students time and give as many opportunities as possible but keep engagement at a high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6"/>
                </a:solidFill>
              </a:rPr>
              <a:t>Want to pick the best of both next year!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89727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7F0FB-FC0F-416D-AB78-98A6FF9EB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4C34E-DD7C-4065-A8A2-0A53A173553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Project based</a:t>
            </a:r>
          </a:p>
          <a:p>
            <a:r>
              <a:rPr lang="en-GB" dirty="0"/>
              <a:t>'Real report'</a:t>
            </a:r>
          </a:p>
          <a:p>
            <a:r>
              <a:rPr lang="en-GB" dirty="0"/>
              <a:t>Charity shop</a:t>
            </a:r>
          </a:p>
          <a:p>
            <a:r>
              <a:rPr lang="en-GB" dirty="0"/>
              <a:t>Linking to Law, Economics and PCA</a:t>
            </a:r>
          </a:p>
          <a:p>
            <a:pPr lvl="1"/>
            <a:r>
              <a:rPr lang="en-GB" dirty="0"/>
              <a:t>Gives a chance to bring in Meta-skills and Sustainability in the cross over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D2CCCE-688A-44F1-B93A-4A594146EB2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Taught 4 hours a week</a:t>
            </a:r>
          </a:p>
          <a:p>
            <a:r>
              <a:rPr lang="en-GB" dirty="0"/>
              <a:t>2 hours taught</a:t>
            </a:r>
          </a:p>
          <a:p>
            <a:r>
              <a:rPr lang="en-GB" dirty="0"/>
              <a:t>2 hours of tasks / role play</a:t>
            </a:r>
          </a:p>
          <a:p>
            <a:pPr lvl="1"/>
            <a:r>
              <a:rPr lang="en-GB" dirty="0"/>
              <a:t>Interview panels etc</a:t>
            </a:r>
          </a:p>
          <a:p>
            <a:pPr lvl="1"/>
            <a:r>
              <a:rPr lang="en-GB" dirty="0"/>
              <a:t>Guest speakers</a:t>
            </a:r>
          </a:p>
          <a:p>
            <a:pPr lvl="1"/>
            <a:r>
              <a:rPr lang="en-GB" dirty="0"/>
              <a:t>Referencing Library support</a:t>
            </a:r>
          </a:p>
        </p:txBody>
      </p:sp>
    </p:spTree>
    <p:extLst>
      <p:ext uri="{BB962C8B-B14F-4D97-AF65-F5344CB8AC3E}">
        <p14:creationId xmlns:p14="http://schemas.microsoft.com/office/powerpoint/2010/main" val="34298616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7A07E32-30C9-B747-E910-66399ADF4D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6855" y="1281705"/>
            <a:ext cx="6949233" cy="480420"/>
          </a:xfrm>
        </p:spPr>
        <p:txBody>
          <a:bodyPr>
            <a:noAutofit/>
          </a:bodyPr>
          <a:lstStyle/>
          <a:p>
            <a:r>
              <a:rPr lang="en-US" sz="2000" b="1" dirty="0"/>
              <a:t>New ways to ask students to present information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CF73E5-ACF3-1AEC-711F-BB22D5E14C3C}"/>
              </a:ext>
            </a:extLst>
          </p:cNvPr>
          <p:cNvSpPr txBox="1"/>
          <p:nvPr/>
        </p:nvSpPr>
        <p:spPr>
          <a:xfrm>
            <a:off x="1550193" y="238125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Mouse mat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3EC10F-06EB-B8CB-AC2F-284FD88C8A35}"/>
              </a:ext>
            </a:extLst>
          </p:cNvPr>
          <p:cNvSpPr txBox="1"/>
          <p:nvPr/>
        </p:nvSpPr>
        <p:spPr>
          <a:xfrm>
            <a:off x="1473993" y="336946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Press release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94E448-8502-BA99-5C93-4D03FE02239B}"/>
              </a:ext>
            </a:extLst>
          </p:cNvPr>
          <p:cNvSpPr txBox="1"/>
          <p:nvPr/>
        </p:nvSpPr>
        <p:spPr>
          <a:xfrm>
            <a:off x="5372100" y="2431256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Recorded presentations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CDDEBC1-7EA9-E87F-1E2F-A90ABB938854}"/>
              </a:ext>
            </a:extLst>
          </p:cNvPr>
          <p:cNvSpPr txBox="1">
            <a:spLocks/>
          </p:cNvSpPr>
          <p:nvPr/>
        </p:nvSpPr>
        <p:spPr bwMode="gray">
          <a:xfrm>
            <a:off x="2840880" y="5339355"/>
            <a:ext cx="8416083" cy="4804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chemeClr val="accent5"/>
                </a:solidFill>
              </a:rPr>
              <a:t>Blended with more traditional ways to present information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B43EA1-C0FE-5DB9-AEFB-FF69A5B1F889}"/>
              </a:ext>
            </a:extLst>
          </p:cNvPr>
          <p:cNvSpPr txBox="1"/>
          <p:nvPr/>
        </p:nvSpPr>
        <p:spPr>
          <a:xfrm>
            <a:off x="9172575" y="379095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</a:rPr>
              <a:t>Essays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206C40-5649-2ECD-C94C-2DBDA8EA51B4}"/>
              </a:ext>
            </a:extLst>
          </p:cNvPr>
          <p:cNvSpPr txBox="1"/>
          <p:nvPr/>
        </p:nvSpPr>
        <p:spPr>
          <a:xfrm>
            <a:off x="7793831" y="457199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</a:rPr>
              <a:t>Report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7511BE-69F4-D845-36FE-D1CF09B08664}"/>
              </a:ext>
            </a:extLst>
          </p:cNvPr>
          <p:cNvSpPr txBox="1"/>
          <p:nvPr/>
        </p:nvSpPr>
        <p:spPr>
          <a:xfrm>
            <a:off x="4507706" y="4167187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Group work</a:t>
            </a:r>
          </a:p>
        </p:txBody>
      </p:sp>
    </p:spTree>
    <p:extLst>
      <p:ext uri="{BB962C8B-B14F-4D97-AF65-F5344CB8AC3E}">
        <p14:creationId xmlns:p14="http://schemas.microsoft.com/office/powerpoint/2010/main" val="4144005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6AEB8-1CE9-40D0-80F8-9BA35B84D2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HNC in Accounting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5B554C-6D9C-4E9C-A8AC-566AC7A9C4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The Good, the bad and the beautiful</a:t>
            </a:r>
          </a:p>
          <a:p>
            <a:r>
              <a:rPr lang="en-GB" dirty="0"/>
              <a:t>What we have found out whilst delivering it</a:t>
            </a:r>
          </a:p>
        </p:txBody>
      </p:sp>
    </p:spTree>
    <p:extLst>
      <p:ext uri="{BB962C8B-B14F-4D97-AF65-F5344CB8AC3E}">
        <p14:creationId xmlns:p14="http://schemas.microsoft.com/office/powerpoint/2010/main" val="2958117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217D6-FA47-4C67-BC51-60F5205E5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916" y="921776"/>
            <a:ext cx="8825660" cy="1822514"/>
          </a:xfrm>
        </p:spPr>
        <p:txBody>
          <a:bodyPr/>
          <a:lstStyle/>
          <a:p>
            <a:r>
              <a:rPr lang="en-GB" dirty="0"/>
              <a:t>In conclusion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BEB853-8632-4D6D-A2BE-F23052E79F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It is our experience that this can work and that we can blend the old and the new together – but we also know that change needs to be embraced to keep this fresh</a:t>
            </a:r>
          </a:p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A59FD4-D216-4CE2-A1F3-A17945F8B1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334721" y="921776"/>
            <a:ext cx="3890014" cy="339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3658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2C190-CDA2-470D-AFDC-CBCD7871C7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846" y="2894061"/>
            <a:ext cx="8825658" cy="2677648"/>
          </a:xfrm>
        </p:spPr>
        <p:txBody>
          <a:bodyPr/>
          <a:lstStyle/>
          <a:p>
            <a:r>
              <a:rPr lang="en-GB" dirty="0"/>
              <a:t>Any Questions?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269F79-5294-4E0B-B021-355E6B6A99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232696" y="923318"/>
            <a:ext cx="3988063" cy="299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03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FE7E6-0683-4F71-975B-C273B910E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Bad!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676DBF6-4CA5-40F8-AB7A-5B88574259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51088" y="2611889"/>
            <a:ext cx="2232375" cy="3416300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176478-2003-416B-BF55-E456C1994E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709166" y="2499919"/>
            <a:ext cx="3248641" cy="324864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C3E5843-83D8-45B6-9539-D74F00656A23}"/>
              </a:ext>
            </a:extLst>
          </p:cNvPr>
          <p:cNvSpPr txBox="1"/>
          <p:nvPr/>
        </p:nvSpPr>
        <p:spPr>
          <a:xfrm>
            <a:off x="2961313" y="2709644"/>
            <a:ext cx="2232375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b="1" dirty="0"/>
              <a:t>Driving Forces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It is more industry relevant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Better skill 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Less assessment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Combats AI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87582E-ADCF-4BB4-9AB0-51BB5C237E03}"/>
              </a:ext>
            </a:extLst>
          </p:cNvPr>
          <p:cNvSpPr txBox="1"/>
          <p:nvPr/>
        </p:nvSpPr>
        <p:spPr>
          <a:xfrm>
            <a:off x="6420619" y="2709644"/>
            <a:ext cx="223237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Restraining Forces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It is more industry relevant?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Better skill set, but at a loss of other skills!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Less assessment, but so much to do now!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CEF4A60-AA51-4FA7-922B-E98D66DE780E}"/>
              </a:ext>
            </a:extLst>
          </p:cNvPr>
          <p:cNvCxnSpPr/>
          <p:nvPr/>
        </p:nvCxnSpPr>
        <p:spPr>
          <a:xfrm>
            <a:off x="5410899" y="2499919"/>
            <a:ext cx="0" cy="3456264"/>
          </a:xfrm>
          <a:prstGeom prst="line">
            <a:avLst/>
          </a:prstGeom>
          <a:ln w="76200"/>
          <a:effectLst>
            <a:glow rad="228600">
              <a:schemeClr val="accent3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EBB67AD5-28C8-4119-B898-17B2353C876D}"/>
              </a:ext>
            </a:extLst>
          </p:cNvPr>
          <p:cNvSpPr/>
          <p:nvPr/>
        </p:nvSpPr>
        <p:spPr>
          <a:xfrm>
            <a:off x="3271706" y="5330658"/>
            <a:ext cx="1365991" cy="5536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86613B8-4C78-4459-9D44-892869036124}"/>
              </a:ext>
            </a:extLst>
          </p:cNvPr>
          <p:cNvCxnSpPr/>
          <p:nvPr/>
        </p:nvCxnSpPr>
        <p:spPr>
          <a:xfrm flipH="1">
            <a:off x="5813569" y="3268025"/>
            <a:ext cx="53689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D74F685-9626-4680-8943-A7A856E7A3E7}"/>
              </a:ext>
            </a:extLst>
          </p:cNvPr>
          <p:cNvCxnSpPr/>
          <p:nvPr/>
        </p:nvCxnSpPr>
        <p:spPr>
          <a:xfrm>
            <a:off x="6184084" y="3305262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898B4BE-6C4D-4415-90AD-125D71C8FCCB}"/>
              </a:ext>
            </a:extLst>
          </p:cNvPr>
          <p:cNvCxnSpPr/>
          <p:nvPr/>
        </p:nvCxnSpPr>
        <p:spPr>
          <a:xfrm flipH="1">
            <a:off x="5813568" y="4150034"/>
            <a:ext cx="53689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B28949A-7773-4615-89E9-682952699B59}"/>
              </a:ext>
            </a:extLst>
          </p:cNvPr>
          <p:cNvCxnSpPr/>
          <p:nvPr/>
        </p:nvCxnSpPr>
        <p:spPr>
          <a:xfrm flipH="1">
            <a:off x="5827552" y="5016954"/>
            <a:ext cx="53689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781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DAB65-14B6-4D10-8514-46B3753DE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challenge to find the balance!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233E7-E82D-4D37-ACB1-119F901C9C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07959" y="3241063"/>
            <a:ext cx="4825158" cy="3416301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Keep the best of the old</a:t>
            </a:r>
          </a:p>
          <a:p>
            <a:r>
              <a:rPr lang="en-GB" dirty="0"/>
              <a:t>Materials that work well</a:t>
            </a:r>
          </a:p>
          <a:p>
            <a:r>
              <a:rPr lang="en-GB" dirty="0"/>
              <a:t>Approaches that work well</a:t>
            </a:r>
          </a:p>
          <a:p>
            <a:r>
              <a:rPr lang="en-GB" dirty="0"/>
              <a:t>Activities that work well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5F4A61-96BB-44BC-9AE5-C19C9BF4C5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19773" y="2788058"/>
            <a:ext cx="4825159" cy="3416300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Bring in new</a:t>
            </a:r>
          </a:p>
          <a:p>
            <a:r>
              <a:rPr lang="en-GB" dirty="0"/>
              <a:t>A fresh approach to areas that we didn’t enjoy before</a:t>
            </a:r>
          </a:p>
          <a:p>
            <a:r>
              <a:rPr lang="en-GB" dirty="0"/>
              <a:t>Embrace new activities</a:t>
            </a:r>
          </a:p>
          <a:p>
            <a:r>
              <a:rPr lang="en-GB" dirty="0"/>
              <a:t>Bringing in guest speakers</a:t>
            </a:r>
          </a:p>
          <a:p>
            <a:r>
              <a:rPr lang="en-GB" dirty="0"/>
              <a:t>Looking at more real life scenarios</a:t>
            </a:r>
          </a:p>
          <a:p>
            <a:r>
              <a:rPr lang="en-GB" dirty="0"/>
              <a:t>Focus on projects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7E9761-9774-4541-B9DC-E85468D7B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3122" y="2391505"/>
            <a:ext cx="3249450" cy="3249450"/>
          </a:xfrm>
          <a:prstGeom prst="rect">
            <a:avLst/>
          </a:prstGeom>
        </p:spPr>
      </p:pic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E08F6ED0-3388-4352-950E-24870B68B890}"/>
              </a:ext>
            </a:extLst>
          </p:cNvPr>
          <p:cNvSpPr/>
          <p:nvPr/>
        </p:nvSpPr>
        <p:spPr>
          <a:xfrm>
            <a:off x="5064854" y="5467874"/>
            <a:ext cx="1166070" cy="112412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A7017BB-9D18-41BE-BB44-B4982C74CD6B}"/>
              </a:ext>
            </a:extLst>
          </p:cNvPr>
          <p:cNvCxnSpPr/>
          <p:nvPr/>
        </p:nvCxnSpPr>
        <p:spPr>
          <a:xfrm>
            <a:off x="1702672" y="5010303"/>
            <a:ext cx="8537420" cy="106190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5366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9D1A2-0D6D-4C17-9097-ED546685A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Financial Accounting Principles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35E524-07AF-452A-9A62-E997D91FBE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Good</a:t>
            </a:r>
          </a:p>
        </p:txBody>
      </p:sp>
    </p:spTree>
    <p:extLst>
      <p:ext uri="{BB962C8B-B14F-4D97-AF65-F5344CB8AC3E}">
        <p14:creationId xmlns:p14="http://schemas.microsoft.com/office/powerpoint/2010/main" val="2480718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9910B-EACA-49C4-9730-D3E53A88C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has changed!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83B47-3406-47E0-A290-3CE8DEB3B88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Not a lot!</a:t>
            </a:r>
          </a:p>
          <a:p>
            <a:r>
              <a:rPr lang="en-GB" dirty="0"/>
              <a:t>Still the same topics</a:t>
            </a:r>
          </a:p>
          <a:p>
            <a:r>
              <a:rPr lang="en-GB" dirty="0"/>
              <a:t>Still the same tutors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06DAE5-E665-46B6-908F-867882A39A9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BUT</a:t>
            </a:r>
          </a:p>
          <a:p>
            <a:r>
              <a:rPr lang="en-GB" dirty="0"/>
              <a:t>More of the work on computers</a:t>
            </a:r>
          </a:p>
          <a:p>
            <a:r>
              <a:rPr lang="en-GB" dirty="0"/>
              <a:t>The fewer assessments / resits / remediation has freed up time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40A7E3-0A8A-4760-87C0-CF0EEB16178C}"/>
              </a:ext>
            </a:extLst>
          </p:cNvPr>
          <p:cNvSpPr txBox="1"/>
          <p:nvPr/>
        </p:nvSpPr>
        <p:spPr>
          <a:xfrm>
            <a:off x="1016000" y="4535055"/>
            <a:ext cx="85347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Still to come:-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Trialling a block system to allow for more focus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Linking the assessments better into a single focus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Helping students to better prepare for the closed book style assessments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35CD21-D216-4A90-8539-FCA9D29D63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916367" y="5089094"/>
            <a:ext cx="1944691" cy="129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638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C2CB3-7213-426B-A381-D1F2A6BA2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Management Accounting Principles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B54D21-7C15-4B8B-81CB-976DD1A5B8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Good</a:t>
            </a:r>
          </a:p>
        </p:txBody>
      </p:sp>
    </p:spTree>
    <p:extLst>
      <p:ext uri="{BB962C8B-B14F-4D97-AF65-F5344CB8AC3E}">
        <p14:creationId xmlns:p14="http://schemas.microsoft.com/office/powerpoint/2010/main" val="2790572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7C081-C4EE-445F-9615-74D533A34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has changed!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97838E5-F8AD-47A0-81FA-0855A59E7CDB}"/>
              </a:ext>
            </a:extLst>
          </p:cNvPr>
          <p:cNvSpPr txBox="1">
            <a:spLocks/>
          </p:cNvSpPr>
          <p:nvPr/>
        </p:nvSpPr>
        <p:spPr>
          <a:xfrm>
            <a:off x="1154954" y="2603500"/>
            <a:ext cx="4825158" cy="3416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GB" b="1"/>
              <a:t>Not a lot!</a:t>
            </a:r>
          </a:p>
          <a:p>
            <a:r>
              <a:rPr lang="en-GB"/>
              <a:t>Still the same topics</a:t>
            </a:r>
          </a:p>
          <a:p>
            <a:r>
              <a:rPr lang="en-GB"/>
              <a:t>Still the same tutors</a:t>
            </a:r>
            <a:endParaRPr lang="en-GB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7A981E44-4557-41F3-9C36-263FB3C2BBAD}"/>
              </a:ext>
            </a:extLst>
          </p:cNvPr>
          <p:cNvSpPr txBox="1">
            <a:spLocks/>
          </p:cNvSpPr>
          <p:nvPr/>
        </p:nvSpPr>
        <p:spPr>
          <a:xfrm>
            <a:off x="6208712" y="2603500"/>
            <a:ext cx="4825159" cy="34163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GB" b="1" dirty="0"/>
              <a:t>BUT</a:t>
            </a:r>
          </a:p>
          <a:p>
            <a:r>
              <a:rPr lang="en-GB" dirty="0"/>
              <a:t>As much as possible on computers</a:t>
            </a:r>
          </a:p>
          <a:p>
            <a:r>
              <a:rPr lang="en-GB" dirty="0"/>
              <a:t>Better spreadsheet skills</a:t>
            </a:r>
          </a:p>
          <a:p>
            <a:r>
              <a:rPr lang="en-GB" dirty="0"/>
              <a:t>The fewer assessments / resits / remediation has freed up time</a:t>
            </a:r>
          </a:p>
          <a:p>
            <a:r>
              <a:rPr lang="en-GB" dirty="0"/>
              <a:t>Open book assessments allowing students to manage time (with focus and guidance)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5C89F9-0ECE-4FC4-9DCD-4A3180F6090C}"/>
              </a:ext>
            </a:extLst>
          </p:cNvPr>
          <p:cNvSpPr txBox="1"/>
          <p:nvPr/>
        </p:nvSpPr>
        <p:spPr>
          <a:xfrm>
            <a:off x="665019" y="4987637"/>
            <a:ext cx="105386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Still to come:-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Trialling a block system to allow for more focus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Linking the assessments better into a single focus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Helping students to better prepare for the closed book style assessments and the time management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EA02924-40F2-4C9D-8EFF-616B69CAC3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039225" y="452410"/>
            <a:ext cx="1639349" cy="138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357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E72E4-DDB0-4524-BB55-45246886D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Professional Considerations in Accounting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452D78-6503-409C-BF00-3713C6021B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beautiful</a:t>
            </a:r>
          </a:p>
        </p:txBody>
      </p:sp>
    </p:spTree>
    <p:extLst>
      <p:ext uri="{BB962C8B-B14F-4D97-AF65-F5344CB8AC3E}">
        <p14:creationId xmlns:p14="http://schemas.microsoft.com/office/powerpoint/2010/main" val="30685551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f7858ff-dd17-4e6c-91aa-a4818d95e1b6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718B331F198240945FD4D638F1F569" ma:contentTypeVersion="15" ma:contentTypeDescription="Create a new document." ma:contentTypeScope="" ma:versionID="8550a0981fab79ba24a00923921951d8">
  <xsd:schema xmlns:xsd="http://www.w3.org/2001/XMLSchema" xmlns:xs="http://www.w3.org/2001/XMLSchema" xmlns:p="http://schemas.microsoft.com/office/2006/metadata/properties" xmlns:ns3="7553cb70-ced8-4733-ba99-59ca48658be0" xmlns:ns4="df7858ff-dd17-4e6c-91aa-a4818d95e1b6" targetNamespace="http://schemas.microsoft.com/office/2006/metadata/properties" ma:root="true" ma:fieldsID="d31f5096993c7331277d5a85421f81ea" ns3:_="" ns4:_="">
    <xsd:import namespace="7553cb70-ced8-4733-ba99-59ca48658be0"/>
    <xsd:import namespace="df7858ff-dd17-4e6c-91aa-a4818d95e1b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LengthInSeconds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Location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53cb70-ced8-4733-ba99-59ca48658be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7858ff-dd17-4e6c-91aa-a4818d95e1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DFE28A3-F8E5-48FC-AA5C-DBE548BEC89E}">
  <ds:schemaRefs>
    <ds:schemaRef ds:uri="df7858ff-dd17-4e6c-91aa-a4818d95e1b6"/>
    <ds:schemaRef ds:uri="http://purl.org/dc/terms/"/>
    <ds:schemaRef ds:uri="http://schemas.openxmlformats.org/package/2006/metadata/core-properties"/>
    <ds:schemaRef ds:uri="7553cb70-ced8-4733-ba99-59ca48658be0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F48BED4-C522-46D1-952C-63BACE43C3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53cb70-ced8-4733-ba99-59ca48658be0"/>
    <ds:schemaRef ds:uri="df7858ff-dd17-4e6c-91aa-a4818d95e1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36CCC7E-380C-4B16-84C5-F7AA92251F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TM02900722[[fn=Ion Boardroom]]</Template>
  <TotalTime>87</TotalTime>
  <Words>919</Words>
  <Application>Microsoft Office PowerPoint</Application>
  <PresentationFormat>Widescreen</PresentationFormat>
  <Paragraphs>153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Century Gothic</vt:lpstr>
      <vt:lpstr>Wingdings 3</vt:lpstr>
      <vt:lpstr>Ion Boardroom</vt:lpstr>
      <vt:lpstr>Next Gen HNC in Accounting</vt:lpstr>
      <vt:lpstr>HNC in Accounting</vt:lpstr>
      <vt:lpstr>The Bad!</vt:lpstr>
      <vt:lpstr>A challenge to find the balance!</vt:lpstr>
      <vt:lpstr>Financial Accounting Principles</vt:lpstr>
      <vt:lpstr>What has changed!</vt:lpstr>
      <vt:lpstr>Management Accounting Principles</vt:lpstr>
      <vt:lpstr>What has changed!</vt:lpstr>
      <vt:lpstr>Professional Considerations in Accounting</vt:lpstr>
      <vt:lpstr>Outcomes</vt:lpstr>
      <vt:lpstr>meta-skills</vt:lpstr>
      <vt:lpstr>Ethics</vt:lpstr>
      <vt:lpstr>Risk</vt:lpstr>
      <vt:lpstr>Corporate Governance</vt:lpstr>
      <vt:lpstr>Sustainability</vt:lpstr>
      <vt:lpstr>Accounting in the Business Environment</vt:lpstr>
      <vt:lpstr>Back to area specialists!</vt:lpstr>
      <vt:lpstr>Management</vt:lpstr>
      <vt:lpstr>PowerPoint Presentation</vt:lpstr>
      <vt:lpstr>In conclusion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Next Gen HNC in Accounting</dc:title>
  <dc:creator>Margaret Boyack</dc:creator>
  <cp:lastModifiedBy>Eileen Reid</cp:lastModifiedBy>
  <cp:revision>333</cp:revision>
  <dcterms:created xsi:type="dcterms:W3CDTF">2023-01-25T09:27:53Z</dcterms:created>
  <dcterms:modified xsi:type="dcterms:W3CDTF">2023-03-01T08:47:10Z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0x010100BF718B331F198240945FD4D638F1F569</vt:lpwstr>
  </property>
  <property fmtid="{D5CDD505-2E9C-101B-9397-08002B2CF9AE}" pid="3" name="MSIP_Label_917377ac-e5ac-4c41-ba53-0bbd98a190e5_Enabled">
    <vt:lpwstr>true</vt:lpwstr>
  </property>
  <property fmtid="{D5CDD505-2E9C-101B-9397-08002B2CF9AE}" pid="4" name="MSIP_Label_917377ac-e5ac-4c41-ba53-0bbd98a190e5_SetDate">
    <vt:lpwstr>2023-01-27T10:11:00Z</vt:lpwstr>
  </property>
  <property fmtid="{D5CDD505-2E9C-101B-9397-08002B2CF9AE}" pid="5" name="MSIP_Label_917377ac-e5ac-4c41-ba53-0bbd98a190e5_Method">
    <vt:lpwstr>Standard</vt:lpwstr>
  </property>
  <property fmtid="{D5CDD505-2E9C-101B-9397-08002B2CF9AE}" pid="6" name="MSIP_Label_917377ac-e5ac-4c41-ba53-0bbd98a190e5_Name">
    <vt:lpwstr>AIP Sensitivity Labels</vt:lpwstr>
  </property>
  <property fmtid="{D5CDD505-2E9C-101B-9397-08002B2CF9AE}" pid="7" name="MSIP_Label_917377ac-e5ac-4c41-ba53-0bbd98a190e5_SiteId">
    <vt:lpwstr>de73f96d-8ea1-4b80-a6a2-5165bfd494db</vt:lpwstr>
  </property>
  <property fmtid="{D5CDD505-2E9C-101B-9397-08002B2CF9AE}" pid="8" name="MSIP_Label_917377ac-e5ac-4c41-ba53-0bbd98a190e5_ActionId">
    <vt:lpwstr>d3897c50-e9f6-43d9-ac7f-1d5baa7db8b3</vt:lpwstr>
  </property>
  <property fmtid="{D5CDD505-2E9C-101B-9397-08002B2CF9AE}" pid="9" name="MSIP_Label_917377ac-e5ac-4c41-ba53-0bbd98a190e5_ContentBits">
    <vt:lpwstr>0</vt:lpwstr>
  </property>
</Properties>
</file>