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handoutMasterIdLst>
    <p:handoutMasterId r:id="rId26"/>
  </p:handoutMasterIdLst>
  <p:sldIdLst>
    <p:sldId id="256" r:id="rId13"/>
    <p:sldId id="263" r:id="rId14"/>
    <p:sldId id="294" r:id="rId15"/>
    <p:sldId id="306" r:id="rId16"/>
    <p:sldId id="316" r:id="rId17"/>
    <p:sldId id="317" r:id="rId18"/>
    <p:sldId id="323" r:id="rId19"/>
    <p:sldId id="324" r:id="rId20"/>
    <p:sldId id="318" r:id="rId21"/>
    <p:sldId id="319" r:id="rId22"/>
    <p:sldId id="320" r:id="rId23"/>
    <p:sldId id="321" r:id="rId24"/>
    <p:sldId id="322" r:id="rId25"/>
  </p:sldIdLst>
  <p:sldSz cx="9144000" cy="6858000" type="screen4x3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14/01/2019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3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General Recommendations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/>
              <a:t>Seek opportunities to gain self-employment skills and further embed enterprise </a:t>
            </a:r>
            <a:r>
              <a:rPr lang="en-GB" sz="2400" dirty="0" smtClean="0"/>
              <a:t>activity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 smtClean="0"/>
              <a:t>Add </a:t>
            </a:r>
            <a:r>
              <a:rPr lang="en-GB" sz="2400" dirty="0"/>
              <a:t>business simulation </a:t>
            </a:r>
            <a:r>
              <a:rPr lang="en-GB" sz="2400" dirty="0" smtClean="0"/>
              <a:t>activity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 smtClean="0"/>
              <a:t>Seek </a:t>
            </a:r>
            <a:r>
              <a:rPr lang="en-GB" sz="2400" dirty="0"/>
              <a:t>to add opportunities for candidates to attain soft </a:t>
            </a:r>
            <a:r>
              <a:rPr lang="en-GB" sz="2400" dirty="0" smtClean="0"/>
              <a:t>skills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 smtClean="0"/>
              <a:t>Add </a:t>
            </a:r>
            <a:r>
              <a:rPr lang="en-GB" sz="2400" dirty="0"/>
              <a:t>opportunities to strengthen research skills, referencing and essay writing to further enhance transition to degree </a:t>
            </a:r>
            <a:r>
              <a:rPr lang="en-GB" sz="2400" dirty="0" smtClean="0"/>
              <a:t>studies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 smtClean="0"/>
              <a:t>Review </a:t>
            </a:r>
            <a:r>
              <a:rPr lang="en-GB" sz="2400" dirty="0"/>
              <a:t>the current optional </a:t>
            </a:r>
            <a:r>
              <a:rPr lang="en-GB" sz="2400" dirty="0" smtClean="0"/>
              <a:t>units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GB" sz="2400" dirty="0" smtClean="0"/>
              <a:t>Consider </a:t>
            </a:r>
            <a:r>
              <a:rPr lang="en-GB" sz="2400" dirty="0"/>
              <a:t>structural changes once the Next Generation project reports</a:t>
            </a:r>
          </a:p>
          <a:p>
            <a:pPr marL="0" indent="0"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7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3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 Unit Recommendations</a:t>
            </a:r>
          </a:p>
          <a:p>
            <a:pPr>
              <a:defRPr/>
            </a:pPr>
            <a:r>
              <a:rPr lang="en-US" sz="2400" b="1" dirty="0"/>
              <a:t>Managing People and </a:t>
            </a:r>
            <a:r>
              <a:rPr lang="en-US" sz="2400" b="1" dirty="0" smtClean="0"/>
              <a:t>Organisations:  </a:t>
            </a:r>
            <a:r>
              <a:rPr lang="en-GB" sz="2400" dirty="0"/>
              <a:t>Content </a:t>
            </a:r>
            <a:r>
              <a:rPr lang="en-GB" sz="2400" dirty="0" smtClean="0"/>
              <a:t>should </a:t>
            </a:r>
            <a:r>
              <a:rPr lang="en-GB" sz="2400" dirty="0"/>
              <a:t>be updated and </a:t>
            </a:r>
            <a:r>
              <a:rPr lang="en-GB" sz="2400" dirty="0" smtClean="0"/>
              <a:t>seek opportunities for reduced </a:t>
            </a:r>
            <a:r>
              <a:rPr lang="en-GB" sz="2400" dirty="0"/>
              <a:t>assessment and integration of assessment</a:t>
            </a:r>
            <a:r>
              <a:rPr lang="en-GB" sz="2400" dirty="0" smtClean="0"/>
              <a:t>.</a:t>
            </a:r>
          </a:p>
          <a:p>
            <a:pPr>
              <a:defRPr/>
            </a:pPr>
            <a:r>
              <a:rPr lang="en-US" sz="2400" b="1" dirty="0"/>
              <a:t>Business </a:t>
            </a:r>
            <a:r>
              <a:rPr lang="en-US" sz="2400" b="1" dirty="0" smtClean="0"/>
              <a:t>Accounting: </a:t>
            </a:r>
            <a:r>
              <a:rPr lang="en-US" sz="2400" dirty="0" smtClean="0"/>
              <a:t>Concern about difficulty therefore </a:t>
            </a:r>
            <a:r>
              <a:rPr lang="en-US" sz="2400" b="1" dirty="0" smtClean="0"/>
              <a:t>r</a:t>
            </a:r>
            <a:r>
              <a:rPr lang="en-GB" sz="2400" dirty="0" smtClean="0"/>
              <a:t>review </a:t>
            </a:r>
            <a:r>
              <a:rPr lang="en-GB" sz="2400" dirty="0"/>
              <a:t>unit assessment </a:t>
            </a:r>
            <a:r>
              <a:rPr lang="en-GB" sz="2400" dirty="0" smtClean="0"/>
              <a:t>requirements</a:t>
            </a:r>
          </a:p>
          <a:p>
            <a:pPr>
              <a:defRPr/>
            </a:pPr>
            <a:r>
              <a:rPr lang="en-US" sz="2400" b="1" dirty="0"/>
              <a:t>Communication: </a:t>
            </a:r>
            <a:r>
              <a:rPr lang="en-US" sz="2400" dirty="0"/>
              <a:t>Business </a:t>
            </a:r>
            <a:r>
              <a:rPr lang="en-US" sz="2400" dirty="0" smtClean="0"/>
              <a:t>Communication: Changes required but no consensus on what</a:t>
            </a:r>
          </a:p>
          <a:p>
            <a:pPr>
              <a:defRPr/>
            </a:pPr>
            <a:r>
              <a:rPr lang="en-US" sz="2400" b="1" dirty="0"/>
              <a:t>IT: Applications Software </a:t>
            </a:r>
            <a:r>
              <a:rPr lang="en-US" sz="2400" b="1" dirty="0" smtClean="0"/>
              <a:t>1: </a:t>
            </a:r>
            <a:r>
              <a:rPr lang="en-GB" sz="2400" dirty="0" smtClean="0"/>
              <a:t>ITAS1 </a:t>
            </a:r>
            <a:r>
              <a:rPr lang="en-GB" sz="2400" dirty="0"/>
              <a:t>to be removed and replaced with a new SCQF level 7 digital technologies unit within the mandatory section of HNC Business</a:t>
            </a:r>
            <a:r>
              <a:rPr lang="en-US" sz="2400" dirty="0" smtClean="0"/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5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3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 Unit Recommendations</a:t>
            </a:r>
          </a:p>
          <a:p>
            <a:pPr>
              <a:defRPr/>
            </a:pPr>
            <a:r>
              <a:rPr lang="en-US" sz="2400" b="1" dirty="0"/>
              <a:t>Business: Graded Unit </a:t>
            </a:r>
            <a:r>
              <a:rPr lang="en-US" sz="2400" b="1" dirty="0" smtClean="0"/>
              <a:t>1: </a:t>
            </a:r>
            <a:r>
              <a:rPr lang="en-GB" sz="2400" dirty="0"/>
              <a:t>Revise the unit in light of any changes to contributing </a:t>
            </a:r>
            <a:r>
              <a:rPr lang="en-GB" sz="2400" dirty="0" smtClean="0"/>
              <a:t>units</a:t>
            </a:r>
            <a:r>
              <a:rPr lang="en-GB" sz="2400" dirty="0"/>
              <a:t> </a:t>
            </a:r>
            <a:r>
              <a:rPr lang="en-GB" sz="2400" dirty="0" smtClean="0"/>
              <a:t>and update case materials</a:t>
            </a:r>
          </a:p>
          <a:p>
            <a:pPr>
              <a:defRPr/>
            </a:pPr>
            <a:r>
              <a:rPr lang="en-GB" sz="2400" b="1" dirty="0"/>
              <a:t>Business Culture and </a:t>
            </a:r>
            <a:r>
              <a:rPr lang="en-GB" sz="2400" b="1" dirty="0" smtClean="0"/>
              <a:t>Strategy: </a:t>
            </a:r>
            <a:r>
              <a:rPr lang="en-GB" sz="2400" dirty="0"/>
              <a:t>Revise unit content in light of the survey </a:t>
            </a:r>
            <a:r>
              <a:rPr lang="en-GB" sz="2400" dirty="0" smtClean="0"/>
              <a:t>comments</a:t>
            </a:r>
          </a:p>
          <a:p>
            <a:pPr>
              <a:tabLst>
                <a:tab pos="982663" algn="l"/>
              </a:tabLst>
              <a:defRPr/>
            </a:pPr>
            <a:r>
              <a:rPr lang="en-GB" sz="2400" b="1" dirty="0"/>
              <a:t>Economics 1: Micro and Macro Theory and </a:t>
            </a:r>
            <a:r>
              <a:rPr lang="en-GB" sz="2400" b="1" dirty="0" smtClean="0"/>
              <a:t>Application: </a:t>
            </a:r>
            <a:r>
              <a:rPr lang="en-GB" sz="2400" dirty="0"/>
              <a:t>Review </a:t>
            </a:r>
            <a:r>
              <a:rPr lang="en-GB" sz="2400" dirty="0" smtClean="0"/>
              <a:t>the </a:t>
            </a:r>
            <a:r>
              <a:rPr lang="en-GB" sz="2400" dirty="0"/>
              <a:t>assessment requirements and </a:t>
            </a:r>
            <a:r>
              <a:rPr lang="en-GB" sz="2400" dirty="0" smtClean="0"/>
              <a:t>conditions</a:t>
            </a:r>
          </a:p>
          <a:p>
            <a:pPr>
              <a:tabLst>
                <a:tab pos="982663" algn="l"/>
              </a:tabLst>
              <a:defRPr/>
            </a:pPr>
            <a:r>
              <a:rPr lang="en-GB" sz="2400" b="1" dirty="0"/>
              <a:t>Economics 2: The World </a:t>
            </a:r>
            <a:r>
              <a:rPr lang="en-GB" sz="2400" b="1" dirty="0" smtClean="0"/>
              <a:t>Economy: </a:t>
            </a:r>
            <a:r>
              <a:rPr lang="en-GB" sz="2400" dirty="0"/>
              <a:t>Revise in Brexit requires </a:t>
            </a:r>
            <a:r>
              <a:rPr lang="en-GB" sz="2400" dirty="0" smtClean="0"/>
              <a:t>it</a:t>
            </a:r>
          </a:p>
          <a:p>
            <a:pPr>
              <a:tabLst>
                <a:tab pos="982663" algn="l"/>
              </a:tabLst>
              <a:defRPr/>
            </a:pPr>
            <a:r>
              <a:rPr lang="en-GB" sz="2400" b="1" dirty="0"/>
              <a:t>Statistics for </a:t>
            </a:r>
            <a:r>
              <a:rPr lang="en-GB" sz="2400" b="1" dirty="0" smtClean="0"/>
              <a:t>Business: </a:t>
            </a:r>
            <a:r>
              <a:rPr lang="en-GB" sz="2400" dirty="0" smtClean="0"/>
              <a:t>Potential for a new unit that focuses more on analysis and interpretation</a:t>
            </a:r>
          </a:p>
          <a:p>
            <a:pPr marL="0" indent="0">
              <a:buNone/>
              <a:defRPr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25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3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 Unit Recommendations</a:t>
            </a:r>
          </a:p>
          <a:p>
            <a:pPr>
              <a:defRPr/>
            </a:pPr>
            <a:r>
              <a:rPr lang="en-GB" sz="2400" b="1" dirty="0"/>
              <a:t>Preparing Financial </a:t>
            </a:r>
            <a:r>
              <a:rPr lang="en-GB" sz="2400" b="1" dirty="0" smtClean="0"/>
              <a:t>Forecasts: </a:t>
            </a:r>
            <a:r>
              <a:rPr lang="en-GB" sz="2400" dirty="0"/>
              <a:t>Review content and in particular the requirements/conditions of </a:t>
            </a:r>
            <a:r>
              <a:rPr lang="en-GB" sz="2400" dirty="0" smtClean="0"/>
              <a:t>assessment</a:t>
            </a:r>
          </a:p>
          <a:p>
            <a:pPr>
              <a:defRPr/>
            </a:pPr>
            <a:r>
              <a:rPr lang="en-GB" sz="2400" b="1" dirty="0"/>
              <a:t>Business Law: An </a:t>
            </a:r>
            <a:r>
              <a:rPr lang="en-GB" sz="2400" b="1" dirty="0" smtClean="0"/>
              <a:t>Introduction: </a:t>
            </a:r>
            <a:r>
              <a:rPr lang="en-GB" sz="2400" dirty="0"/>
              <a:t>Review content in light of </a:t>
            </a:r>
            <a:r>
              <a:rPr lang="en-GB" sz="2400" dirty="0" smtClean="0"/>
              <a:t>Brexit</a:t>
            </a:r>
          </a:p>
          <a:p>
            <a:pPr>
              <a:defRPr/>
            </a:pPr>
            <a:r>
              <a:rPr lang="en-GB" sz="2400" b="1" dirty="0"/>
              <a:t>Business: Graded Unit </a:t>
            </a:r>
            <a:r>
              <a:rPr lang="en-GB" sz="2400" b="1" dirty="0" smtClean="0"/>
              <a:t>2: </a:t>
            </a:r>
            <a:r>
              <a:rPr lang="en-GB" sz="2400" dirty="0"/>
              <a:t>Minor review on instructions and requirements</a:t>
            </a:r>
            <a:endParaRPr lang="en-GB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3568" y="407707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The next steps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Next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Qualification Review Team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1640" y="1556792"/>
            <a:ext cx="6259302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altLang="en-US" dirty="0" smtClean="0"/>
              <a:t>HN Business Consultation  2019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</a:t>
            </a:r>
          </a:p>
          <a:p>
            <a:pPr lvl="0">
              <a:defRPr/>
            </a:pP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75354"/>
            <a:ext cx="86764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chemeClr val="bg1"/>
                </a:solidFill>
              </a:rPr>
              <a:t>Why?</a:t>
            </a:r>
          </a:p>
          <a:p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Present awards validated in 2010 after a review of the 2004 awards.</a:t>
            </a:r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Other awards have been reviewed and adapted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Significant changes in the business environment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Feedback from SQA annual surveys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Feedback from the HN Enhancements Project</a:t>
            </a:r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Aims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Review content and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Review aims of the two awards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Check suitability for </a:t>
            </a:r>
            <a:r>
              <a:rPr lang="en-GB" altLang="en-US" sz="2400" b="1" dirty="0" err="1" smtClean="0">
                <a:solidFill>
                  <a:schemeClr val="bg1"/>
                </a:solidFill>
              </a:rPr>
              <a:t>progession</a:t>
            </a:r>
            <a:endParaRPr lang="en-GB" alt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Check suitability for gaining employment</a:t>
            </a:r>
          </a:p>
          <a:p>
            <a:endParaRPr lang="en-GB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3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Constraints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dirty="0" smtClean="0"/>
              <a:t>Changes to units in other frameworks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dirty="0" smtClean="0"/>
              <a:t>Existing design rules for HNC/D awards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dirty="0" smtClean="0"/>
              <a:t>The needs of Higher Education Institutions that are reflected in the current design of the awards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b="1" dirty="0" smtClean="0"/>
              <a:t>The outcomes from the Next Generation Project </a:t>
            </a:r>
          </a:p>
          <a:p>
            <a:pPr marL="0" indent="0">
              <a:buNone/>
              <a:defRPr/>
            </a:pPr>
            <a:r>
              <a:rPr lang="en-GB" sz="3200" b="1" dirty="0" smtClean="0"/>
              <a:t>Stakeholder Groups</a:t>
            </a:r>
          </a:p>
          <a:p>
            <a:pPr>
              <a:defRPr/>
            </a:pPr>
            <a:r>
              <a:rPr lang="en-GB" sz="2400" b="1" dirty="0" smtClean="0"/>
              <a:t>Scottish centres</a:t>
            </a:r>
          </a:p>
          <a:p>
            <a:pPr>
              <a:defRPr/>
            </a:pPr>
            <a:r>
              <a:rPr lang="en-GB" sz="2400" b="1" dirty="0" smtClean="0"/>
              <a:t>Higher Education</a:t>
            </a:r>
          </a:p>
          <a:p>
            <a:pPr>
              <a:defRPr/>
            </a:pPr>
            <a:r>
              <a:rPr lang="en-GB" sz="2400" b="1" dirty="0"/>
              <a:t>E</a:t>
            </a:r>
            <a:r>
              <a:rPr lang="en-GB" sz="2400" b="1" dirty="0" smtClean="0"/>
              <a:t>mployers</a:t>
            </a:r>
          </a:p>
          <a:p>
            <a:pPr marL="0" indent="0">
              <a:buNone/>
              <a:defRPr/>
            </a:pPr>
            <a:endParaRPr lang="en-GB" sz="3200" b="1" dirty="0" smtClean="0"/>
          </a:p>
          <a:p>
            <a:pPr marL="0" indent="0">
              <a:buNone/>
              <a:defRPr/>
            </a:pPr>
            <a:endParaRPr lang="en-GB" sz="2800" b="1" dirty="0"/>
          </a:p>
          <a:p>
            <a:pPr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340768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Primary</a:t>
            </a:r>
          </a:p>
          <a:p>
            <a:pPr marL="0" indent="0">
              <a:buNone/>
              <a:defRPr/>
            </a:pPr>
            <a:r>
              <a:rPr lang="en-GB" sz="2400" b="1" dirty="0" smtClean="0"/>
              <a:t>Three surveys were conducted, one for each stakeholder group</a:t>
            </a:r>
          </a:p>
          <a:p>
            <a:pPr marL="0" indent="0">
              <a:buNone/>
              <a:defRPr/>
            </a:pPr>
            <a:endParaRPr lang="en-GB" sz="1200" b="1" dirty="0"/>
          </a:p>
          <a:p>
            <a:pPr marL="0" indent="0">
              <a:buNone/>
              <a:defRPr/>
            </a:pPr>
            <a:r>
              <a:rPr lang="en-GB" sz="3200" b="1" dirty="0" smtClean="0"/>
              <a:t>Secondary</a:t>
            </a:r>
          </a:p>
          <a:p>
            <a:pPr>
              <a:defRPr/>
            </a:pPr>
            <a:r>
              <a:rPr lang="en-GB" sz="2400" b="1" dirty="0" smtClean="0"/>
              <a:t>SQA HNC/D Business Centre Survey 2017/18</a:t>
            </a:r>
          </a:p>
          <a:p>
            <a:pPr>
              <a:defRPr/>
            </a:pPr>
            <a:r>
              <a:rPr lang="en-GB" sz="2400" b="1" dirty="0" smtClean="0"/>
              <a:t>HN Enhancements Project feedback</a:t>
            </a:r>
          </a:p>
          <a:p>
            <a:pPr>
              <a:defRPr/>
            </a:pPr>
            <a:r>
              <a:rPr lang="en-GB" sz="2400" b="1" dirty="0" smtClean="0"/>
              <a:t>Qualification Verification visits and Qualification Verification Summary Reports</a:t>
            </a:r>
          </a:p>
          <a:p>
            <a:pPr>
              <a:defRPr/>
            </a:pPr>
            <a:r>
              <a:rPr lang="en-GB" sz="2400" b="1" dirty="0" smtClean="0"/>
              <a:t>Feedback to SQA </a:t>
            </a:r>
          </a:p>
          <a:p>
            <a:pPr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245739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</a:rPr>
              <a:t>And last but not least, TODAY</a:t>
            </a:r>
          </a:p>
        </p:txBody>
      </p:sp>
    </p:spTree>
    <p:extLst>
      <p:ext uri="{BB962C8B-B14F-4D97-AF65-F5344CB8AC3E}">
        <p14:creationId xmlns:p14="http://schemas.microsoft.com/office/powerpoint/2010/main" val="27847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340768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noProof="0" dirty="0" smtClean="0"/>
              <a:t>Exercise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2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340768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Contradictions and constraints</a:t>
            </a:r>
          </a:p>
          <a:p>
            <a:pPr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HND is too easy or HND is too hard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All closed book versus reduced assessment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Content too light, content too heavy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Radical structural change compared to awards already updated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No changes required versus changes essential</a:t>
            </a:r>
          </a:p>
          <a:p>
            <a:pPr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8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340768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Agreements in general</a:t>
            </a:r>
          </a:p>
          <a:p>
            <a:pPr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There is too much assessment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Managing the existing assessment is hard for candidates and staff alike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There are significant changes taking place in the business environment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Some content and assessment changes are required</a:t>
            </a:r>
          </a:p>
          <a:p>
            <a:pPr>
              <a:defRPr/>
            </a:pPr>
            <a:r>
              <a:rPr lang="en-GB" sz="2400" b="1" kern="0" dirty="0" smtClean="0">
                <a:latin typeface="Arial"/>
              </a:rPr>
              <a:t>The HN Enhancements Project is well  received</a:t>
            </a:r>
          </a:p>
          <a:p>
            <a:pPr marL="0" indent="0">
              <a:buNone/>
              <a:defRPr/>
            </a:pPr>
            <a:endParaRPr lang="en-GB" sz="2400" b="1" kern="0" dirty="0" smtClean="0">
              <a:latin typeface="Arial"/>
            </a:endParaRPr>
          </a:p>
          <a:p>
            <a:pPr>
              <a:defRPr/>
            </a:pPr>
            <a:endParaRPr lang="en-GB" sz="2400" b="1" kern="0" dirty="0" smtClean="0">
              <a:latin typeface="Arial"/>
            </a:endParaRPr>
          </a:p>
          <a:p>
            <a:pPr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HN Business Consultation - 2019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196752"/>
            <a:ext cx="8471989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3200" b="1" dirty="0" smtClean="0"/>
              <a:t>General Recommendations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Opportunities should be identified where assessment might be reduced.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Identify opportunities to integrate assessment should be identified.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Opportunities to add assessments to the HN Enhancements Pilot should be identified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Opportunities to conduct E-assessment should be identified and is encouraged if appropriate and practicable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There is a need for a digital technologies/online business unit within the mandatory section of HNC Business</a:t>
            </a:r>
          </a:p>
          <a:p>
            <a:pPr marL="0" indent="0">
              <a:buNone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613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Iain</cp:lastModifiedBy>
  <cp:revision>131</cp:revision>
  <cp:lastPrinted>2016-01-21T16:43:25Z</cp:lastPrinted>
  <dcterms:created xsi:type="dcterms:W3CDTF">2013-10-10T15:37:55Z</dcterms:created>
  <dcterms:modified xsi:type="dcterms:W3CDTF">2019-01-14T10:48:34Z</dcterms:modified>
</cp:coreProperties>
</file>