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54" r:id="rId3"/>
    <p:sldMasterId id="2147483656" r:id="rId4"/>
    <p:sldMasterId id="2147483658" r:id="rId5"/>
    <p:sldMasterId id="2147483664" r:id="rId6"/>
    <p:sldMasterId id="2147483666" r:id="rId7"/>
    <p:sldMasterId id="2147483668" r:id="rId8"/>
    <p:sldMasterId id="2147483670" r:id="rId9"/>
    <p:sldMasterId id="2147483672" r:id="rId10"/>
    <p:sldMasterId id="2147483674" r:id="rId11"/>
  </p:sldMasterIdLst>
  <p:notesMasterIdLst>
    <p:notesMasterId r:id="rId24"/>
  </p:notesMasterIdLst>
  <p:handoutMasterIdLst>
    <p:handoutMasterId r:id="rId25"/>
  </p:handoutMasterIdLst>
  <p:sldIdLst>
    <p:sldId id="263" r:id="rId12"/>
    <p:sldId id="286" r:id="rId13"/>
    <p:sldId id="281" r:id="rId14"/>
    <p:sldId id="297" r:id="rId15"/>
    <p:sldId id="299" r:id="rId16"/>
    <p:sldId id="302" r:id="rId17"/>
    <p:sldId id="300" r:id="rId18"/>
    <p:sldId id="303" r:id="rId19"/>
    <p:sldId id="312" r:id="rId20"/>
    <p:sldId id="317" r:id="rId21"/>
    <p:sldId id="318" r:id="rId22"/>
    <p:sldId id="262" r:id="rId23"/>
  </p:sldIdLst>
  <p:sldSz cx="9144000" cy="6858000" type="screen4x3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7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95" autoAdjust="0"/>
    <p:restoredTop sz="71029" autoAdjust="0"/>
  </p:normalViewPr>
  <p:slideViewPr>
    <p:cSldViewPr>
      <p:cViewPr varScale="1">
        <p:scale>
          <a:sx n="52" d="100"/>
          <a:sy n="52" d="100"/>
        </p:scale>
        <p:origin x="148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72E86-E9A4-49BD-8545-91D469BDCC25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43985-CF63-4E79-BA84-92EC3409B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022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D0384-D324-435A-B53F-91DDCEF280C4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98550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2923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488" y="942975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FAE32-3B88-4BD3-B8E7-7F0FEB5D9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910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FAE32-3B88-4BD3-B8E7-7F0FEB5D9D0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410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FAE32-3B88-4BD3-B8E7-7F0FEB5D9D0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402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FAE32-3B88-4BD3-B8E7-7F0FEB5D9D0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475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FAE32-3B88-4BD3-B8E7-7F0FEB5D9D0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092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FAE32-3B88-4BD3-B8E7-7F0FEB5D9D0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434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FAE32-3B88-4BD3-B8E7-7F0FEB5D9D0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57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FAE32-3B88-4BD3-B8E7-7F0FEB5D9D0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145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 userDrawn="1"/>
        </p:nvSpPr>
        <p:spPr>
          <a:xfrm>
            <a:off x="467544" y="202438"/>
            <a:ext cx="8229600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15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86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QA 2567 rev288 (pms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 smtClean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 smtClean="0">
                <a:solidFill>
                  <a:srgbClr val="FFFFFF"/>
                </a:solidFill>
              </a:rPr>
              <a:t> 0303 </a:t>
            </a:r>
            <a:r>
              <a:rPr lang="en-GB" altLang="en-US" sz="2600" b="1" dirty="0">
                <a:solidFill>
                  <a:srgbClr val="FFFFFF"/>
                </a:solidFill>
              </a:rPr>
              <a:t>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3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BD SQA LOGO  TITLE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30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02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 smtClean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 smtClean="0">
                <a:solidFill>
                  <a:srgbClr val="FFFFFF"/>
                </a:solidFill>
              </a:rPr>
              <a:t> 0303 </a:t>
            </a:r>
            <a:r>
              <a:rPr lang="en-GB" altLang="en-US" sz="2600" b="1" dirty="0">
                <a:solidFill>
                  <a:srgbClr val="FFFFFF"/>
                </a:solidFill>
              </a:rPr>
              <a:t>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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11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¨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A 2567 rev288 (pms)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9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38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07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534159" y="1556792"/>
            <a:ext cx="7056784" cy="86409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1512078" y="3140968"/>
            <a:ext cx="6553200" cy="7921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Font typeface="Wingdings" pitchFamily="2" charset="2"/>
              <a:buNone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Font typeface="Arial" charset="0"/>
              <a:buNone/>
              <a:defRPr sz="28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7664" y="1196751"/>
            <a:ext cx="66967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Calibri" panose="020F0502020204030204" pitchFamily="34" charset="0"/>
              </a:rPr>
              <a:t>HNC/HND: </a:t>
            </a:r>
            <a:br>
              <a:rPr lang="en-GB" sz="44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GB" sz="4400" dirty="0">
                <a:solidFill>
                  <a:schemeClr val="bg1"/>
                </a:solidFill>
                <a:latin typeface="Calibri" panose="020F0502020204030204" pitchFamily="34" charset="0"/>
              </a:rPr>
              <a:t>The Next </a:t>
            </a:r>
            <a:br>
              <a:rPr lang="en-GB" sz="44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GB" sz="4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Generation</a:t>
            </a:r>
          </a:p>
        </p:txBody>
      </p:sp>
    </p:spTree>
    <p:extLst>
      <p:ext uri="{BB962C8B-B14F-4D97-AF65-F5344CB8AC3E}">
        <p14:creationId xmlns:p14="http://schemas.microsoft.com/office/powerpoint/2010/main" val="414750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052736"/>
            <a:ext cx="3395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800" b="1" kern="0" spc="-50" dirty="0" smtClean="0">
                <a:latin typeface="Calibri" panose="020F0502020204030204" pitchFamily="34" charset="0"/>
              </a:rPr>
              <a:t>Grading and Awarding</a:t>
            </a:r>
            <a:endParaRPr lang="en-GB" sz="2800" b="1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844824"/>
            <a:ext cx="777686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000" dirty="0"/>
              <a:t>F</a:t>
            </a:r>
            <a:r>
              <a:rPr lang="en-GB" sz="2000" dirty="0" smtClean="0"/>
              <a:t>eedback from candidates, universities and employers that the current system is not providing clear enough differentiation of quality of candidates</a:t>
            </a:r>
          </a:p>
          <a:p>
            <a:pPr marL="285750" indent="-285750">
              <a:buFontTx/>
              <a:buChar char="-"/>
            </a:pPr>
            <a:r>
              <a:rPr lang="en-GB" sz="2000" dirty="0" smtClean="0"/>
              <a:t>This has led to the following suggestions:</a:t>
            </a:r>
          </a:p>
          <a:p>
            <a:pPr marL="285750" indent="-285750">
              <a:buFontTx/>
              <a:buChar char="-"/>
            </a:pPr>
            <a:endParaRPr lang="en-GB" sz="2000" dirty="0"/>
          </a:p>
          <a:p>
            <a:pPr marL="742950" lvl="1" indent="-285750">
              <a:buFontTx/>
              <a:buChar char="-"/>
            </a:pPr>
            <a:r>
              <a:rPr lang="en-GB" sz="2000" dirty="0" smtClean="0"/>
              <a:t>Removal of Graded Unit as aggregator of diverse skills and provider of grade</a:t>
            </a:r>
          </a:p>
          <a:p>
            <a:pPr marL="742950" lvl="1" indent="-285750">
              <a:buFontTx/>
              <a:buChar char="-"/>
            </a:pPr>
            <a:r>
              <a:rPr lang="en-GB" sz="2000" dirty="0" smtClean="0"/>
              <a:t>From component grading, one overall grade for HNC and one for HND</a:t>
            </a:r>
          </a:p>
          <a:p>
            <a:pPr marL="742950" lvl="1" indent="-285750">
              <a:buFontTx/>
              <a:buChar char="-"/>
            </a:pPr>
            <a:r>
              <a:rPr lang="en-GB" sz="2000" dirty="0" smtClean="0"/>
              <a:t>Clearly has broader implication for role and requirement around External Verification, validation etc.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52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052736"/>
            <a:ext cx="3926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800" b="1" kern="0" spc="-50" dirty="0" smtClean="0">
                <a:latin typeface="Calibri" panose="020F0502020204030204" pitchFamily="34" charset="0"/>
              </a:rPr>
              <a:t>Prototyping and Pilot Plan</a:t>
            </a:r>
            <a:endParaRPr lang="en-GB" sz="2800" b="1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844824"/>
            <a:ext cx="777686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000" b="1" dirty="0"/>
              <a:t>Phase One</a:t>
            </a:r>
            <a:r>
              <a:rPr lang="en-GB" sz="2000" dirty="0"/>
              <a:t>: </a:t>
            </a:r>
            <a:r>
              <a:rPr lang="en-GB" sz="2000" dirty="0" smtClean="0"/>
              <a:t>18 months, commencing circa April ‘19</a:t>
            </a:r>
          </a:p>
          <a:p>
            <a:pPr lvl="1"/>
            <a:r>
              <a:rPr lang="en-GB" sz="2000" b="1" i="1" dirty="0" smtClean="0"/>
              <a:t>Creative </a:t>
            </a:r>
            <a:r>
              <a:rPr lang="en-GB" sz="2000" b="1" i="1" dirty="0"/>
              <a:t>Industries; Engineering; Care (Early Years focus)</a:t>
            </a:r>
          </a:p>
          <a:p>
            <a:pPr lvl="1"/>
            <a:endParaRPr lang="en-GB" sz="2000" dirty="0" smtClean="0"/>
          </a:p>
          <a:p>
            <a:pPr lvl="1"/>
            <a:r>
              <a:rPr lang="en-GB" sz="2000" b="1" dirty="0" smtClean="0"/>
              <a:t>Phase </a:t>
            </a:r>
            <a:r>
              <a:rPr lang="en-GB" sz="2000" b="1" dirty="0"/>
              <a:t>Two</a:t>
            </a:r>
            <a:r>
              <a:rPr lang="en-GB" sz="2000" dirty="0"/>
              <a:t>: </a:t>
            </a:r>
            <a:r>
              <a:rPr lang="en-GB" sz="2000" dirty="0" smtClean="0"/>
              <a:t>12 months, commencing circa October ‘19</a:t>
            </a:r>
          </a:p>
          <a:p>
            <a:pPr lvl="1"/>
            <a:r>
              <a:rPr lang="en-GB" sz="2000" b="1" i="1" dirty="0" smtClean="0"/>
              <a:t>Computing</a:t>
            </a:r>
            <a:r>
              <a:rPr lang="en-GB" sz="2000" b="1" i="1" dirty="0"/>
              <a:t>; Business; Science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470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692696"/>
            <a:ext cx="4895850" cy="2647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342900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Martin.Boyle@sqa.org.uk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26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1052736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kumimoji="0" lang="en-US" sz="80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890717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Engagement Activity: February – August 2018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844824"/>
            <a:ext cx="77048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000" b="1" dirty="0" smtClean="0"/>
              <a:t>Students</a:t>
            </a:r>
            <a:r>
              <a:rPr lang="en-GB" sz="2000" dirty="0" smtClean="0"/>
              <a:t>: Recent HN graduates and current HN year two students </a:t>
            </a:r>
            <a:r>
              <a:rPr lang="en-GB" sz="2000" b="1" dirty="0" smtClean="0"/>
              <a:t>SQA</a:t>
            </a:r>
            <a:r>
              <a:rPr lang="en-GB" sz="2000" dirty="0" smtClean="0"/>
              <a:t>: General cross-directorate open sessions </a:t>
            </a:r>
            <a:endParaRPr lang="en-GB" sz="2000" dirty="0" smtClean="0"/>
          </a:p>
          <a:p>
            <a:pPr marL="285750" indent="-285750">
              <a:buFontTx/>
              <a:buChar char="-"/>
            </a:pPr>
            <a:r>
              <a:rPr lang="en-GB" sz="2000" b="1" dirty="0" smtClean="0"/>
              <a:t>Specific </a:t>
            </a:r>
            <a:r>
              <a:rPr lang="en-GB" sz="2000" b="1" dirty="0" smtClean="0"/>
              <a:t>colleges</a:t>
            </a:r>
            <a:r>
              <a:rPr lang="en-GB" sz="2000" dirty="0" smtClean="0"/>
              <a:t>: Engagement with senior managers, Curriculum Managers and lecturers </a:t>
            </a:r>
            <a:endParaRPr lang="en-GB" sz="2000" dirty="0"/>
          </a:p>
          <a:p>
            <a:pPr marL="285750" indent="-285750">
              <a:buFontTx/>
              <a:buChar char="-"/>
            </a:pPr>
            <a:r>
              <a:rPr lang="en-GB" sz="2000" b="1" dirty="0" smtClean="0"/>
              <a:t>General </a:t>
            </a:r>
            <a:r>
              <a:rPr lang="en-GB" sz="2000" b="1" dirty="0" smtClean="0"/>
              <a:t>colleges</a:t>
            </a:r>
            <a:r>
              <a:rPr lang="en-GB" sz="2000" dirty="0" smtClean="0"/>
              <a:t>: Colleges Quality Managers Forum; College Expo18; HNNG Steering Group; College Curriculum Advisory Forum</a:t>
            </a:r>
          </a:p>
          <a:p>
            <a:pPr marL="285750" indent="-285750">
              <a:buFontTx/>
              <a:buChar char="-"/>
            </a:pPr>
            <a:r>
              <a:rPr lang="en-GB" sz="2000" b="1" dirty="0" smtClean="0"/>
              <a:t>Other groups</a:t>
            </a:r>
            <a:r>
              <a:rPr lang="en-GB" sz="2000" dirty="0" smtClean="0"/>
              <a:t>: Skills Development Scotland; Scottish Drama Training Network</a:t>
            </a:r>
          </a:p>
          <a:p>
            <a:pPr marL="285750" indent="-285750">
              <a:buFontTx/>
              <a:buChar char="-"/>
            </a:pPr>
            <a:endParaRPr lang="en-GB" dirty="0" smtClean="0"/>
          </a:p>
          <a:p>
            <a:r>
              <a:rPr lang="en-GB" dirty="0" smtClean="0"/>
              <a:t>300+ people have engaged in Service Design workshops so far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483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3882" y="692696"/>
            <a:ext cx="51603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800" b="1" kern="0" spc="-50" dirty="0" smtClean="0">
                <a:latin typeface="Calibri" panose="020F0502020204030204" pitchFamily="34" charset="0"/>
              </a:rPr>
              <a:t>Specific Messages and Comments</a:t>
            </a:r>
            <a:endParaRPr lang="en-GB" sz="2800" b="1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503948"/>
            <a:ext cx="748883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000" b="1" dirty="0" smtClean="0"/>
              <a:t>Flexibility</a:t>
            </a:r>
            <a:r>
              <a:rPr lang="en-GB" dirty="0" smtClean="0"/>
              <a:t>: 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sz="2000" dirty="0"/>
              <a:t>C</a:t>
            </a:r>
            <a:r>
              <a:rPr lang="en-GB" sz="2000" dirty="0" smtClean="0"/>
              <a:t>entres identified the HNC/D structure as ‘inflexible’, ‘slow to change’, ‘complex’ and ‘not suitable for specific industry needs’.</a:t>
            </a:r>
          </a:p>
          <a:p>
            <a:pPr marL="285750" indent="-285750">
              <a:buFontTx/>
              <a:buChar char="-"/>
            </a:pPr>
            <a:endParaRPr lang="en-GB" sz="2000" dirty="0" smtClean="0"/>
          </a:p>
          <a:p>
            <a:pPr marL="285750" indent="-285750">
              <a:buFontTx/>
              <a:buChar char="-"/>
            </a:pPr>
            <a:r>
              <a:rPr lang="en-GB" sz="2000" dirty="0"/>
              <a:t>L</a:t>
            </a:r>
            <a:r>
              <a:rPr lang="en-GB" sz="2000" dirty="0" smtClean="0"/>
              <a:t>arge number of qualifications, with significantly long option lists; long mandatory sections (in some cases); long chain for development and updating</a:t>
            </a:r>
          </a:p>
          <a:p>
            <a:pPr marL="285750" indent="-285750">
              <a:buFontTx/>
              <a:buChar char="-"/>
            </a:pPr>
            <a:endParaRPr lang="en-GB" sz="2000" dirty="0" smtClean="0"/>
          </a:p>
          <a:p>
            <a:pPr marL="285750" indent="-285750">
              <a:buFontTx/>
              <a:buChar char="-"/>
            </a:pPr>
            <a:r>
              <a:rPr lang="en-GB" sz="2000" dirty="0" smtClean="0"/>
              <a:t>Centres frequently highlighted courses and units which are extremely specific (specific actions, equipment, software </a:t>
            </a:r>
            <a:r>
              <a:rPr lang="en-GB" sz="2000" dirty="0" err="1" smtClean="0"/>
              <a:t>etc</a:t>
            </a:r>
            <a:r>
              <a:rPr lang="en-GB" sz="2000" dirty="0" smtClean="0"/>
              <a:t>) making it very hard to tailor</a:t>
            </a:r>
            <a:r>
              <a:rPr lang="en-GB" sz="2000" dirty="0"/>
              <a:t> </a:t>
            </a:r>
            <a:r>
              <a:rPr lang="en-GB" sz="2000" dirty="0" smtClean="0"/>
              <a:t>assessment to meet student and customer needs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5505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404664"/>
            <a:ext cx="4995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800" b="1" kern="0" spc="-50" dirty="0">
                <a:latin typeface="Calibri" panose="020F0502020204030204" pitchFamily="34" charset="0"/>
              </a:rPr>
              <a:t>Specific Messages and </a:t>
            </a:r>
            <a:r>
              <a:rPr lang="en-GB" sz="2800" b="1" kern="0" spc="-50" dirty="0" smtClean="0">
                <a:latin typeface="Calibri" panose="020F0502020204030204" pitchFamily="34" charset="0"/>
              </a:rPr>
              <a:t>Comments</a:t>
            </a:r>
            <a:endParaRPr lang="en-GB" sz="2800" b="1" kern="0" dirty="0"/>
          </a:p>
        </p:txBody>
      </p:sp>
      <p:sp>
        <p:nvSpPr>
          <p:cNvPr id="5" name="Rectangle 4"/>
          <p:cNvSpPr/>
          <p:nvPr/>
        </p:nvSpPr>
        <p:spPr>
          <a:xfrm>
            <a:off x="592493" y="1053335"/>
            <a:ext cx="770485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000" b="1" dirty="0"/>
              <a:t>Assessment</a:t>
            </a:r>
            <a:r>
              <a:rPr lang="en-GB" dirty="0" smtClean="0"/>
              <a:t>: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smtClean="0"/>
              <a:t>Candidates highlighted the relentless nature of continuous assessment</a:t>
            </a:r>
            <a:br>
              <a:rPr lang="en-GB" dirty="0" smtClean="0"/>
            </a:br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smtClean="0"/>
              <a:t>Some did highlight continual, bite-sized assessment as providing encouragement and evidence of progress</a:t>
            </a:r>
            <a:br>
              <a:rPr lang="en-GB" dirty="0" smtClean="0"/>
            </a:br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smtClean="0"/>
              <a:t>Over-assessment (competence based model) was highlighted as a core issue</a:t>
            </a:r>
            <a:br>
              <a:rPr lang="en-GB" dirty="0" smtClean="0"/>
            </a:br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smtClean="0"/>
              <a:t>Centres and candidates highlighted combined word counts across units being significantly higher than comparable Advanced Higher or Degree</a:t>
            </a:r>
            <a:br>
              <a:rPr lang="en-GB" dirty="0" smtClean="0"/>
            </a:br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smtClean="0"/>
              <a:t>Centres and candidates highlighted perceived lack of choice of assessment mode and lack of strong online assessment methods</a:t>
            </a:r>
            <a:br>
              <a:rPr lang="en-GB" dirty="0" smtClean="0"/>
            </a:br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smtClean="0"/>
              <a:t>Current Pass/Fail units plus Graded Units is not recognised as differentiating performance effectively enough for employers</a:t>
            </a:r>
          </a:p>
          <a:p>
            <a:pPr marL="285750" indent="-285750">
              <a:buFontTx/>
              <a:buChar char="-"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857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6321" y="764704"/>
            <a:ext cx="5275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800" b="1" kern="0" spc="-50" dirty="0">
                <a:latin typeface="Calibri" panose="020F0502020204030204" pitchFamily="34" charset="0"/>
              </a:rPr>
              <a:t>Specific Messages and </a:t>
            </a:r>
            <a:r>
              <a:rPr lang="en-GB" sz="2800" b="1" kern="0" spc="-50" dirty="0" smtClean="0">
                <a:latin typeface="Calibri" panose="020F0502020204030204" pitchFamily="34" charset="0"/>
              </a:rPr>
              <a:t>Comments V</a:t>
            </a:r>
            <a:endParaRPr lang="en-GB" sz="2800" b="1" kern="0" dirty="0"/>
          </a:p>
        </p:txBody>
      </p:sp>
      <p:sp>
        <p:nvSpPr>
          <p:cNvPr id="5" name="Rectangle 4"/>
          <p:cNvSpPr/>
          <p:nvPr/>
        </p:nvSpPr>
        <p:spPr>
          <a:xfrm>
            <a:off x="556321" y="1484784"/>
            <a:ext cx="790411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000" b="1" dirty="0"/>
              <a:t>Accessible</a:t>
            </a:r>
            <a:r>
              <a:rPr lang="en-GB" dirty="0" smtClean="0"/>
              <a:t>: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sz="2000" dirty="0" smtClean="0"/>
              <a:t>Inflexibility of assessment and high assessment load means most centres find HNC/D unsuitable for part-time, returning learners or learners with particular learning needs</a:t>
            </a:r>
          </a:p>
          <a:p>
            <a:pPr marL="285750" indent="-285750">
              <a:buFontTx/>
              <a:buChar char="-"/>
            </a:pPr>
            <a:r>
              <a:rPr lang="en-GB" sz="2000" dirty="0" smtClean="0"/>
              <a:t>Candidates, in particular, highlighted increasing demand for online access to information and assessment</a:t>
            </a:r>
          </a:p>
          <a:p>
            <a:pPr marL="285750" indent="-285750">
              <a:buFontTx/>
              <a:buChar char="-"/>
            </a:pPr>
            <a:r>
              <a:rPr lang="en-GB" sz="2000" dirty="0" smtClean="0"/>
              <a:t>Centres increasingly discussed recognising prior learning in a more effective, streamlined manner – </a:t>
            </a:r>
          </a:p>
          <a:p>
            <a:pPr marL="1200150" lvl="2" indent="-285750">
              <a:buFontTx/>
              <a:buChar char="-"/>
            </a:pPr>
            <a:r>
              <a:rPr lang="en-GB" sz="2000" dirty="0" smtClean="0"/>
              <a:t>Recognition of other learning at same level, e.g. Advanced Higher or similar HN qualifications</a:t>
            </a:r>
            <a:endParaRPr lang="en-GB" sz="2000" dirty="0"/>
          </a:p>
          <a:p>
            <a:pPr marL="1200150" lvl="2" indent="-285750">
              <a:buFontTx/>
              <a:buChar char="-"/>
            </a:pPr>
            <a:r>
              <a:rPr lang="en-GB" sz="2000" dirty="0" smtClean="0"/>
              <a:t>Recognition of industry-specific qualifications, e.g. vendor </a:t>
            </a:r>
            <a:r>
              <a:rPr lang="en-GB" sz="2000" dirty="0" err="1" smtClean="0"/>
              <a:t>quals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75196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692696"/>
            <a:ext cx="2705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800" b="1" kern="0" spc="-50" dirty="0" smtClean="0">
                <a:latin typeface="Calibri" panose="020F0502020204030204" pitchFamily="34" charset="0"/>
              </a:rPr>
              <a:t>21</a:t>
            </a:r>
            <a:r>
              <a:rPr lang="en-GB" sz="2800" b="1" kern="0" spc="-50" baseline="30000" dirty="0" smtClean="0">
                <a:latin typeface="Calibri" panose="020F0502020204030204" pitchFamily="34" charset="0"/>
              </a:rPr>
              <a:t>st</a:t>
            </a:r>
            <a:r>
              <a:rPr lang="en-GB" sz="2800" b="1" kern="0" spc="-50" dirty="0" smtClean="0">
                <a:latin typeface="Calibri" panose="020F0502020204030204" pitchFamily="34" charset="0"/>
              </a:rPr>
              <a:t> Century Skills</a:t>
            </a:r>
            <a:endParaRPr lang="en-GB" sz="2800" b="1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916832"/>
            <a:ext cx="7992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000" dirty="0" smtClean="0"/>
              <a:t>Strong support for requirement to develop lifelong learning ethos with ‘Common Core’ 21</a:t>
            </a:r>
            <a:r>
              <a:rPr lang="en-GB" sz="2000" baseline="30000" dirty="0" smtClean="0"/>
              <a:t>st</a:t>
            </a:r>
            <a:r>
              <a:rPr lang="en-GB" sz="2000" dirty="0" smtClean="0"/>
              <a:t> Century Skills which cut across industries and which make multiple-career progression in a complex environment more effective</a:t>
            </a:r>
          </a:p>
          <a:p>
            <a:pPr marL="285750" indent="-285750">
              <a:buFontTx/>
              <a:buChar char="-"/>
            </a:pPr>
            <a:endParaRPr lang="en-GB" sz="2000" dirty="0" smtClean="0"/>
          </a:p>
          <a:p>
            <a:pPr marL="285750" lvl="0" indent="-285750">
              <a:buFontTx/>
              <a:buChar char="-"/>
            </a:pPr>
            <a:r>
              <a:rPr lang="en-GB" sz="2000" dirty="0" smtClean="0">
                <a:solidFill>
                  <a:prstClr val="black"/>
                </a:solidFill>
              </a:rPr>
              <a:t>Strong support for 21</a:t>
            </a:r>
            <a:r>
              <a:rPr lang="en-GB" sz="2000" baseline="30000" dirty="0" smtClean="0">
                <a:solidFill>
                  <a:prstClr val="black"/>
                </a:solidFill>
              </a:rPr>
              <a:t>st</a:t>
            </a:r>
            <a:r>
              <a:rPr lang="en-GB" sz="2000" dirty="0" smtClean="0">
                <a:solidFill>
                  <a:prstClr val="black"/>
                </a:solidFill>
              </a:rPr>
              <a:t> Century Skills (in context to award) as the HNC/D ‘Common Core’</a:t>
            </a:r>
          </a:p>
        </p:txBody>
      </p:sp>
    </p:spTree>
    <p:extLst>
      <p:ext uri="{BB962C8B-B14F-4D97-AF65-F5344CB8AC3E}">
        <p14:creationId xmlns:p14="http://schemas.microsoft.com/office/powerpoint/2010/main" val="334333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980728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-5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Skills Development Scotland: Skills 4.0</a:t>
            </a: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761490"/>
            <a:ext cx="7776864" cy="382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0119" y="476672"/>
            <a:ext cx="5601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800" b="1" kern="0" spc="-50" dirty="0" smtClean="0">
                <a:latin typeface="Calibri" panose="020F0502020204030204" pitchFamily="34" charset="0"/>
              </a:rPr>
              <a:t>Broad Potential Outcome Suggestions</a:t>
            </a:r>
            <a:endParaRPr lang="en-GB" sz="2800" b="1" kern="0" dirty="0"/>
          </a:p>
        </p:txBody>
      </p:sp>
      <p:sp>
        <p:nvSpPr>
          <p:cNvPr id="5" name="Rectangle 4"/>
          <p:cNvSpPr/>
          <p:nvPr/>
        </p:nvSpPr>
        <p:spPr>
          <a:xfrm>
            <a:off x="490118" y="1268760"/>
            <a:ext cx="833035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120 SCQF Credits HNC and </a:t>
            </a:r>
            <a:r>
              <a:rPr lang="en-GB" sz="2000" dirty="0" smtClean="0"/>
              <a:t>HND </a:t>
            </a:r>
            <a:r>
              <a:rPr lang="en-GB" sz="2000" dirty="0" smtClean="0"/>
              <a:t>(i.e</a:t>
            </a:r>
            <a:r>
              <a:rPr lang="en-GB" sz="2000" dirty="0" smtClean="0"/>
              <a:t>. 15 </a:t>
            </a:r>
            <a:r>
              <a:rPr lang="en-GB" sz="2000" dirty="0" smtClean="0"/>
              <a:t>credit HNC and </a:t>
            </a:r>
            <a:r>
              <a:rPr lang="en-GB" sz="2000" dirty="0" smtClean="0"/>
              <a:t>HND)</a:t>
            </a:r>
            <a:endParaRPr lang="en-GB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General 80% / 20% split, with 80% of each level to be based at the qualification’s core level i.e. HNC – 80% SCQF7; HND 80% SCQF8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Qualifications to build from ‘three concentric circles’ model as follows: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Common Core: 21</a:t>
            </a:r>
            <a:r>
              <a:rPr lang="en-GB" sz="2000" baseline="30000" dirty="0"/>
              <a:t>st</a:t>
            </a:r>
            <a:r>
              <a:rPr lang="en-GB" sz="2000" dirty="0"/>
              <a:t> Century Skills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Context: Projects(s) for developing understanding of sector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Key Skills: Industry/job-specific training and </a:t>
            </a:r>
            <a:r>
              <a:rPr lang="en-GB" sz="2000" dirty="0" smtClean="0"/>
              <a:t>development</a:t>
            </a:r>
            <a:endParaRPr lang="en-GB" sz="20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Move away </a:t>
            </a: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from unitised 1 &amp; 2 Credit </a:t>
            </a:r>
            <a:r>
              <a:rPr lang="en-GB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units as course ‘building blocks’</a:t>
            </a:r>
            <a:endParaRPr lang="en-GB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Towards </a:t>
            </a:r>
            <a:r>
              <a:rPr lang="en-GB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larger components of activity, </a:t>
            </a:r>
            <a:endParaRPr lang="en-GB" sz="20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Less </a:t>
            </a: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specific </a:t>
            </a:r>
            <a:r>
              <a:rPr lang="en-GB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outcome-by-outcome </a:t>
            </a: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assessment </a:t>
            </a:r>
            <a:r>
              <a:rPr lang="en-GB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more </a:t>
            </a: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on intended skill </a:t>
            </a:r>
            <a:r>
              <a:rPr lang="en-GB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outcome,</a:t>
            </a:r>
            <a:endParaRPr lang="en-GB" sz="20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Centre-led </a:t>
            </a: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design of specific content, projects </a:t>
            </a:r>
            <a:r>
              <a:rPr lang="en-GB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etc. </a:t>
            </a: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– led by initial </a:t>
            </a:r>
            <a:r>
              <a:rPr lang="en-GB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‘Statement </a:t>
            </a: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of </a:t>
            </a:r>
            <a:r>
              <a:rPr lang="en-GB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Intent’, including assessment </a:t>
            </a: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plan, and evidence of need </a:t>
            </a:r>
            <a:r>
              <a:rPr lang="en-GB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etc.</a:t>
            </a:r>
            <a:endParaRPr lang="en-GB" sz="20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79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03548" y="548680"/>
            <a:ext cx="5112568" cy="544522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1331640" y="1543100"/>
            <a:ext cx="3456384" cy="34563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/>
          <p:cNvSpPr/>
          <p:nvPr/>
        </p:nvSpPr>
        <p:spPr>
          <a:xfrm>
            <a:off x="1727684" y="1896294"/>
            <a:ext cx="2664296" cy="27499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616116" y="548680"/>
            <a:ext cx="320435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‘Common Core’: </a:t>
            </a:r>
            <a:r>
              <a:rPr lang="en-GB" dirty="0" smtClean="0"/>
              <a:t>A central design feature of all HNC/D, which can be contextualised to suit centres, sectors or specific courses, and is designed to deliver ‘21</a:t>
            </a:r>
            <a:r>
              <a:rPr lang="en-GB" baseline="30000" dirty="0" smtClean="0"/>
              <a:t>st</a:t>
            </a:r>
            <a:r>
              <a:rPr lang="en-GB" dirty="0" smtClean="0"/>
              <a:t> Century Skills’ to all learners.</a:t>
            </a:r>
          </a:p>
          <a:p>
            <a:endParaRPr lang="en-GB" dirty="0"/>
          </a:p>
          <a:p>
            <a:r>
              <a:rPr lang="en-GB" b="1" dirty="0" smtClean="0"/>
              <a:t>‘Enterprise and Context’: </a:t>
            </a:r>
            <a:r>
              <a:rPr lang="en-GB" dirty="0" smtClean="0"/>
              <a:t>A supporting project which enables candidates to develop sector-specific contextual understanding, Personal Development Planning and relevant business skills</a:t>
            </a:r>
          </a:p>
          <a:p>
            <a:endParaRPr lang="en-GB" dirty="0"/>
          </a:p>
          <a:p>
            <a:r>
              <a:rPr lang="en-GB" b="1" dirty="0" smtClean="0"/>
              <a:t>Industry-Specific Training: </a:t>
            </a:r>
            <a:r>
              <a:rPr lang="en-GB" dirty="0" smtClean="0"/>
              <a:t>Key skills development for job/sector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059832" y="2276872"/>
            <a:ext cx="25562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211960" y="4221088"/>
            <a:ext cx="14581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707904" y="5373216"/>
            <a:ext cx="19082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1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9FABB946-0470-4FE4-9F4E-774AD65256DD}"/>
    </a:ext>
  </a:extLst>
</a:theme>
</file>

<file path=ppt/theme/theme10.xml><?xml version="1.0" encoding="utf-8"?>
<a:theme xmlns:a="http://schemas.openxmlformats.org/drawingml/2006/main" name="ICBD 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A5C8EB15-43A5-4A4D-A2B7-5760610B2E25}"/>
    </a:ext>
  </a:extLst>
</a:theme>
</file>

<file path=ppt/theme/theme11.xml><?xml version="1.0" encoding="utf-8"?>
<a:theme xmlns:a="http://schemas.openxmlformats.org/drawingml/2006/main" name="ICBD SQA LOGO  FINAL HOLDING SL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08D93DD5-95AF-4224-92DA-7AB63BEF42F4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B90444E2-5F3E-4873-A9B3-CCA1281FB2F2}"/>
    </a:ext>
  </a:extLst>
</a:theme>
</file>

<file path=ppt/theme/theme3.xml><?xml version="1.0" encoding="utf-8"?>
<a:theme xmlns:a="http://schemas.openxmlformats.org/drawingml/2006/main" name="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30C71AAD-07E7-4B16-BEA7-1444E9AA8CB9}"/>
    </a:ext>
  </a:extLst>
</a:theme>
</file>

<file path=ppt/theme/theme4.xml><?xml version="1.0" encoding="utf-8"?>
<a:theme xmlns:a="http://schemas.openxmlformats.org/drawingml/2006/main" name="CORPORATE BLANK 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82DAC372-A731-4CE9-A44F-D8C310159A1A}"/>
    </a:ext>
  </a:extLst>
</a:theme>
</file>

<file path=ppt/theme/theme5.xml><?xml version="1.0" encoding="utf-8"?>
<a:theme xmlns:a="http://schemas.openxmlformats.org/drawingml/2006/main" name="CORPORATE BLANK 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6FEEEAA6-9090-473A-949E-56CEAA0A8859}"/>
    </a:ext>
  </a:extLst>
</a:theme>
</file>

<file path=ppt/theme/theme6.xml><?xml version="1.0" encoding="utf-8"?>
<a:theme xmlns:a="http://schemas.openxmlformats.org/drawingml/2006/main" name="SQA FINAL HOLD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8C2C5270-8414-4D9A-B582-28FA19114139}"/>
    </a:ext>
  </a:extLst>
</a:theme>
</file>

<file path=ppt/theme/theme7.xml><?xml version="1.0" encoding="utf-8"?>
<a:theme xmlns:a="http://schemas.openxmlformats.org/drawingml/2006/main" name="ICBD SQA TITLE HOLDING SLID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C7CF1094-8846-4004-8BB5-B8DAF1663735}"/>
    </a:ext>
  </a:extLst>
</a:theme>
</file>

<file path=ppt/theme/theme8.xml><?xml version="1.0" encoding="utf-8"?>
<a:theme xmlns:a="http://schemas.openxmlformats.org/drawingml/2006/main" name="ICBD 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470037B3-A001-413B-9AA0-04F45ED74310}"/>
    </a:ext>
  </a:extLst>
</a:theme>
</file>

<file path=ppt/theme/theme9.xml><?xml version="1.0" encoding="utf-8"?>
<a:theme xmlns:a="http://schemas.openxmlformats.org/drawingml/2006/main" name="ICBD 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2EA64CF3-54F2-4822-902B-07CD7F4CE7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SQA_Corporate_Aug14</Template>
  <TotalTime>4924</TotalTime>
  <Words>668</Words>
  <Application>Microsoft Office PowerPoint</Application>
  <PresentationFormat>On-screen Show (4:3)</PresentationFormat>
  <Paragraphs>75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Arial</vt:lpstr>
      <vt:lpstr>Arial Narrow</vt:lpstr>
      <vt:lpstr>Calibri</vt:lpstr>
      <vt:lpstr>Symbol</vt:lpstr>
      <vt:lpstr>Wingdings</vt:lpstr>
      <vt:lpstr>SQA TITLE GOES HERE</vt:lpstr>
      <vt:lpstr>SQA DARK BACKGROUND</vt:lpstr>
      <vt:lpstr>SQA LIGHT BACKGROUND</vt:lpstr>
      <vt:lpstr>CORPORATE BLANK DARK</vt:lpstr>
      <vt:lpstr>CORPORATE BLANK LIGHT</vt:lpstr>
      <vt:lpstr>SQA FINAL HOLDING SLIDE</vt:lpstr>
      <vt:lpstr>ICBD SQA TITLE HOLDING SLIDE </vt:lpstr>
      <vt:lpstr>ICBD SQA TITLE GOES HERE</vt:lpstr>
      <vt:lpstr>ICBD SQA DARK BACKGROUND</vt:lpstr>
      <vt:lpstr>ICBD SQA LIGHT BACKGROUND</vt:lpstr>
      <vt:lpstr>ICBD SQA LOGO  FINAL HOLDING SLID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SQA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Knape</dc:creator>
  <cp:lastModifiedBy>Tony Hamilton</cp:lastModifiedBy>
  <cp:revision>95</cp:revision>
  <cp:lastPrinted>2013-10-31T13:53:25Z</cp:lastPrinted>
  <dcterms:created xsi:type="dcterms:W3CDTF">2017-09-29T08:44:10Z</dcterms:created>
  <dcterms:modified xsi:type="dcterms:W3CDTF">2019-02-12T15:18:49Z</dcterms:modified>
</cp:coreProperties>
</file>