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handoutMasterIdLst>
    <p:handoutMasterId r:id="rId27"/>
  </p:handoutMasterIdLst>
  <p:sldIdLst>
    <p:sldId id="256" r:id="rId13"/>
    <p:sldId id="263" r:id="rId14"/>
    <p:sldId id="294" r:id="rId15"/>
    <p:sldId id="306" r:id="rId16"/>
    <p:sldId id="308" r:id="rId17"/>
    <p:sldId id="305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02" r:id="rId26"/>
  </p:sldIdLst>
  <p:sldSz cx="9144000" cy="6858000" type="screen4x3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27/12/2018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qa.org.u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5</a:t>
            </a:r>
            <a:r>
              <a:rPr lang="en-GB" sz="2800" b="1" dirty="0" smtClean="0"/>
              <a:t>. </a:t>
            </a:r>
            <a:r>
              <a:rPr lang="en-GB" sz="2800" b="1" dirty="0" smtClean="0"/>
              <a:t>Internal Assessment and Verification</a:t>
            </a:r>
            <a:endParaRPr lang="en-GB" sz="2800" b="1" dirty="0" smtClean="0"/>
          </a:p>
          <a:p>
            <a:pPr>
              <a:buNone/>
              <a:defRPr/>
            </a:pPr>
            <a:r>
              <a:rPr lang="en-GB" sz="2400" dirty="0"/>
              <a:t>Criterion 4.3: Assessment instruments and methods and </a:t>
            </a:r>
            <a:r>
              <a:rPr lang="en-GB" sz="2400" dirty="0" smtClean="0"/>
              <a:t>their</a:t>
            </a:r>
          </a:p>
          <a:p>
            <a:pPr>
              <a:buNone/>
              <a:defRPr/>
            </a:pPr>
            <a:r>
              <a:rPr lang="en-GB" sz="2400" dirty="0" smtClean="0"/>
              <a:t>selection </a:t>
            </a:r>
            <a:r>
              <a:rPr lang="en-GB" sz="2400" dirty="0"/>
              <a:t>and use must be valid, reliable, practicable, </a:t>
            </a:r>
            <a:r>
              <a:rPr lang="en-GB" sz="2400" dirty="0" smtClean="0"/>
              <a:t>equitable</a:t>
            </a:r>
          </a:p>
          <a:p>
            <a:pPr>
              <a:buNone/>
              <a:defRPr/>
            </a:pPr>
            <a:r>
              <a:rPr lang="en-GB" sz="2400" dirty="0" smtClean="0"/>
              <a:t>and fair</a:t>
            </a:r>
            <a:endParaRPr lang="en-GB" sz="2400" dirty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>
              <a:defRPr/>
            </a:pPr>
            <a:r>
              <a:rPr lang="en-GB" sz="2400" b="1" dirty="0" smtClean="0"/>
              <a:t>SQA ASP’s and Up-to-date Unit Specifications</a:t>
            </a:r>
          </a:p>
          <a:p>
            <a:pPr marL="0" indent="0">
              <a:buNone/>
              <a:defRPr/>
            </a:pPr>
            <a:endParaRPr lang="en-GB" sz="1200" b="1" dirty="0" smtClean="0"/>
          </a:p>
          <a:p>
            <a:pPr marL="0" indent="0">
              <a:buNone/>
              <a:defRPr/>
            </a:pPr>
            <a:r>
              <a:rPr lang="en-GB" sz="2400" dirty="0"/>
              <a:t>Criterion 4.4: Assessment evidence must be the candidate’s own work, generated under SQA’s required </a:t>
            </a:r>
            <a:r>
              <a:rPr lang="en-GB" sz="2400" dirty="0" smtClean="0"/>
              <a:t>conditions</a:t>
            </a:r>
            <a:endParaRPr lang="en-GB" sz="2400" dirty="0"/>
          </a:p>
          <a:p>
            <a:pPr marL="0" indent="0"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sz="2400" b="1" dirty="0" smtClean="0"/>
              <a:t>Authenticity declaration</a:t>
            </a:r>
          </a:p>
          <a:p>
            <a:pPr>
              <a:defRPr/>
            </a:pPr>
            <a:r>
              <a:rPr lang="en-GB" sz="2400" b="1" dirty="0" smtClean="0"/>
              <a:t>Formal referencing and Turnitin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980728"/>
            <a:ext cx="8424936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400" b="1" dirty="0"/>
              <a:t>5</a:t>
            </a:r>
            <a:r>
              <a:rPr lang="en-GB" sz="2400" b="1" dirty="0" smtClean="0"/>
              <a:t>. </a:t>
            </a:r>
            <a:r>
              <a:rPr lang="en-GB" sz="2400" b="1" dirty="0" smtClean="0"/>
              <a:t>Internal Assessment and Verification</a:t>
            </a:r>
            <a:endParaRPr lang="en-GB" sz="2400" b="1" dirty="0" smtClean="0"/>
          </a:p>
          <a:p>
            <a:pPr marL="0" indent="0">
              <a:buNone/>
              <a:defRPr/>
            </a:pPr>
            <a:r>
              <a:rPr lang="en-GB" sz="2400" dirty="0"/>
              <a:t>Criterion 4.6: Evidence of candidates’ work must be accurately and consistently judged by assessors against SQA’s </a:t>
            </a:r>
            <a:r>
              <a:rPr lang="en-GB" sz="2400" dirty="0" smtClean="0"/>
              <a:t>requirements</a:t>
            </a:r>
          </a:p>
          <a:p>
            <a:pPr>
              <a:defRPr/>
            </a:pPr>
            <a:r>
              <a:rPr lang="en-GB" sz="2200" b="1" dirty="0" smtClean="0"/>
              <a:t>IV/standardisation meetings</a:t>
            </a:r>
          </a:p>
          <a:p>
            <a:pPr>
              <a:defRPr/>
            </a:pPr>
            <a:r>
              <a:rPr lang="en-GB" sz="2200" b="1" dirty="0" smtClean="0"/>
              <a:t>Double marking of Graded Units</a:t>
            </a:r>
          </a:p>
          <a:p>
            <a:pPr>
              <a:defRPr/>
            </a:pPr>
            <a:r>
              <a:rPr lang="en-GB" sz="2200" b="1" dirty="0" smtClean="0"/>
              <a:t>GU2 projects marking and grading approaches</a:t>
            </a:r>
            <a:endParaRPr lang="en-GB" sz="2200" b="1" dirty="0" smtClean="0"/>
          </a:p>
          <a:p>
            <a:pPr marL="0" indent="0">
              <a:buNone/>
              <a:defRPr/>
            </a:pPr>
            <a:endParaRPr lang="en-GB" sz="800" b="1" dirty="0" smtClean="0"/>
          </a:p>
          <a:p>
            <a:pPr marL="0" indent="0">
              <a:buNone/>
              <a:defRPr/>
            </a:pPr>
            <a:r>
              <a:rPr lang="en-GB" sz="2400" dirty="0"/>
              <a:t>Criterion 4.7: Candidate evidence must be retained in line with SQA </a:t>
            </a:r>
            <a:r>
              <a:rPr lang="en-GB" sz="2400" dirty="0" smtClean="0"/>
              <a:t>requirements.</a:t>
            </a:r>
          </a:p>
          <a:p>
            <a:pPr>
              <a:defRPr/>
            </a:pPr>
            <a:r>
              <a:rPr lang="en-GB" sz="2200" b="1" dirty="0" smtClean="0"/>
              <a:t>Retention policy </a:t>
            </a:r>
          </a:p>
          <a:p>
            <a:pPr marL="0" indent="0">
              <a:buNone/>
              <a:defRPr/>
            </a:pPr>
            <a:endParaRPr lang="en-GB" sz="800" b="1" dirty="0" smtClean="0"/>
          </a:p>
          <a:p>
            <a:pPr marL="0" indent="0">
              <a:buNone/>
              <a:defRPr/>
            </a:pPr>
            <a:r>
              <a:rPr lang="en-GB" sz="2400" dirty="0"/>
              <a:t>Criterion 4.9: Feedback from qualification verifiers must be disseminated to staff and used to inform assessment practice</a:t>
            </a:r>
            <a:r>
              <a:rPr lang="en-GB" sz="2400" dirty="0" smtClean="0"/>
              <a:t>.</a:t>
            </a:r>
          </a:p>
          <a:p>
            <a:pPr>
              <a:defRPr/>
            </a:pPr>
            <a:r>
              <a:rPr lang="en-GB" sz="2200" b="1" dirty="0" smtClean="0"/>
              <a:t>Central files and IV records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6</a:t>
            </a:r>
            <a:r>
              <a:rPr lang="en-GB" sz="2800" b="1" dirty="0" smtClean="0"/>
              <a:t>. </a:t>
            </a:r>
            <a:r>
              <a:rPr lang="en-GB" altLang="en-US" sz="2800" b="1" dirty="0">
                <a:solidFill>
                  <a:schemeClr val="bg1"/>
                </a:solidFill>
              </a:rPr>
              <a:t>Areas of good practice reported by qualification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verifiers</a:t>
            </a:r>
            <a:endParaRPr lang="en-GB" altLang="en-US" sz="1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b="1" dirty="0" smtClean="0"/>
              <a:t>Better use of IV and standardisation</a:t>
            </a:r>
          </a:p>
          <a:p>
            <a:pPr>
              <a:defRPr/>
            </a:pPr>
            <a:r>
              <a:rPr lang="en-GB" sz="2400" b="1" dirty="0" smtClean="0"/>
              <a:t>Feedback</a:t>
            </a:r>
          </a:p>
          <a:p>
            <a:pPr>
              <a:defRPr/>
            </a:pPr>
            <a:r>
              <a:rPr lang="en-GB" sz="2400" b="1" dirty="0" smtClean="0"/>
              <a:t>Referencing</a:t>
            </a:r>
          </a:p>
          <a:p>
            <a:pPr>
              <a:defRPr/>
            </a:pPr>
            <a:r>
              <a:rPr lang="en-GB" sz="2400" b="1" dirty="0" smtClean="0"/>
              <a:t>Use of online resources</a:t>
            </a:r>
          </a:p>
          <a:p>
            <a:pPr>
              <a:defRPr/>
            </a:pPr>
            <a:r>
              <a:rPr lang="en-GB" sz="2400" b="1" dirty="0" smtClean="0"/>
              <a:t>‘Quality days’</a:t>
            </a:r>
          </a:p>
          <a:p>
            <a:pPr>
              <a:defRPr/>
            </a:pPr>
            <a:r>
              <a:rPr lang="en-GB" sz="2400" b="1" dirty="0" smtClean="0"/>
              <a:t>Business plan presentations/pitching</a:t>
            </a:r>
          </a:p>
          <a:p>
            <a:pPr>
              <a:defRPr/>
            </a:pPr>
            <a:r>
              <a:rPr lang="en-GB" sz="2400" b="1" dirty="0" smtClean="0"/>
              <a:t>Reflection before grading GU 2 projects</a:t>
            </a:r>
          </a:p>
          <a:p>
            <a:pPr>
              <a:defRPr/>
            </a:pPr>
            <a:r>
              <a:rPr lang="en-GB" sz="2400" b="1" dirty="0" smtClean="0"/>
              <a:t>Double marking</a:t>
            </a:r>
          </a:p>
          <a:p>
            <a:pPr>
              <a:defRPr/>
            </a:pPr>
            <a:r>
              <a:rPr lang="en-GB" sz="2400" b="1" dirty="0" smtClean="0"/>
              <a:t>Deadlines imposed via Turnitin</a:t>
            </a:r>
          </a:p>
          <a:p>
            <a:pPr marL="0" indent="0"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7</a:t>
            </a:r>
            <a:r>
              <a:rPr lang="en-GB" sz="2800" b="1" dirty="0" smtClean="0"/>
              <a:t>. </a:t>
            </a:r>
            <a:r>
              <a:rPr lang="en-GB" altLang="en-US" sz="2800" b="1" dirty="0">
                <a:solidFill>
                  <a:schemeClr val="bg1"/>
                </a:solidFill>
              </a:rPr>
              <a:t>Specific areas for Development</a:t>
            </a:r>
          </a:p>
          <a:p>
            <a:pPr>
              <a:buNone/>
              <a:defRPr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dirty="0" smtClean="0"/>
              <a:t>Working to improve standardisation</a:t>
            </a:r>
          </a:p>
          <a:p>
            <a:pPr>
              <a:defRPr/>
            </a:pPr>
            <a:r>
              <a:rPr lang="en-GB" sz="2400" dirty="0" smtClean="0"/>
              <a:t>Interim IV to help development</a:t>
            </a:r>
          </a:p>
          <a:p>
            <a:pPr>
              <a:defRPr/>
            </a:pPr>
            <a:r>
              <a:rPr lang="en-GB" sz="2400" dirty="0" smtClean="0"/>
              <a:t>Avoiding drift in business plans and projects</a:t>
            </a:r>
          </a:p>
          <a:p>
            <a:pPr>
              <a:defRPr/>
            </a:pPr>
            <a:r>
              <a:rPr lang="en-GB" sz="2400" dirty="0" smtClean="0"/>
              <a:t>Avoiding general projects in GU 2</a:t>
            </a:r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sz="4000" dirty="0" smtClean="0"/>
              <a:t>SEV Annual Update - </a:t>
            </a:r>
            <a:r>
              <a:rPr lang="en-GB" altLang="en-US" sz="4000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2610" y="1772816"/>
            <a:ext cx="8234533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altLang="en-US" dirty="0" smtClean="0"/>
              <a:t>As in years past, thank </a:t>
            </a:r>
            <a:r>
              <a:rPr lang="en-GB" altLang="en-US" dirty="0"/>
              <a:t>you for all of your </a:t>
            </a:r>
            <a:r>
              <a:rPr lang="en-GB" altLang="en-US" dirty="0" smtClean="0"/>
              <a:t>hard </a:t>
            </a:r>
            <a:r>
              <a:rPr lang="en-GB" altLang="en-US" dirty="0"/>
              <a:t>work </a:t>
            </a:r>
          </a:p>
          <a:p>
            <a:pPr>
              <a:buNone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1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31640" y="1556792"/>
            <a:ext cx="6259302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376260"/>
            <a:ext cx="7882253" cy="12687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GB" altLang="en-US" b="1" dirty="0" smtClean="0"/>
              <a:t>Business </a:t>
            </a:r>
            <a:r>
              <a:rPr lang="en-GB" altLang="en-US" b="1" dirty="0" smtClean="0"/>
              <a:t>Management and Business Graded Unit</a:t>
            </a:r>
          </a:p>
          <a:p>
            <a:pPr algn="ctr">
              <a:defRPr/>
            </a:pPr>
            <a:r>
              <a:rPr lang="en-GB" altLang="en-US" b="1" dirty="0" smtClean="0"/>
              <a:t>254 and 390</a:t>
            </a:r>
            <a:endParaRPr lang="en-GB" altLang="en-US" b="1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</a:t>
            </a:r>
            <a:r>
              <a:rPr lang="en-GB" altLang="en-US" dirty="0" smtClean="0"/>
              <a:t>– 2019</a:t>
            </a:r>
          </a:p>
          <a:p>
            <a:pPr lvl="0">
              <a:defRPr/>
            </a:pP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75354"/>
            <a:ext cx="86764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smtClean="0">
                <a:solidFill>
                  <a:schemeClr val="bg1"/>
                </a:solidFill>
              </a:rPr>
              <a:t>QVSR Structure</a:t>
            </a:r>
          </a:p>
          <a:p>
            <a:endParaRPr lang="en-GB" altLang="en-US" sz="1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Location </a:t>
            </a:r>
            <a:r>
              <a:rPr lang="en-GB" altLang="en-US" sz="2400" b="1" dirty="0">
                <a:solidFill>
                  <a:schemeClr val="bg1"/>
                </a:solidFill>
              </a:rPr>
              <a:t>of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Qualification Verification Summary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Reports</a:t>
            </a:r>
          </a:p>
          <a:p>
            <a:endParaRPr lang="en-GB" altLang="en-US" sz="1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Units Covered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Resources 2.4, 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Candidate Support 3.2, 3.3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Internal Assessment and Verification 4.2, 4.3, 4.4, 4.6, 4.7, 4.9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>
                <a:solidFill>
                  <a:schemeClr val="bg1"/>
                </a:solidFill>
              </a:rPr>
              <a:t>Areas of good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practice reported by qualification verifiers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>
                <a:solidFill>
                  <a:schemeClr val="bg1"/>
                </a:solidFill>
              </a:rPr>
              <a:t>Specific areas for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Development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endParaRPr lang="en-GB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51520" y="1340768"/>
            <a:ext cx="8712968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800" b="1" dirty="0" smtClean="0"/>
              <a:t>1. </a:t>
            </a:r>
            <a:r>
              <a:rPr lang="en-GB" sz="2800" b="1" dirty="0" smtClean="0"/>
              <a:t>Location of </a:t>
            </a:r>
            <a:r>
              <a:rPr lang="en-GB" sz="2800" b="1" dirty="0" smtClean="0"/>
              <a:t>Qualification Verification Summary</a:t>
            </a:r>
            <a:r>
              <a:rPr lang="en-GB" sz="2800" b="1" dirty="0" smtClean="0"/>
              <a:t> </a:t>
            </a:r>
            <a:r>
              <a:rPr lang="en-GB" sz="2800" b="1" dirty="0"/>
              <a:t>Reports</a:t>
            </a:r>
          </a:p>
          <a:p>
            <a:pPr>
              <a:buNone/>
              <a:defRPr/>
            </a:pPr>
            <a:r>
              <a:rPr lang="en-GB" dirty="0">
                <a:solidFill>
                  <a:schemeClr val="bg1"/>
                </a:solidFill>
                <a:hlinkClick r:id="rId2"/>
              </a:rPr>
              <a:t>www.sqa.org.uk</a:t>
            </a:r>
            <a:endParaRPr lang="en-GB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en-GB" dirty="0"/>
              <a:t>Qualifications </a:t>
            </a:r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Higher </a:t>
            </a:r>
            <a:r>
              <a:rPr lang="en-GB" dirty="0" smtClean="0"/>
              <a:t>National Qualifications</a:t>
            </a:r>
            <a:endParaRPr lang="en-GB" dirty="0"/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dirty="0" smtClean="0"/>
              <a:t>Browse </a:t>
            </a:r>
            <a:r>
              <a:rPr lang="en-GB" dirty="0"/>
              <a:t>HN Subjects</a:t>
            </a:r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     </a:t>
            </a:r>
            <a:r>
              <a:rPr lang="en-GB" dirty="0" smtClean="0"/>
              <a:t>Business</a:t>
            </a:r>
            <a:r>
              <a:rPr lang="en-GB" dirty="0"/>
              <a:t>, Administration, Accounting </a:t>
            </a:r>
            <a:r>
              <a:rPr lang="en-GB" dirty="0" smtClean="0"/>
              <a:t>&amp; Finance</a:t>
            </a:r>
            <a:endParaRPr lang="en-GB" dirty="0"/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  <a:r>
              <a:rPr lang="en-GB" dirty="0" smtClean="0"/>
              <a:t>HNC/HND </a:t>
            </a:r>
            <a:r>
              <a:rPr lang="en-GB" dirty="0"/>
              <a:t>Business</a:t>
            </a:r>
          </a:p>
          <a:p>
            <a:pPr>
              <a:buNone/>
              <a:defRPr/>
            </a:pPr>
            <a:r>
              <a:rPr lang="en-GB" dirty="0" smtClean="0"/>
              <a:t>                    Qualification Verification Summary </a:t>
            </a:r>
            <a:r>
              <a:rPr lang="en-GB" dirty="0" smtClean="0"/>
              <a:t>Reports</a:t>
            </a:r>
            <a:endParaRPr lang="en-GB" dirty="0"/>
          </a:p>
          <a:p>
            <a:pPr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196752"/>
            <a:ext cx="8229600" cy="41758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800" b="1" dirty="0"/>
              <a:t>2</a:t>
            </a:r>
            <a:r>
              <a:rPr lang="en-GB" sz="2800" b="1" dirty="0" smtClean="0"/>
              <a:t>. </a:t>
            </a:r>
            <a:r>
              <a:rPr lang="en-GB" sz="2800" b="1" dirty="0" smtClean="0"/>
              <a:t>Units Covered</a:t>
            </a:r>
            <a:endParaRPr lang="en-GB" sz="2800" b="1" dirty="0"/>
          </a:p>
          <a:p>
            <a:pPr marL="0" indent="0">
              <a:buNone/>
              <a:defRPr/>
            </a:pPr>
            <a:r>
              <a:rPr lang="en-GB" b="1" dirty="0"/>
              <a:t>Business Management (Verification Group 254) </a:t>
            </a:r>
            <a:endParaRPr lang="en-GB" b="1" dirty="0" smtClean="0"/>
          </a:p>
          <a:p>
            <a:pPr>
              <a:defRPr/>
            </a:pPr>
            <a:r>
              <a:rPr lang="en-GB" dirty="0" smtClean="0"/>
              <a:t>F84T 34 Managing </a:t>
            </a:r>
            <a:r>
              <a:rPr lang="en-GB" dirty="0"/>
              <a:t>People and Organisations SCQF level </a:t>
            </a:r>
            <a:r>
              <a:rPr lang="en-GB" dirty="0" smtClean="0"/>
              <a:t>7</a:t>
            </a:r>
          </a:p>
          <a:p>
            <a:pPr>
              <a:defRPr/>
            </a:pPr>
            <a:r>
              <a:rPr lang="en-GB" dirty="0" smtClean="0"/>
              <a:t>F7J7 35 Business </a:t>
            </a:r>
            <a:r>
              <a:rPr lang="en-GB" dirty="0"/>
              <a:t>Culture and Strategy SCQF level 8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H7V4 34 Preparing </a:t>
            </a:r>
            <a:r>
              <a:rPr lang="en-GB" dirty="0"/>
              <a:t>to Start a Business SCQF level 7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H7V5 34 Preparing </a:t>
            </a:r>
            <a:r>
              <a:rPr lang="en-GB" dirty="0"/>
              <a:t>a Formal Business Plan SCQF level 7 </a:t>
            </a:r>
            <a:endParaRPr lang="en-GB" dirty="0" smtClean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 marL="0" indent="0">
              <a:buNone/>
              <a:defRPr/>
            </a:pPr>
            <a:r>
              <a:rPr lang="en-GB" b="1" dirty="0" smtClean="0"/>
              <a:t>Business </a:t>
            </a:r>
            <a:r>
              <a:rPr lang="en-GB" b="1" dirty="0"/>
              <a:t>Graded Unit (Verification Group 390) </a:t>
            </a:r>
            <a:endParaRPr lang="en-GB" b="1" dirty="0" smtClean="0"/>
          </a:p>
          <a:p>
            <a:pPr>
              <a:defRPr/>
            </a:pPr>
            <a:r>
              <a:rPr lang="en-GB" dirty="0" smtClean="0"/>
              <a:t>F8LD </a:t>
            </a:r>
            <a:r>
              <a:rPr lang="en-GB" dirty="0"/>
              <a:t>34 Business: Graded Unit 1 SCQF level 7 </a:t>
            </a:r>
          </a:p>
          <a:p>
            <a:pPr>
              <a:defRPr/>
            </a:pPr>
            <a:r>
              <a:rPr lang="en-GB" dirty="0" smtClean="0"/>
              <a:t>F8LE </a:t>
            </a:r>
            <a:r>
              <a:rPr lang="en-GB" dirty="0"/>
              <a:t>35 Business: Graded Unit 2 SCQF level 8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5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3</a:t>
            </a:r>
            <a:r>
              <a:rPr lang="en-GB" sz="2800" b="1" dirty="0" smtClean="0"/>
              <a:t>. </a:t>
            </a:r>
            <a:r>
              <a:rPr lang="en-GB" sz="2800" b="1" dirty="0" smtClean="0"/>
              <a:t>Resources</a:t>
            </a:r>
            <a:r>
              <a:rPr lang="en-GB" sz="2800" b="1" dirty="0" smtClean="0"/>
              <a:t> </a:t>
            </a:r>
          </a:p>
          <a:p>
            <a:pPr>
              <a:buNone/>
              <a:defRPr/>
            </a:pPr>
            <a:r>
              <a:rPr lang="en-GB" sz="2400" dirty="0"/>
              <a:t>Criterion 2.4: There must be evidence of </a:t>
            </a:r>
            <a:r>
              <a:rPr lang="en-GB" sz="2400" dirty="0" smtClean="0"/>
              <a:t>initial and </a:t>
            </a:r>
            <a:r>
              <a:rPr lang="en-GB" sz="2400" dirty="0"/>
              <a:t>ongoing reviews of </a:t>
            </a:r>
            <a:r>
              <a:rPr lang="en-GB" sz="2400" dirty="0" smtClean="0"/>
              <a:t>assessment environments</a:t>
            </a:r>
            <a:r>
              <a:rPr lang="en-GB" sz="2400" dirty="0"/>
              <a:t>; equipment; </a:t>
            </a:r>
            <a:r>
              <a:rPr lang="en-GB" sz="2400" dirty="0" smtClean="0"/>
              <a:t>and reference, learning </a:t>
            </a:r>
            <a:r>
              <a:rPr lang="en-GB" sz="2400" dirty="0"/>
              <a:t>and assessment </a:t>
            </a:r>
            <a:r>
              <a:rPr lang="en-GB" sz="2400" dirty="0" smtClean="0"/>
              <a:t>materials</a:t>
            </a:r>
          </a:p>
          <a:p>
            <a:pPr marL="0" indent="0"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sz="2400" b="1" dirty="0" smtClean="0"/>
              <a:t>Operational planning cycles</a:t>
            </a:r>
          </a:p>
          <a:p>
            <a:pPr>
              <a:defRPr/>
            </a:pPr>
            <a:r>
              <a:rPr lang="en-GB" sz="2400" b="1" dirty="0" smtClean="0"/>
              <a:t>VLE materials</a:t>
            </a:r>
          </a:p>
          <a:p>
            <a:pPr>
              <a:defRPr/>
            </a:pPr>
            <a:r>
              <a:rPr lang="en-GB" sz="2400" b="1" dirty="0" smtClean="0"/>
              <a:t>SQA ASP’s and HN Enhancements Project assessments</a:t>
            </a:r>
          </a:p>
          <a:p>
            <a:pPr>
              <a:defRPr/>
            </a:pPr>
            <a:r>
              <a:rPr lang="en-GB" sz="2400" b="1" dirty="0" smtClean="0"/>
              <a:t>Prior verification</a:t>
            </a:r>
          </a:p>
          <a:p>
            <a:pPr>
              <a:defRPr/>
            </a:pPr>
            <a:r>
              <a:rPr lang="en-GB" sz="2400" b="1" dirty="0" smtClean="0"/>
              <a:t>New buildings and equipment</a:t>
            </a:r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1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4</a:t>
            </a:r>
            <a:r>
              <a:rPr lang="en-GB" sz="2800" b="1" dirty="0" smtClean="0"/>
              <a:t>. Candidate Support </a:t>
            </a:r>
          </a:p>
          <a:p>
            <a:pPr>
              <a:buNone/>
              <a:defRPr/>
            </a:pPr>
            <a:r>
              <a:rPr lang="en-GB" sz="2400" dirty="0"/>
              <a:t>Criterion 3.2: Candidates’ development needs and </a:t>
            </a:r>
            <a:r>
              <a:rPr lang="en-GB" sz="2400" dirty="0" smtClean="0"/>
              <a:t>prior</a:t>
            </a:r>
          </a:p>
          <a:p>
            <a:pPr>
              <a:buNone/>
              <a:defRPr/>
            </a:pPr>
            <a:r>
              <a:rPr lang="en-GB" sz="2400" dirty="0" smtClean="0"/>
              <a:t>achievements </a:t>
            </a:r>
            <a:r>
              <a:rPr lang="en-GB" sz="2400" dirty="0"/>
              <a:t>(where appropriate) must be matched against </a:t>
            </a:r>
            <a:r>
              <a:rPr lang="en-GB" sz="2400" dirty="0" smtClean="0"/>
              <a:t>the</a:t>
            </a:r>
          </a:p>
          <a:p>
            <a:pPr>
              <a:buNone/>
              <a:defRPr/>
            </a:pPr>
            <a:r>
              <a:rPr lang="en-GB" sz="2400" dirty="0" smtClean="0"/>
              <a:t>requirements </a:t>
            </a:r>
            <a:r>
              <a:rPr lang="en-GB" sz="2400" dirty="0"/>
              <a:t>of the </a:t>
            </a:r>
            <a:r>
              <a:rPr lang="en-GB" sz="2400" dirty="0" smtClean="0"/>
              <a:t>award</a:t>
            </a:r>
          </a:p>
          <a:p>
            <a:pPr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sz="2400" b="1" dirty="0" smtClean="0"/>
              <a:t>Different approaches used in recruitment</a:t>
            </a:r>
          </a:p>
          <a:p>
            <a:pPr>
              <a:defRPr/>
            </a:pPr>
            <a:r>
              <a:rPr lang="en-GB" sz="2400" b="1" dirty="0" smtClean="0"/>
              <a:t>Induction</a:t>
            </a:r>
          </a:p>
          <a:p>
            <a:pPr>
              <a:defRPr/>
            </a:pPr>
            <a:r>
              <a:rPr lang="en-GB" sz="2400" b="1" dirty="0" smtClean="0"/>
              <a:t>Ongoing care</a:t>
            </a:r>
          </a:p>
          <a:p>
            <a:pPr>
              <a:defRPr/>
            </a:pPr>
            <a:r>
              <a:rPr lang="en-GB" sz="2400" b="1" dirty="0" smtClean="0"/>
              <a:t>Specialist services</a:t>
            </a:r>
          </a:p>
          <a:p>
            <a:pPr marL="0" indent="0">
              <a:buNone/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4</a:t>
            </a:r>
            <a:r>
              <a:rPr lang="en-GB" sz="2800" b="1" dirty="0" smtClean="0"/>
              <a:t>. Candidate Support </a:t>
            </a:r>
          </a:p>
          <a:p>
            <a:pPr>
              <a:buNone/>
              <a:defRPr/>
            </a:pPr>
            <a:r>
              <a:rPr lang="en-GB" sz="2400" dirty="0" smtClean="0"/>
              <a:t>Criterion </a:t>
            </a:r>
            <a:r>
              <a:rPr lang="en-GB" sz="2400" dirty="0"/>
              <a:t>3.3: Candidates must have scheduled contact with </a:t>
            </a:r>
            <a:r>
              <a:rPr lang="en-GB" sz="2400" dirty="0" smtClean="0"/>
              <a:t>their</a:t>
            </a:r>
          </a:p>
          <a:p>
            <a:pPr>
              <a:buNone/>
              <a:defRPr/>
            </a:pPr>
            <a:r>
              <a:rPr lang="en-GB" sz="2400" dirty="0" smtClean="0"/>
              <a:t>assessor </a:t>
            </a:r>
            <a:r>
              <a:rPr lang="en-GB" sz="2400" dirty="0"/>
              <a:t>to review their progress and to revise their </a:t>
            </a:r>
            <a:r>
              <a:rPr lang="en-GB" sz="2400" dirty="0" smtClean="0"/>
              <a:t>assessment</a:t>
            </a:r>
          </a:p>
          <a:p>
            <a:pPr>
              <a:buNone/>
              <a:defRPr/>
            </a:pPr>
            <a:r>
              <a:rPr lang="en-GB" sz="2400" dirty="0" smtClean="0"/>
              <a:t>plans accordingly</a:t>
            </a:r>
            <a:endParaRPr lang="en-GB" sz="2400" dirty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>
              <a:defRPr/>
            </a:pPr>
            <a:r>
              <a:rPr lang="en-GB" sz="2400" b="1" dirty="0" smtClean="0"/>
              <a:t>Timetables</a:t>
            </a:r>
          </a:p>
          <a:p>
            <a:pPr>
              <a:defRPr/>
            </a:pPr>
            <a:r>
              <a:rPr lang="en-GB" sz="2400" b="1" dirty="0" smtClean="0"/>
              <a:t>Outside class</a:t>
            </a:r>
          </a:p>
          <a:p>
            <a:pPr>
              <a:defRPr/>
            </a:pPr>
            <a:r>
              <a:rPr lang="en-GB" sz="2400" b="1" dirty="0" smtClean="0"/>
              <a:t>Email</a:t>
            </a:r>
          </a:p>
          <a:p>
            <a:pPr>
              <a:defRPr/>
            </a:pPr>
            <a:r>
              <a:rPr lang="en-GB" sz="2400" b="1" dirty="0" smtClean="0"/>
              <a:t>Scheduled meetings for GU2</a:t>
            </a:r>
          </a:p>
          <a:p>
            <a:pPr>
              <a:defRPr/>
            </a:pPr>
            <a:r>
              <a:rPr lang="en-GB" sz="2400" b="1" dirty="0" smtClean="0"/>
              <a:t>Verbal and written feedback</a:t>
            </a:r>
          </a:p>
          <a:p>
            <a:pPr>
              <a:defRPr/>
            </a:pPr>
            <a:r>
              <a:rPr lang="en-GB" sz="2400" b="1" dirty="0" smtClean="0"/>
              <a:t>Practice case studies for GU1</a:t>
            </a:r>
          </a:p>
          <a:p>
            <a:pPr>
              <a:defRPr/>
            </a:pPr>
            <a:r>
              <a:rPr lang="en-GB" sz="2400" b="1" dirty="0" smtClean="0"/>
              <a:t>Prelim paper</a:t>
            </a:r>
            <a:endParaRPr lang="en-GB" sz="2400" b="1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</a:t>
            </a:r>
            <a:r>
              <a:rPr lang="en-GB" altLang="en-US" dirty="0" smtClean="0"/>
              <a:t>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5</a:t>
            </a:r>
            <a:r>
              <a:rPr lang="en-GB" sz="2800" b="1" dirty="0" smtClean="0"/>
              <a:t>. </a:t>
            </a:r>
            <a:r>
              <a:rPr lang="en-GB" sz="2800" b="1" dirty="0" smtClean="0"/>
              <a:t>Internal Assessment and Verification</a:t>
            </a:r>
            <a:endParaRPr lang="en-GB" sz="2800" b="1" dirty="0" smtClean="0"/>
          </a:p>
          <a:p>
            <a:pPr>
              <a:buNone/>
              <a:defRPr/>
            </a:pPr>
            <a:r>
              <a:rPr lang="en-GB" sz="2400" dirty="0"/>
              <a:t>Criterion 4.2: Internal assessment and verification </a:t>
            </a:r>
            <a:r>
              <a:rPr lang="en-GB" sz="2400" dirty="0" smtClean="0"/>
              <a:t>procedures</a:t>
            </a:r>
          </a:p>
          <a:p>
            <a:pPr>
              <a:buNone/>
              <a:defRPr/>
            </a:pPr>
            <a:r>
              <a:rPr lang="en-GB" sz="2400" dirty="0" smtClean="0"/>
              <a:t>must </a:t>
            </a:r>
            <a:r>
              <a:rPr lang="en-GB" sz="2400" dirty="0"/>
              <a:t>be implemented to ensure standardisation of </a:t>
            </a:r>
            <a:r>
              <a:rPr lang="en-GB" sz="2400" dirty="0" smtClean="0"/>
              <a:t>assessment</a:t>
            </a:r>
            <a:endParaRPr lang="en-GB" sz="2400" dirty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>
              <a:defRPr/>
            </a:pPr>
            <a:r>
              <a:rPr lang="en-GB" sz="2400" b="1" dirty="0" smtClean="0"/>
              <a:t>Completed IV records – narrative</a:t>
            </a:r>
          </a:p>
          <a:p>
            <a:pPr>
              <a:defRPr/>
            </a:pPr>
            <a:r>
              <a:rPr lang="en-GB" sz="2400" b="1" dirty="0" smtClean="0"/>
              <a:t>Use of IV as developmental tool</a:t>
            </a:r>
          </a:p>
          <a:p>
            <a:pPr>
              <a:defRPr/>
            </a:pPr>
            <a:r>
              <a:rPr lang="en-GB" sz="2400" b="1" dirty="0" smtClean="0"/>
              <a:t>Need for standardisation</a:t>
            </a:r>
          </a:p>
          <a:p>
            <a:pPr>
              <a:defRPr/>
            </a:pPr>
            <a:r>
              <a:rPr lang="en-GB" sz="2400" b="1" dirty="0" smtClean="0"/>
              <a:t>‘Drift’ in business planning</a:t>
            </a:r>
          </a:p>
          <a:p>
            <a:pPr>
              <a:defRPr/>
            </a:pPr>
            <a:r>
              <a:rPr lang="en-GB" sz="2400" b="1" dirty="0" smtClean="0"/>
              <a:t>Reflective grading of GU2 projects</a:t>
            </a:r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624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Iain</cp:lastModifiedBy>
  <cp:revision>116</cp:revision>
  <cp:lastPrinted>2016-01-21T16:43:25Z</cp:lastPrinted>
  <dcterms:created xsi:type="dcterms:W3CDTF">2013-10-10T15:37:55Z</dcterms:created>
  <dcterms:modified xsi:type="dcterms:W3CDTF">2018-12-27T10:36:07Z</dcterms:modified>
</cp:coreProperties>
</file>