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</p:sldMasterIdLst>
  <p:notesMasterIdLst>
    <p:notesMasterId r:id="rId28"/>
  </p:notesMasterIdLst>
  <p:handoutMasterIdLst>
    <p:handoutMasterId r:id="rId29"/>
  </p:handoutMasterIdLst>
  <p:sldIdLst>
    <p:sldId id="256" r:id="rId13"/>
    <p:sldId id="263" r:id="rId14"/>
    <p:sldId id="294" r:id="rId15"/>
    <p:sldId id="310" r:id="rId16"/>
    <p:sldId id="309" r:id="rId17"/>
    <p:sldId id="312" r:id="rId18"/>
    <p:sldId id="311" r:id="rId19"/>
    <p:sldId id="313" r:id="rId20"/>
    <p:sldId id="314" r:id="rId21"/>
    <p:sldId id="308" r:id="rId22"/>
    <p:sldId id="315" r:id="rId23"/>
    <p:sldId id="316" r:id="rId24"/>
    <p:sldId id="317" r:id="rId25"/>
    <p:sldId id="318" r:id="rId26"/>
    <p:sldId id="302" r:id="rId27"/>
  </p:sldIdLst>
  <p:sldSz cx="9144000" cy="6858000" type="screen4x3"/>
  <p:notesSz cx="6670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506" y="0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24/01/2017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506" y="9431599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57C4-FEA5-4C65-A617-71ED80B0336B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71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31338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8519-4968-4BE2-83ED-988CD6F77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8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8519-4968-4BE2-83ED-988CD6F773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82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TITLE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683" y="1177424"/>
            <a:ext cx="867645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dirty="0" smtClean="0">
                <a:solidFill>
                  <a:schemeClr val="bg1"/>
                </a:solidFill>
              </a:rPr>
              <a:t>The </a:t>
            </a:r>
            <a:r>
              <a:rPr lang="en-GB" altLang="en-US" sz="3200" dirty="0" smtClean="0">
                <a:solidFill>
                  <a:schemeClr val="bg1"/>
                </a:solidFill>
              </a:rPr>
              <a:t>visit takes place and a report is completed covering the following categories of criteria:</a:t>
            </a:r>
          </a:p>
          <a:p>
            <a:endParaRPr lang="en-GB" alt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Resources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Candidate support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Internal assessment and verification</a:t>
            </a:r>
          </a:p>
          <a:p>
            <a:endParaRPr lang="en-GB" altLang="en-US" sz="1000" dirty="0">
              <a:solidFill>
                <a:schemeClr val="bg1"/>
              </a:solidFill>
            </a:endParaRPr>
          </a:p>
          <a:p>
            <a:r>
              <a:rPr lang="en-GB" altLang="en-US" sz="3200" dirty="0" smtClean="0">
                <a:solidFill>
                  <a:schemeClr val="bg1"/>
                </a:solidFill>
              </a:rPr>
              <a:t>Each criteria has an ‘impact weighting’ of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High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Medium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Low</a:t>
            </a:r>
          </a:p>
          <a:p>
            <a:endParaRPr lang="en-GB" altLang="en-US" sz="3200" b="1" dirty="0" smtClean="0">
              <a:solidFill>
                <a:schemeClr val="bg1"/>
              </a:solidFill>
            </a:endParaRPr>
          </a:p>
          <a:p>
            <a:endParaRPr lang="en-GB" altLang="en-US" sz="3200" b="1" dirty="0" smtClean="0">
              <a:solidFill>
                <a:schemeClr val="bg1"/>
              </a:solidFill>
            </a:endParaRPr>
          </a:p>
          <a:p>
            <a:endParaRPr lang="en-GB" altLang="en-US" sz="1000" b="1" dirty="0">
              <a:solidFill>
                <a:schemeClr val="bg1"/>
              </a:solidFill>
            </a:endParaRPr>
          </a:p>
          <a:p>
            <a:endParaRPr lang="en-GB" altLang="en-US" sz="3200" b="1" dirty="0" smtClean="0">
              <a:solidFill>
                <a:schemeClr val="bg1"/>
              </a:solidFill>
            </a:endParaRPr>
          </a:p>
          <a:p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404664"/>
            <a:ext cx="8432763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7. Visits and outcomes</a:t>
            </a:r>
            <a:r>
              <a:rPr lang="en-GB" altLang="en-US" dirty="0" smtClean="0"/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103306"/>
            <a:ext cx="8892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>
                <a:solidFill>
                  <a:schemeClr val="bg1"/>
                </a:solidFill>
              </a:rPr>
              <a:t>E</a:t>
            </a:r>
            <a:r>
              <a:rPr lang="en-GB" altLang="en-US" sz="2800" dirty="0" smtClean="0">
                <a:solidFill>
                  <a:schemeClr val="bg1"/>
                </a:solidFill>
              </a:rPr>
              <a:t>ach </a:t>
            </a:r>
            <a:r>
              <a:rPr lang="en-GB" altLang="en-US" sz="2800" dirty="0" smtClean="0">
                <a:solidFill>
                  <a:schemeClr val="bg1"/>
                </a:solidFill>
              </a:rPr>
              <a:t>criteria is </a:t>
            </a:r>
            <a:r>
              <a:rPr lang="en-GB" altLang="en-US" sz="2800" dirty="0">
                <a:solidFill>
                  <a:schemeClr val="bg1"/>
                </a:solidFill>
              </a:rPr>
              <a:t>given one of three </a:t>
            </a:r>
            <a:r>
              <a:rPr lang="en-GB" altLang="en-US" sz="2800" dirty="0" smtClean="0">
                <a:solidFill>
                  <a:schemeClr val="bg1"/>
                </a:solidFill>
              </a:rPr>
              <a:t>ratings based on evidence</a:t>
            </a:r>
            <a:endParaRPr lang="en-GB" alt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>
                <a:solidFill>
                  <a:srgbClr val="00B050"/>
                </a:solidFill>
              </a:rPr>
              <a:t>Green</a:t>
            </a:r>
            <a:r>
              <a:rPr lang="en-GB" altLang="en-US" sz="3200" dirty="0">
                <a:solidFill>
                  <a:schemeClr val="bg1"/>
                </a:solidFill>
              </a:rPr>
              <a:t> – Sufficient Evidence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>
                <a:solidFill>
                  <a:srgbClr val="FFC000"/>
                </a:solidFill>
              </a:rPr>
              <a:t>Amber</a:t>
            </a:r>
            <a:r>
              <a:rPr lang="en-GB" altLang="en-US" sz="3200" dirty="0">
                <a:solidFill>
                  <a:schemeClr val="bg1"/>
                </a:solidFill>
              </a:rPr>
              <a:t> – Some but insufficient evidence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>
                <a:solidFill>
                  <a:srgbClr val="FF0000"/>
                </a:solidFill>
              </a:rPr>
              <a:t>Red</a:t>
            </a:r>
            <a:r>
              <a:rPr lang="en-GB" altLang="en-US" sz="3200" dirty="0">
                <a:solidFill>
                  <a:schemeClr val="bg1"/>
                </a:solidFill>
              </a:rPr>
              <a:t> </a:t>
            </a:r>
            <a:r>
              <a:rPr lang="en-GB" altLang="en-US" sz="3200" dirty="0" smtClean="0">
                <a:solidFill>
                  <a:schemeClr val="bg1"/>
                </a:solidFill>
              </a:rPr>
              <a:t>– Little or no </a:t>
            </a:r>
            <a:r>
              <a:rPr lang="en-GB" altLang="en-US" sz="3200" dirty="0" smtClean="0">
                <a:solidFill>
                  <a:schemeClr val="bg1"/>
                </a:solidFill>
              </a:rPr>
              <a:t>evidence</a:t>
            </a:r>
          </a:p>
          <a:p>
            <a:endParaRPr lang="en-GB" altLang="en-US" sz="1000" dirty="0" smtClean="0">
              <a:solidFill>
                <a:schemeClr val="bg1"/>
              </a:solidFill>
            </a:endParaRPr>
          </a:p>
          <a:p>
            <a:r>
              <a:rPr lang="en-GB" altLang="en-US" sz="2800" dirty="0" smtClean="0">
                <a:solidFill>
                  <a:schemeClr val="bg1"/>
                </a:solidFill>
              </a:rPr>
              <a:t>These ratings in turn determine the </a:t>
            </a:r>
            <a:r>
              <a:rPr lang="en-GB" altLang="en-US" sz="2800" dirty="0" smtClean="0">
                <a:solidFill>
                  <a:schemeClr val="bg1"/>
                </a:solidFill>
              </a:rPr>
              <a:t>category outcome of:</a:t>
            </a:r>
            <a:endParaRPr lang="en-GB" altLang="en-US" sz="2800" dirty="0" smtClean="0">
              <a:solidFill>
                <a:schemeClr val="bg1"/>
              </a:solidFill>
            </a:endParaRPr>
          </a:p>
          <a:p>
            <a:endParaRPr lang="en-GB" altLang="en-US" sz="10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smtClean="0">
                <a:solidFill>
                  <a:schemeClr val="bg1"/>
                </a:solidFill>
              </a:rPr>
              <a:t>Significant </a:t>
            </a:r>
            <a:r>
              <a:rPr lang="en-GB" altLang="en-US" sz="3200" dirty="0" smtClean="0">
                <a:solidFill>
                  <a:schemeClr val="bg1"/>
                </a:solidFill>
              </a:rPr>
              <a:t>strengths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smtClean="0">
                <a:solidFill>
                  <a:schemeClr val="bg1"/>
                </a:solidFill>
              </a:rPr>
              <a:t>Significant </a:t>
            </a:r>
            <a:r>
              <a:rPr lang="en-GB" altLang="en-US" sz="3200" dirty="0" smtClean="0">
                <a:solidFill>
                  <a:schemeClr val="bg1"/>
                </a:solidFill>
              </a:rPr>
              <a:t>strengths outweigh </a:t>
            </a:r>
            <a:r>
              <a:rPr lang="en-GB" altLang="en-US" sz="3200" dirty="0" smtClean="0">
                <a:solidFill>
                  <a:schemeClr val="bg1"/>
                </a:solidFill>
              </a:rPr>
              <a:t>weaknesses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smtClean="0">
                <a:solidFill>
                  <a:schemeClr val="bg1"/>
                </a:solidFill>
              </a:rPr>
              <a:t>Significant </a:t>
            </a:r>
            <a:r>
              <a:rPr lang="en-GB" altLang="en-US" sz="3200" dirty="0" smtClean="0">
                <a:solidFill>
                  <a:schemeClr val="bg1"/>
                </a:solidFill>
              </a:rPr>
              <a:t>strengths and some </a:t>
            </a:r>
            <a:r>
              <a:rPr lang="en-GB" altLang="en-US" sz="3200" dirty="0" smtClean="0">
                <a:solidFill>
                  <a:schemeClr val="bg1"/>
                </a:solidFill>
              </a:rPr>
              <a:t>weaknesses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smtClean="0">
                <a:solidFill>
                  <a:schemeClr val="bg1"/>
                </a:solidFill>
              </a:rPr>
              <a:t>Weaknesses </a:t>
            </a:r>
            <a:r>
              <a:rPr lang="en-GB" altLang="en-US" sz="3200" dirty="0" smtClean="0">
                <a:solidFill>
                  <a:schemeClr val="bg1"/>
                </a:solidFill>
              </a:rPr>
              <a:t>outweigh </a:t>
            </a:r>
            <a:r>
              <a:rPr lang="en-GB" altLang="en-US" sz="3200" dirty="0" smtClean="0">
                <a:solidFill>
                  <a:schemeClr val="bg1"/>
                </a:solidFill>
              </a:rPr>
              <a:t>strengths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smtClean="0">
                <a:solidFill>
                  <a:schemeClr val="bg1"/>
                </a:solidFill>
              </a:rPr>
              <a:t>Significant </a:t>
            </a:r>
            <a:r>
              <a:rPr lang="en-GB" altLang="en-US" sz="3200" dirty="0" smtClean="0">
                <a:solidFill>
                  <a:schemeClr val="bg1"/>
                </a:solidFill>
              </a:rPr>
              <a:t>weaknesses</a:t>
            </a:r>
          </a:p>
          <a:p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311218"/>
            <a:ext cx="857535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7. Visits and outcomes</a:t>
            </a:r>
            <a:r>
              <a:rPr lang="en-GB" altLang="en-US" dirty="0" smtClean="0"/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676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 smtClean="0">
                <a:solidFill>
                  <a:schemeClr val="bg1"/>
                </a:solidFill>
              </a:rPr>
              <a:t>SQA can impose a variety of sanctions depending on the outcomes of the report  </a:t>
            </a:r>
          </a:p>
          <a:p>
            <a:endParaRPr lang="en-GB" altLang="en-US" sz="2800" b="1" dirty="0">
              <a:solidFill>
                <a:schemeClr val="bg1"/>
              </a:solidFill>
            </a:endParaRPr>
          </a:p>
          <a:p>
            <a:r>
              <a:rPr lang="en-GB" altLang="en-US" sz="2800" b="1" dirty="0" smtClean="0">
                <a:solidFill>
                  <a:schemeClr val="bg1"/>
                </a:solidFill>
              </a:rPr>
              <a:t>Any </a:t>
            </a:r>
            <a:r>
              <a:rPr lang="en-GB" altLang="en-US" sz="2800" b="1" dirty="0" smtClean="0">
                <a:solidFill>
                  <a:srgbClr val="FFC000"/>
                </a:solidFill>
              </a:rPr>
              <a:t>amber</a:t>
            </a:r>
            <a:r>
              <a:rPr lang="en-GB" altLang="en-US" sz="2800" b="1" dirty="0" smtClean="0">
                <a:solidFill>
                  <a:schemeClr val="bg1"/>
                </a:solidFill>
              </a:rPr>
              <a:t> or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red</a:t>
            </a:r>
            <a:r>
              <a:rPr lang="en-GB" altLang="en-US" sz="2800" b="1" dirty="0" smtClean="0">
                <a:solidFill>
                  <a:schemeClr val="bg1"/>
                </a:solidFill>
              </a:rPr>
              <a:t> rating will result in an action with a date set for completion</a:t>
            </a:r>
          </a:p>
          <a:p>
            <a:endParaRPr lang="en-GB" altLang="en-US" sz="2800" b="1" dirty="0">
              <a:solidFill>
                <a:schemeClr val="bg1"/>
              </a:solidFill>
            </a:endParaRPr>
          </a:p>
          <a:p>
            <a:r>
              <a:rPr lang="en-GB" altLang="en-US" sz="2800" b="1" dirty="0" smtClean="0">
                <a:solidFill>
                  <a:schemeClr val="bg1"/>
                </a:solidFill>
              </a:rPr>
              <a:t>All visits have a developmental aspect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6462" y="476672"/>
            <a:ext cx="835932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noProof="0" dirty="0" smtClean="0"/>
              <a:t>8. Sanctions and actions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858" y="980728"/>
            <a:ext cx="867645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 smtClean="0">
                <a:solidFill>
                  <a:schemeClr val="bg1"/>
                </a:solidFill>
              </a:rPr>
              <a:t>All EV/QV reports have to be approved by the SEV.</a:t>
            </a:r>
          </a:p>
          <a:p>
            <a:endParaRPr lang="en-GB" altLang="en-US" sz="1000" dirty="0">
              <a:solidFill>
                <a:schemeClr val="bg1"/>
              </a:solidFill>
            </a:endParaRPr>
          </a:p>
          <a:p>
            <a:r>
              <a:rPr lang="en-GB" altLang="en-US" sz="2800" dirty="0" smtClean="0">
                <a:solidFill>
                  <a:schemeClr val="bg1"/>
                </a:solidFill>
              </a:rPr>
              <a:t>The SEV receives all reports and it is they provide the information that goes into the Internal Assessment Report for each Verification Group.  They contain sections:</a:t>
            </a:r>
          </a:p>
          <a:p>
            <a:endParaRPr lang="en-GB" alt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solidFill>
                  <a:schemeClr val="bg1"/>
                </a:solidFill>
              </a:rPr>
              <a:t>General comments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rgbClr val="FFFFFF"/>
                </a:solidFill>
              </a:rPr>
              <a:t>Unit specifications, instruments of assessment and exemplification </a:t>
            </a:r>
            <a:r>
              <a:rPr lang="en-GB" altLang="en-US" sz="2800" b="1" dirty="0" smtClean="0">
                <a:solidFill>
                  <a:srgbClr val="FFFFFF"/>
                </a:solidFill>
              </a:rPr>
              <a:t>models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rgbClr val="FFFFFF"/>
                </a:solidFill>
              </a:rPr>
              <a:t>Evidence Requirements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rgbClr val="FFFFFF"/>
                </a:solidFill>
              </a:rPr>
              <a:t>Administration of assessments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rgbClr val="FFFFFF"/>
                </a:solidFill>
              </a:rPr>
              <a:t>Areas of good </a:t>
            </a:r>
            <a:r>
              <a:rPr lang="en-GB" altLang="en-US" sz="2800" b="1" dirty="0" smtClean="0">
                <a:solidFill>
                  <a:srgbClr val="FFFFFF"/>
                </a:solidFill>
              </a:rPr>
              <a:t>practice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rgbClr val="FFFFFF"/>
                </a:solidFill>
              </a:rPr>
              <a:t>Specific areas for improvement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altLang="en-US" sz="2800" dirty="0">
              <a:solidFill>
                <a:srgbClr val="FFFF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alt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6462" y="332656"/>
            <a:ext cx="835932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dirty="0"/>
              <a:t>9</a:t>
            </a:r>
            <a:r>
              <a:rPr lang="en-GB" noProof="0" dirty="0" smtClean="0"/>
              <a:t>. </a:t>
            </a:r>
            <a:r>
              <a:rPr lang="en-GB" dirty="0" smtClean="0"/>
              <a:t>Feedback and the IAR process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1942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124744"/>
            <a:ext cx="8676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2800" dirty="0" smtClean="0">
                <a:solidFill>
                  <a:srgbClr val="FFFFFF"/>
                </a:solidFill>
              </a:rPr>
              <a:t>Key points are noted as EV reports are submitted and this information forms the basis of each IAR.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altLang="en-US" sz="2800" dirty="0">
              <a:solidFill>
                <a:srgbClr val="FFFF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2800" dirty="0" smtClean="0">
                <a:solidFill>
                  <a:srgbClr val="FFFFFF"/>
                </a:solidFill>
              </a:rPr>
              <a:t>The IARs are created towards the end of July and are published each year by SQA on the website.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altLang="en-US" sz="2800" dirty="0">
              <a:solidFill>
                <a:srgbClr val="FFFF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2800" dirty="0" smtClean="0">
                <a:solidFill>
                  <a:srgbClr val="FFFFFF"/>
                </a:solidFill>
              </a:rPr>
              <a:t>The IARs and feedback from EVs form the basis for the standardisation meetings held at different times in the year.</a:t>
            </a:r>
            <a:endParaRPr lang="en-GB" altLang="en-US" sz="2800" dirty="0">
              <a:solidFill>
                <a:srgbClr val="FFFF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alt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6462" y="332656"/>
            <a:ext cx="835932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dirty="0"/>
              <a:t>9</a:t>
            </a:r>
            <a:r>
              <a:rPr lang="en-GB" noProof="0" dirty="0" smtClean="0"/>
              <a:t>. </a:t>
            </a:r>
            <a:r>
              <a:rPr lang="en-GB" dirty="0" smtClean="0"/>
              <a:t>Feedback and the IAR process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sz="4000" dirty="0" smtClean="0"/>
              <a:t>SEV </a:t>
            </a:r>
            <a:r>
              <a:rPr lang="en-GB" altLang="en-US" sz="4000" dirty="0" smtClean="0"/>
              <a:t>Review of</a:t>
            </a:r>
            <a:r>
              <a:rPr lang="en-GB" altLang="en-US" sz="4000" dirty="0" smtClean="0"/>
              <a:t> 2015/16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2610" y="1772816"/>
            <a:ext cx="8234533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GB" altLang="en-US" dirty="0" smtClean="0"/>
              <a:t>As in years past, thank </a:t>
            </a:r>
            <a:r>
              <a:rPr lang="en-GB" altLang="en-US" dirty="0"/>
              <a:t>you for all of your </a:t>
            </a:r>
            <a:r>
              <a:rPr lang="en-GB" altLang="en-US" dirty="0" smtClean="0"/>
              <a:t>hard </a:t>
            </a:r>
            <a:r>
              <a:rPr lang="en-GB" altLang="en-US" dirty="0"/>
              <a:t>work </a:t>
            </a:r>
          </a:p>
          <a:p>
            <a:pPr>
              <a:buNone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1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331640" y="1556792"/>
            <a:ext cx="6259302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altLang="en-US" dirty="0" smtClean="0"/>
              <a:t>SEV </a:t>
            </a:r>
            <a:r>
              <a:rPr lang="en-GB" altLang="en-US" dirty="0"/>
              <a:t>R</a:t>
            </a:r>
            <a:r>
              <a:rPr lang="en-GB" altLang="en-US" dirty="0" smtClean="0"/>
              <a:t>eview of </a:t>
            </a:r>
            <a:r>
              <a:rPr lang="en-GB" altLang="en-US" dirty="0" smtClean="0"/>
              <a:t>2015/16</a:t>
            </a:r>
          </a:p>
          <a:p>
            <a:pPr lvl="0" algn="ctr">
              <a:defRPr/>
            </a:pPr>
            <a:r>
              <a:rPr lang="en-GB" kern="0" dirty="0" smtClean="0"/>
              <a:t>What we do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95536" y="2780928"/>
            <a:ext cx="7882253" cy="12687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GB" altLang="en-US" b="1" dirty="0" smtClean="0"/>
              <a:t>Business </a:t>
            </a:r>
            <a:r>
              <a:rPr lang="en-GB" altLang="en-US" b="1" dirty="0"/>
              <a:t>Graded Units, Business Management, Economics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556792"/>
            <a:ext cx="79745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3200" dirty="0" smtClean="0">
                <a:solidFill>
                  <a:schemeClr val="bg1"/>
                </a:solidFill>
              </a:rPr>
              <a:t>Role of the </a:t>
            </a:r>
            <a:r>
              <a:rPr lang="en-GB" altLang="en-US" sz="3200" dirty="0" smtClean="0">
                <a:solidFill>
                  <a:schemeClr val="bg1"/>
                </a:solidFill>
              </a:rPr>
              <a:t>SEV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smtClean="0">
                <a:solidFill>
                  <a:schemeClr val="bg1"/>
                </a:solidFill>
              </a:rPr>
              <a:t>Role </a:t>
            </a:r>
            <a:r>
              <a:rPr lang="en-GB" altLang="en-US" sz="3200" dirty="0" smtClean="0">
                <a:solidFill>
                  <a:schemeClr val="bg1"/>
                </a:solidFill>
              </a:rPr>
              <a:t>of the </a:t>
            </a:r>
            <a:r>
              <a:rPr lang="en-GB" altLang="en-US" sz="3200" dirty="0" smtClean="0">
                <a:solidFill>
                  <a:schemeClr val="bg1"/>
                </a:solidFill>
              </a:rPr>
              <a:t>EV/QV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smtClean="0">
                <a:solidFill>
                  <a:schemeClr val="bg1"/>
                </a:solidFill>
              </a:rPr>
              <a:t>New </a:t>
            </a:r>
            <a:r>
              <a:rPr lang="en-GB" altLang="en-US" sz="3200" dirty="0" smtClean="0">
                <a:solidFill>
                  <a:schemeClr val="bg1"/>
                </a:solidFill>
              </a:rPr>
              <a:t>team members and </a:t>
            </a:r>
            <a:r>
              <a:rPr lang="en-GB" altLang="en-US" sz="3200" dirty="0" smtClean="0">
                <a:solidFill>
                  <a:schemeClr val="bg1"/>
                </a:solidFill>
              </a:rPr>
              <a:t>induction</a:t>
            </a:r>
            <a:endParaRPr lang="en-GB" altLang="en-US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smtClean="0">
                <a:solidFill>
                  <a:schemeClr val="bg1"/>
                </a:solidFill>
              </a:rPr>
              <a:t>Standardisation </a:t>
            </a:r>
            <a:r>
              <a:rPr lang="en-GB" altLang="en-US" sz="3200" dirty="0" smtClean="0">
                <a:solidFill>
                  <a:schemeClr val="bg1"/>
                </a:solidFill>
              </a:rPr>
              <a:t>and working </a:t>
            </a:r>
            <a:r>
              <a:rPr lang="en-GB" altLang="en-US" sz="3200" dirty="0" smtClean="0">
                <a:solidFill>
                  <a:schemeClr val="bg1"/>
                </a:solidFill>
              </a:rPr>
              <a:t>together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smtClean="0">
                <a:solidFill>
                  <a:schemeClr val="bg1"/>
                </a:solidFill>
              </a:rPr>
              <a:t>Allocations</a:t>
            </a:r>
            <a:endParaRPr lang="en-GB" altLang="en-US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smtClean="0">
                <a:solidFill>
                  <a:schemeClr val="bg1"/>
                </a:solidFill>
              </a:rPr>
              <a:t>Preparation </a:t>
            </a:r>
            <a:r>
              <a:rPr lang="en-GB" altLang="en-US" sz="3200" dirty="0" smtClean="0">
                <a:solidFill>
                  <a:schemeClr val="bg1"/>
                </a:solidFill>
              </a:rPr>
              <a:t>and </a:t>
            </a:r>
            <a:r>
              <a:rPr lang="en-GB" altLang="en-US" sz="3200" dirty="0">
                <a:solidFill>
                  <a:schemeClr val="bg1"/>
                </a:solidFill>
              </a:rPr>
              <a:t>p</a:t>
            </a:r>
            <a:r>
              <a:rPr lang="en-GB" altLang="en-US" sz="3200" dirty="0" smtClean="0">
                <a:solidFill>
                  <a:schemeClr val="bg1"/>
                </a:solidFill>
              </a:rPr>
              <a:t>lanning</a:t>
            </a:r>
            <a:endParaRPr lang="en-GB" altLang="en-US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smtClean="0">
                <a:solidFill>
                  <a:schemeClr val="bg1"/>
                </a:solidFill>
              </a:rPr>
              <a:t>Visits </a:t>
            </a:r>
            <a:r>
              <a:rPr lang="en-GB" altLang="en-US" sz="3200" dirty="0" smtClean="0">
                <a:solidFill>
                  <a:schemeClr val="bg1"/>
                </a:solidFill>
              </a:rPr>
              <a:t>and </a:t>
            </a:r>
            <a:r>
              <a:rPr lang="en-GB" altLang="en-US" sz="3200" dirty="0" smtClean="0">
                <a:solidFill>
                  <a:schemeClr val="bg1"/>
                </a:solidFill>
              </a:rPr>
              <a:t>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smtClean="0">
                <a:solidFill>
                  <a:schemeClr val="bg1"/>
                </a:solidFill>
              </a:rPr>
              <a:t>Sanctions and actions</a:t>
            </a:r>
            <a:endParaRPr lang="en-GB" alt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 smtClean="0">
                <a:solidFill>
                  <a:schemeClr val="bg1"/>
                </a:solidFill>
              </a:rPr>
              <a:t>Feedback </a:t>
            </a:r>
            <a:r>
              <a:rPr lang="en-GB" altLang="en-US" sz="3200" dirty="0" smtClean="0">
                <a:solidFill>
                  <a:schemeClr val="bg1"/>
                </a:solidFill>
              </a:rPr>
              <a:t>and IAR </a:t>
            </a:r>
            <a:r>
              <a:rPr lang="en-GB" altLang="en-US" sz="3200" dirty="0" smtClean="0">
                <a:solidFill>
                  <a:schemeClr val="bg1"/>
                </a:solidFill>
              </a:rPr>
              <a:t>process</a:t>
            </a:r>
          </a:p>
          <a:p>
            <a:endParaRPr lang="en-GB" altLang="en-US" sz="2800" dirty="0">
              <a:solidFill>
                <a:schemeClr val="bg1"/>
              </a:solidFill>
            </a:endParaRPr>
          </a:p>
          <a:p>
            <a:endParaRPr lang="en-GB" alt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10453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Review of </a:t>
            </a:r>
            <a:r>
              <a:rPr lang="en-GB" altLang="en-US" dirty="0" smtClean="0"/>
              <a:t>2015/16</a:t>
            </a:r>
          </a:p>
          <a:p>
            <a:pPr lvl="0">
              <a:defRPr/>
            </a:pPr>
            <a:r>
              <a:rPr lang="en-GB" altLang="en-US" dirty="0" smtClean="0"/>
              <a:t>What we do:</a:t>
            </a:r>
            <a:r>
              <a:rPr lang="en-GB" altLang="en-US" dirty="0" smtClean="0"/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511" y="1052736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chemeClr val="bg1"/>
                </a:solidFill>
              </a:rPr>
              <a:t>To </a:t>
            </a:r>
            <a:r>
              <a:rPr lang="en-GB" altLang="en-US" sz="2800" b="1" dirty="0" smtClean="0">
                <a:solidFill>
                  <a:schemeClr val="bg1"/>
                </a:solidFill>
              </a:rPr>
              <a:t>ensure that all approval and verification activities are undertaken by their team in line with SQA policies, procedures and guidelines.  2015/16 </a:t>
            </a:r>
            <a:r>
              <a:rPr lang="en-GB" altLang="en-US" sz="2800" b="1" dirty="0">
                <a:solidFill>
                  <a:schemeClr val="bg1"/>
                </a:solidFill>
              </a:rPr>
              <a:t>saw major </a:t>
            </a:r>
            <a:r>
              <a:rPr lang="en-GB" altLang="en-US" sz="2800" b="1" dirty="0" smtClean="0">
                <a:solidFill>
                  <a:schemeClr val="bg1"/>
                </a:solidFill>
              </a:rPr>
              <a:t>changes for SEVs</a:t>
            </a:r>
            <a:endParaRPr lang="en-GB" altLang="en-US" sz="2800" b="1" dirty="0" smtClean="0">
              <a:solidFill>
                <a:schemeClr val="bg1"/>
              </a:solidFill>
            </a:endParaRPr>
          </a:p>
          <a:p>
            <a:endParaRPr lang="en-GB" altLang="en-US" sz="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2800" dirty="0" smtClean="0">
                <a:solidFill>
                  <a:schemeClr val="bg1"/>
                </a:solidFill>
              </a:rPr>
              <a:t>Lead team members and manage the standardisation process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2800" dirty="0" smtClean="0">
                <a:solidFill>
                  <a:schemeClr val="bg1"/>
                </a:solidFill>
              </a:rPr>
              <a:t>Support and develop team members, providing coaching and mentoring as required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2800" dirty="0" smtClean="0">
                <a:solidFill>
                  <a:schemeClr val="bg1"/>
                </a:solidFill>
              </a:rPr>
              <a:t>Monitor the practice of individuals and the overall performance of the </a:t>
            </a:r>
            <a:r>
              <a:rPr lang="en-GB" altLang="en-US" sz="2800" dirty="0" smtClean="0">
                <a:solidFill>
                  <a:schemeClr val="bg1"/>
                </a:solidFill>
              </a:rPr>
              <a:t>team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2800" dirty="0" smtClean="0">
                <a:solidFill>
                  <a:schemeClr val="bg1"/>
                </a:solidFill>
              </a:rPr>
              <a:t>Liaise closely with SQA –QAV and QD</a:t>
            </a:r>
            <a:endParaRPr lang="en-GB" alt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410453"/>
            <a:ext cx="8445624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1. Role of the SEV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410453"/>
            <a:ext cx="8445624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/>
              <a:t>2</a:t>
            </a:r>
            <a:r>
              <a:rPr lang="en-GB" altLang="en-US" dirty="0" smtClean="0"/>
              <a:t>. Role of the EV/QV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940" y="1052736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sz="1000" b="1" dirty="0">
              <a:solidFill>
                <a:schemeClr val="bg1"/>
              </a:solidFill>
            </a:endParaRPr>
          </a:p>
          <a:p>
            <a:r>
              <a:rPr lang="en-GB" altLang="en-US" sz="3200" dirty="0" smtClean="0">
                <a:solidFill>
                  <a:schemeClr val="bg1"/>
                </a:solidFill>
              </a:rPr>
              <a:t>To </a:t>
            </a:r>
            <a:r>
              <a:rPr lang="en-GB" altLang="en-US" sz="3200" dirty="0">
                <a:solidFill>
                  <a:schemeClr val="bg1"/>
                </a:solidFill>
              </a:rPr>
              <a:t>ensure </a:t>
            </a:r>
            <a:r>
              <a:rPr lang="en-GB" altLang="en-US" sz="3200" dirty="0">
                <a:solidFill>
                  <a:schemeClr val="bg1"/>
                </a:solidFill>
              </a:rPr>
              <a:t>that standards are interpreted and applied </a:t>
            </a:r>
            <a:r>
              <a:rPr lang="en-GB" altLang="en-US" sz="3200" dirty="0" smtClean="0">
                <a:solidFill>
                  <a:schemeClr val="bg1"/>
                </a:solidFill>
              </a:rPr>
              <a:t>correctly and to enhance </a:t>
            </a:r>
            <a:r>
              <a:rPr lang="en-GB" altLang="en-US" sz="3200" dirty="0" smtClean="0">
                <a:solidFill>
                  <a:schemeClr val="bg1"/>
                </a:solidFill>
              </a:rPr>
              <a:t>national </a:t>
            </a:r>
            <a:r>
              <a:rPr lang="en-GB" altLang="en-US" sz="3200" dirty="0">
                <a:solidFill>
                  <a:schemeClr val="bg1"/>
                </a:solidFill>
              </a:rPr>
              <a:t>consistency in assessment </a:t>
            </a:r>
            <a:r>
              <a:rPr lang="en-GB" altLang="en-US" sz="3200" dirty="0" smtClean="0">
                <a:solidFill>
                  <a:schemeClr val="bg1"/>
                </a:solidFill>
              </a:rPr>
              <a:t>decisions</a:t>
            </a:r>
            <a:endParaRPr lang="en-GB" altLang="en-US" sz="1000" dirty="0" smtClean="0">
              <a:solidFill>
                <a:schemeClr val="bg1"/>
              </a:solidFill>
            </a:endParaRPr>
          </a:p>
          <a:p>
            <a:endParaRPr lang="en-GB" altLang="en-US" sz="1000" dirty="0">
              <a:solidFill>
                <a:schemeClr val="bg1"/>
              </a:solidFill>
            </a:endParaRPr>
          </a:p>
          <a:p>
            <a:r>
              <a:rPr lang="en-GB" altLang="en-US" sz="3200" dirty="0" smtClean="0">
                <a:solidFill>
                  <a:schemeClr val="bg1"/>
                </a:solidFill>
              </a:rPr>
              <a:t>Carry out verification activity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schemeClr val="bg1"/>
                </a:solidFill>
              </a:rPr>
              <a:t>In </a:t>
            </a:r>
            <a:r>
              <a:rPr lang="en-GB" altLang="en-US" sz="3200" dirty="0" smtClean="0">
                <a:solidFill>
                  <a:schemeClr val="bg1"/>
                </a:solidFill>
              </a:rPr>
              <a:t>centres or central</a:t>
            </a:r>
            <a:endParaRPr lang="en-GB" altLang="en-US" sz="32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schemeClr val="bg1"/>
                </a:solidFill>
              </a:rPr>
              <a:t>Remote verification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schemeClr val="bg1"/>
                </a:solidFill>
              </a:rPr>
              <a:t>Prior </a:t>
            </a:r>
            <a:r>
              <a:rPr lang="en-GB" altLang="en-US" sz="3200" dirty="0" smtClean="0">
                <a:solidFill>
                  <a:schemeClr val="bg1"/>
                </a:solidFill>
              </a:rPr>
              <a:t>verification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schemeClr val="bg1"/>
                </a:solidFill>
              </a:rPr>
              <a:t>Development visits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schemeClr val="bg1"/>
                </a:solidFill>
              </a:rPr>
              <a:t>Internationa</a:t>
            </a:r>
            <a:r>
              <a:rPr lang="en-GB" altLang="en-US" sz="3200" dirty="0" smtClean="0">
                <a:solidFill>
                  <a:schemeClr val="bg1"/>
                </a:solidFill>
              </a:rPr>
              <a:t>l work</a:t>
            </a:r>
            <a:endParaRPr lang="en-GB" altLang="en-US" sz="3200" dirty="0" smtClean="0">
              <a:solidFill>
                <a:schemeClr val="bg1"/>
              </a:solidFill>
            </a:endParaRPr>
          </a:p>
          <a:p>
            <a:endParaRPr lang="en-GB" alt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2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115" y="1198610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dirty="0" smtClean="0">
                <a:solidFill>
                  <a:schemeClr val="bg1"/>
                </a:solidFill>
              </a:rPr>
              <a:t>Appointees are volunteers who apply.  New </a:t>
            </a:r>
            <a:r>
              <a:rPr lang="en-GB" altLang="en-US" sz="3200" dirty="0">
                <a:solidFill>
                  <a:schemeClr val="bg1"/>
                </a:solidFill>
              </a:rPr>
              <a:t>team </a:t>
            </a:r>
            <a:r>
              <a:rPr lang="en-GB" altLang="en-US" sz="3200" dirty="0" smtClean="0">
                <a:solidFill>
                  <a:schemeClr val="bg1"/>
                </a:solidFill>
              </a:rPr>
              <a:t>members </a:t>
            </a:r>
            <a:r>
              <a:rPr lang="en-GB" altLang="en-US" sz="3200" dirty="0" smtClean="0">
                <a:solidFill>
                  <a:schemeClr val="bg1"/>
                </a:solidFill>
              </a:rPr>
              <a:t>have a </a:t>
            </a:r>
            <a:r>
              <a:rPr lang="en-GB" altLang="en-US" sz="3200" dirty="0" smtClean="0">
                <a:solidFill>
                  <a:schemeClr val="bg1"/>
                </a:solidFill>
              </a:rPr>
              <a:t>three stage induction process</a:t>
            </a:r>
          </a:p>
          <a:p>
            <a:r>
              <a:rPr lang="en-GB" alt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altLang="en-US" sz="3200" dirty="0" smtClean="0">
                <a:solidFill>
                  <a:schemeClr val="bg1"/>
                </a:solidFill>
              </a:rPr>
              <a:t>	1 - Pre induction day course work</a:t>
            </a:r>
          </a:p>
          <a:p>
            <a:r>
              <a:rPr lang="en-GB" altLang="en-US" sz="3200" dirty="0">
                <a:solidFill>
                  <a:schemeClr val="bg1"/>
                </a:solidFill>
              </a:rPr>
              <a:t>	</a:t>
            </a:r>
            <a:r>
              <a:rPr lang="en-GB" altLang="en-US" sz="3200" dirty="0" smtClean="0">
                <a:solidFill>
                  <a:schemeClr val="bg1"/>
                </a:solidFill>
              </a:rPr>
              <a:t>2 - Induction day</a:t>
            </a:r>
          </a:p>
          <a:p>
            <a:r>
              <a:rPr lang="en-GB" altLang="en-US" sz="3200" dirty="0" smtClean="0">
                <a:solidFill>
                  <a:schemeClr val="bg1"/>
                </a:solidFill>
              </a:rPr>
              <a:t>	3 - Post induction simulation exercise</a:t>
            </a:r>
          </a:p>
          <a:p>
            <a:endParaRPr lang="en-GB" altLang="en-US" sz="3200" dirty="0">
              <a:solidFill>
                <a:schemeClr val="bg1"/>
              </a:solidFill>
            </a:endParaRPr>
          </a:p>
          <a:p>
            <a:r>
              <a:rPr lang="en-GB" altLang="en-US" sz="3200" dirty="0" smtClean="0">
                <a:solidFill>
                  <a:schemeClr val="bg1"/>
                </a:solidFill>
              </a:rPr>
              <a:t>This is always followed by a double banked </a:t>
            </a:r>
            <a:r>
              <a:rPr lang="en-GB" altLang="en-US" sz="3200" dirty="0" smtClean="0">
                <a:solidFill>
                  <a:schemeClr val="bg1"/>
                </a:solidFill>
              </a:rPr>
              <a:t>visit and ongoing training</a:t>
            </a:r>
            <a:endParaRPr lang="en-GB" altLang="en-US" sz="3200" dirty="0" smtClean="0">
              <a:solidFill>
                <a:schemeClr val="bg1"/>
              </a:solidFill>
            </a:endParaRPr>
          </a:p>
          <a:p>
            <a:endParaRPr lang="en-GB" altLang="en-US" sz="3200" b="1" dirty="0">
              <a:solidFill>
                <a:schemeClr val="bg1"/>
              </a:solidFill>
            </a:endParaRPr>
          </a:p>
          <a:p>
            <a:endParaRPr lang="en-GB" alt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404664"/>
            <a:ext cx="8444195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/>
              <a:t>3</a:t>
            </a:r>
            <a:r>
              <a:rPr lang="en-GB" altLang="en-US" dirty="0" smtClean="0"/>
              <a:t>. </a:t>
            </a:r>
            <a:r>
              <a:rPr lang="en-GB" altLang="en-US" dirty="0" smtClean="0"/>
              <a:t>New team members and induction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3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410453"/>
            <a:ext cx="8928992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/>
              <a:t>4</a:t>
            </a:r>
            <a:r>
              <a:rPr lang="en-GB" altLang="en-US" dirty="0" smtClean="0"/>
              <a:t>. Standardisation and working together</a:t>
            </a:r>
            <a:r>
              <a:rPr lang="en-GB" altLang="en-US" dirty="0" smtClean="0"/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dirty="0" smtClean="0">
                <a:solidFill>
                  <a:schemeClr val="bg1"/>
                </a:solidFill>
              </a:rPr>
              <a:t>There </a:t>
            </a:r>
            <a:r>
              <a:rPr lang="en-GB" altLang="en-US" sz="3200" dirty="0" smtClean="0">
                <a:solidFill>
                  <a:schemeClr val="bg1"/>
                </a:solidFill>
              </a:rPr>
              <a:t>is a small team </a:t>
            </a:r>
            <a:r>
              <a:rPr lang="en-GB" altLang="en-US" sz="3200" dirty="0" smtClean="0">
                <a:solidFill>
                  <a:schemeClr val="bg1"/>
                </a:solidFill>
              </a:rPr>
              <a:t>of appointees for groups 254/258/390 </a:t>
            </a:r>
            <a:r>
              <a:rPr lang="en-GB" altLang="en-US" sz="3200" dirty="0" smtClean="0">
                <a:solidFill>
                  <a:schemeClr val="bg1"/>
                </a:solidFill>
              </a:rPr>
              <a:t>whose membership </a:t>
            </a:r>
            <a:r>
              <a:rPr lang="en-GB" altLang="en-US" sz="3200" dirty="0" smtClean="0">
                <a:solidFill>
                  <a:schemeClr val="bg1"/>
                </a:solidFill>
              </a:rPr>
              <a:t>changes over time</a:t>
            </a:r>
            <a:endParaRPr lang="en-GB" altLang="en-US" sz="1000" dirty="0" smtClean="0">
              <a:solidFill>
                <a:schemeClr val="bg1"/>
              </a:solidFill>
            </a:endParaRPr>
          </a:p>
          <a:p>
            <a:endParaRPr lang="en-GB" alt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Standardisation meeting(s)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schemeClr val="bg1"/>
                </a:solidFill>
              </a:rPr>
              <a:t>Agenda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schemeClr val="bg1"/>
                </a:solidFill>
              </a:rPr>
              <a:t>Minutes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schemeClr val="bg1"/>
                </a:solidFill>
              </a:rPr>
              <a:t>QV Standardisation </a:t>
            </a:r>
            <a:r>
              <a:rPr lang="en-GB" altLang="en-US" sz="3200" dirty="0">
                <a:solidFill>
                  <a:schemeClr val="bg1"/>
                </a:solidFill>
              </a:rPr>
              <a:t>D</a:t>
            </a:r>
            <a:r>
              <a:rPr lang="en-GB" altLang="en-US" sz="3200" dirty="0" smtClean="0">
                <a:solidFill>
                  <a:schemeClr val="bg1"/>
                </a:solidFill>
              </a:rPr>
              <a:t>ecision </a:t>
            </a:r>
            <a:r>
              <a:rPr lang="en-GB" altLang="en-US" sz="3200" dirty="0" smtClean="0">
                <a:solidFill>
                  <a:schemeClr val="bg1"/>
                </a:solidFill>
              </a:rPr>
              <a:t>Record/Log</a:t>
            </a:r>
          </a:p>
          <a:p>
            <a:pPr lvl="1"/>
            <a:endParaRPr lang="en-GB" alt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Team discussion and revisiting previous visits and the IARs.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Constant contact over the year</a:t>
            </a:r>
            <a:endParaRPr lang="en-GB" altLang="en-US" sz="3200" dirty="0" smtClean="0">
              <a:solidFill>
                <a:schemeClr val="bg1"/>
              </a:solidFill>
            </a:endParaRPr>
          </a:p>
          <a:p>
            <a:endParaRPr lang="en-GB" alt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1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476672"/>
            <a:ext cx="837361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/>
              <a:t>5</a:t>
            </a:r>
            <a:r>
              <a:rPr lang="en-GB" altLang="en-US" dirty="0" smtClean="0"/>
              <a:t>. Allocations</a:t>
            </a:r>
            <a:r>
              <a:rPr lang="en-GB" altLang="en-US" dirty="0" smtClean="0"/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268760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sz="1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Issued to the SEV for approval with a 2 day turn round time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Checked for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schemeClr val="bg1"/>
                </a:solidFill>
              </a:rPr>
              <a:t>Conflict of interest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schemeClr val="bg1"/>
                </a:solidFill>
              </a:rPr>
              <a:t>Personal preferences regarding distance and subjects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schemeClr val="bg1"/>
                </a:solidFill>
              </a:rPr>
              <a:t>Availability</a:t>
            </a:r>
            <a:endParaRPr lang="en-GB" altLang="en-US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Released on EV+ and accepted or </a:t>
            </a:r>
            <a:r>
              <a:rPr lang="en-GB" altLang="en-US" sz="3200" dirty="0" smtClean="0">
                <a:solidFill>
                  <a:schemeClr val="bg1"/>
                </a:solidFill>
              </a:rPr>
              <a:t>rejected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New integrated system is due for launch shortly</a:t>
            </a:r>
            <a:endParaRPr lang="en-GB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4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410453"/>
            <a:ext cx="8373616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6. Preparation and planning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202541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sz="1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Once the allocations are accepted on EV+ this generates a prepopulated report on QAMS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The SEV identifies current Units at HN and </a:t>
            </a:r>
            <a:r>
              <a:rPr lang="en-GB" altLang="en-US" sz="3200" dirty="0" smtClean="0">
                <a:solidFill>
                  <a:schemeClr val="bg1"/>
                </a:solidFill>
              </a:rPr>
              <a:t>NC/NQ</a:t>
            </a:r>
            <a:endParaRPr lang="en-GB" alt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3200" dirty="0" smtClean="0">
                <a:solidFill>
                  <a:schemeClr val="bg1"/>
                </a:solidFill>
              </a:rPr>
              <a:t>The EV contacts the centre using variants of standard emails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schemeClr val="bg1"/>
                </a:solidFill>
              </a:rPr>
              <a:t>Centres indicate live activity at the relevant site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schemeClr val="bg1"/>
                </a:solidFill>
              </a:rPr>
              <a:t>Visit dates are negotiated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altLang="en-US" sz="3200" dirty="0" smtClean="0">
                <a:solidFill>
                  <a:schemeClr val="bg1"/>
                </a:solidFill>
              </a:rPr>
              <a:t>Visit plans are sent to the centre</a:t>
            </a:r>
          </a:p>
        </p:txBody>
      </p:sp>
    </p:spTree>
    <p:extLst>
      <p:ext uri="{BB962C8B-B14F-4D97-AF65-F5344CB8AC3E}">
        <p14:creationId xmlns:p14="http://schemas.microsoft.com/office/powerpoint/2010/main" val="244956753"/>
      </p:ext>
    </p:extLst>
  </p:cSld>
  <p:clrMapOvr>
    <a:masterClrMapping/>
  </p:clrMapOvr>
</p:sld>
</file>

<file path=ppt/theme/theme1.xml><?xml version="1.0" encoding="utf-8"?>
<a:theme xmlns:a="http://schemas.openxmlformats.org/drawingml/2006/main" name="SQA TITLE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632</Words>
  <Application>Microsoft Office PowerPoint</Application>
  <PresentationFormat>On-screen Show (4:3)</PresentationFormat>
  <Paragraphs>120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Arial Narrow</vt:lpstr>
      <vt:lpstr>Calibri</vt:lpstr>
      <vt:lpstr>Symbol</vt:lpstr>
      <vt:lpstr>Wingdings</vt:lpstr>
      <vt:lpstr>SQA TITLE HOLDING SLIDE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Iain Walker</cp:lastModifiedBy>
  <cp:revision>118</cp:revision>
  <cp:lastPrinted>2016-01-21T16:43:25Z</cp:lastPrinted>
  <dcterms:created xsi:type="dcterms:W3CDTF">2013-10-10T15:37:55Z</dcterms:created>
  <dcterms:modified xsi:type="dcterms:W3CDTF">2017-01-24T12:17:20Z</dcterms:modified>
</cp:coreProperties>
</file>