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22"/>
  </p:notesMasterIdLst>
  <p:handoutMasterIdLst>
    <p:handoutMasterId r:id="rId23"/>
  </p:handoutMasterIdLst>
  <p:sldIdLst>
    <p:sldId id="294" r:id="rId12"/>
    <p:sldId id="280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38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4DE55-4E0E-4941-B407-C723CE9B5975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6CD78-00F9-44C0-A48E-419082B61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2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6CD78-00F9-44C0-A48E-419082B61D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45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6CD78-00F9-44C0-A48E-419082B61D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6CD78-00F9-44C0-A48E-419082B61D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3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6CD78-00F9-44C0-A48E-419082B61D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6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6CD78-00F9-44C0-A48E-419082B61D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6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6CD78-00F9-44C0-A48E-419082B61D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4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6CD78-00F9-44C0-A48E-419082B61D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5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6CD78-00F9-44C0-A48E-419082B61D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9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6CD78-00F9-44C0-A48E-419082B61D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586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6CD78-00F9-44C0-A48E-419082B61D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ileen.reid@sqa.org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83419" y="2060848"/>
            <a:ext cx="7777162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HN Accounting Network Event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US" sz="3200" kern="0" dirty="0">
                <a:latin typeface="Gill Sans MT" panose="020B0502020104020203" pitchFamily="34" charset="0"/>
              </a:rPr>
              <a:t>4</a:t>
            </a:r>
            <a:r>
              <a:rPr lang="en-US" sz="3200" kern="0" baseline="30000" dirty="0">
                <a:latin typeface="Gill Sans MT" panose="020B0502020104020203" pitchFamily="34" charset="0"/>
              </a:rPr>
              <a:t>th</a:t>
            </a:r>
            <a:r>
              <a:rPr lang="en-US" sz="3200" kern="0" dirty="0">
                <a:latin typeface="Gill Sans MT" panose="020B0502020104020203" pitchFamily="34" charset="0"/>
              </a:rPr>
              <a:t> March 2020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83419" y="2060848"/>
            <a:ext cx="7777162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8206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Programme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Welcome and SQA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Senior External Verifier Update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Networking opportunity (tea/coffee)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IFRS16 Leases Update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Lunch (12:15)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Graded Unit 2 – Delivery examples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Scoping and Consultation Update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Plenary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Close (circa 15</a:t>
            </a:r>
            <a:r>
              <a:rPr lang="en-GB" kern="0" dirty="0">
                <a:latin typeface="Gill Sans MT" panose="020B0502020104020203" pitchFamily="34" charset="0"/>
                <a:sym typeface="Wingdings" panose="05000000000000000000" pitchFamily="2" charset="2"/>
              </a:rPr>
              <a:t>:00)</a:t>
            </a:r>
            <a:endParaRPr lang="en-GB" kern="0" dirty="0">
              <a:latin typeface="Gill Sans MT" panose="020B0502020104020203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74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New Qualifications Officer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2276872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Eileen Reid </a:t>
            </a:r>
            <a:r>
              <a:rPr lang="en-GB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ileen.reid@sqa.org.uk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GB" kern="0" dirty="0">
                <a:solidFill>
                  <a:schemeClr val="bg1"/>
                </a:solidFill>
                <a:latin typeface="Gill Sans MT" panose="020B0502020104020203" pitchFamily="34" charset="0"/>
              </a:rPr>
              <a:t>Qualifications Officer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GB" kern="0" dirty="0">
                <a:solidFill>
                  <a:schemeClr val="bg1"/>
                </a:solidFill>
                <a:latin typeface="Gill Sans MT" panose="020B0502020104020203" pitchFamily="34" charset="0"/>
              </a:rPr>
              <a:t>HN/SVQ Accounting and 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310042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IFRS16 Leases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9931" y="1331038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Amendments to unit specifications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Accounting for Specialised Transactions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Financial and Reporting Analysis</a:t>
            </a:r>
          </a:p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Amendments to ASPs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Accounting for Specialised Transactions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Auditing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Business Taxation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Financial and Reporting Analysis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Graded Unit 3</a:t>
            </a:r>
            <a:endParaRPr lang="en-GB" kern="0" dirty="0">
              <a:latin typeface="Arial"/>
            </a:endParaRPr>
          </a:p>
          <a:p>
            <a:pPr lvl="0">
              <a:buClr>
                <a:srgbClr val="FFFFFF"/>
              </a:buClr>
              <a:defRPr/>
            </a:pPr>
            <a:endParaRPr lang="en-GB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72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IFRS16 Leases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9931" y="1331038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Guidance on impact on each unit affected (Aug ‘19) on SQA website (HN Accounting page) </a:t>
            </a:r>
          </a:p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Timing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2019/20</a:t>
            </a:r>
            <a:r>
              <a:rPr lang="en-GB" kern="0" dirty="0">
                <a:latin typeface="Gill Sans MT" panose="020B0502020104020203" pitchFamily="34" charset="0"/>
              </a:rPr>
              <a:t> status quo will be accepted </a:t>
            </a:r>
            <a:r>
              <a:rPr lang="en-GB" i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providing financial statements and lease commencement used are prior to 1</a:t>
            </a:r>
            <a:r>
              <a:rPr lang="en-GB" i="1" kern="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st</a:t>
            </a:r>
            <a:r>
              <a:rPr lang="en-GB" i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 January 2019. </a:t>
            </a:r>
            <a:endParaRPr lang="en-GB" kern="0" dirty="0">
              <a:latin typeface="Gill Sans MT" panose="020B0502020104020203" pitchFamily="34" charset="0"/>
            </a:endParaRP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Centres can update materials to meet new standard </a:t>
            </a:r>
            <a:r>
              <a:rPr lang="en-GB" i="1" kern="0" dirty="0">
                <a:latin typeface="Gill Sans MT" panose="020B0502020104020203" pitchFamily="34" charset="0"/>
              </a:rPr>
              <a:t>prior verification of assessments is recommended</a:t>
            </a:r>
            <a:endParaRPr lang="en-GB" kern="0" dirty="0">
              <a:latin typeface="Gill Sans MT" panose="020B0502020104020203" pitchFamily="34" charset="0"/>
            </a:endParaRP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2020/21 </a:t>
            </a: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New standard must be used. Relevant SQA units and ASPs have been updated</a:t>
            </a:r>
            <a:endParaRPr lang="en-GB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67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Next-Gen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5516" y="1196752"/>
            <a:ext cx="8712968" cy="41861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Covers all aspects of SQA’s products and services</a:t>
            </a:r>
            <a:endParaRPr lang="en-GB" kern="0" dirty="0">
              <a:solidFill>
                <a:schemeClr val="tx2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First</a:t>
            </a:r>
            <a:r>
              <a:rPr lang="en-GB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meeting regarding standards and assessments Feb ‘20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Aim – iterative changes and piloting rather than block fully formed untested Design Principles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Desire to see mainstreaming of Enhancements Pilot approaches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Aim to have some outputs available August ‘20 (</a:t>
            </a:r>
            <a:r>
              <a:rPr lang="en-GB" kern="0" dirty="0" err="1">
                <a:latin typeface="Gill Sans MT" panose="020B0502020104020203" pitchFamily="34" charset="0"/>
              </a:rPr>
              <a:t>eg</a:t>
            </a:r>
            <a:r>
              <a:rPr lang="en-GB" kern="0" dirty="0">
                <a:latin typeface="Gill Sans MT" panose="020B0502020104020203" pitchFamily="34" charset="0"/>
              </a:rPr>
              <a:t> Economic Issues: Intro)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Meta-skills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Opportunity to incorporate in HN Accounting at next review</a:t>
            </a: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69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lang="en-GB" b="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Entry &amp; Cert Stats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5516" y="1196752"/>
            <a:ext cx="8712968" cy="41861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37AC6-A350-49E4-89F0-A77297BBF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54240"/>
            <a:ext cx="7920880" cy="1428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ED2CFD-ACC6-49B1-A9E9-A7D64D8B2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396636"/>
            <a:ext cx="6192688" cy="14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5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lang="en-GB" b="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Entry &amp; Cert Stats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5516" y="1196752"/>
            <a:ext cx="8712968" cy="41861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D939F-8843-485F-8B0E-39B6FEB4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31038"/>
            <a:ext cx="8496944" cy="43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lang="en-GB" b="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Entry &amp; Cert Stats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5516" y="1196752"/>
            <a:ext cx="8712968" cy="41861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E72E-E0DD-4F7D-A298-DBBDD19DB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6" y="1340768"/>
            <a:ext cx="8229600" cy="3960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E29E24-DA6C-4F4A-8C90-3E2A9DFDB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02" y="5526962"/>
            <a:ext cx="559105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5838"/>
      </p:ext>
    </p:extLst>
  </p:cSld>
  <p:clrMapOvr>
    <a:masterClrMapping/>
  </p:clrMapOvr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280</Words>
  <Application>Microsoft Office PowerPoint</Application>
  <PresentationFormat>On-screen Show (4:3)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Arial Narrow</vt:lpstr>
      <vt:lpstr>Calibri</vt:lpstr>
      <vt:lpstr>Gill Sans MT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100</cp:revision>
  <cp:lastPrinted>2013-10-31T13:53:25Z</cp:lastPrinted>
  <dcterms:created xsi:type="dcterms:W3CDTF">2013-10-10T15:37:55Z</dcterms:created>
  <dcterms:modified xsi:type="dcterms:W3CDTF">2020-10-09T09:50:54Z</dcterms:modified>
</cp:coreProperties>
</file>