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3661" r:id="rId5"/>
    <p:sldMasterId id="2147483664" r:id="rId6"/>
    <p:sldMasterId id="2147483668" r:id="rId7"/>
    <p:sldMasterId id="2147483670" r:id="rId8"/>
    <p:sldMasterId id="2147483652" r:id="rId9"/>
    <p:sldMasterId id="2147483658" r:id="rId10"/>
    <p:sldMasterId id="2147483672" r:id="rId11"/>
    <p:sldMasterId id="2147483654" r:id="rId12"/>
    <p:sldMasterId id="2147483675" r:id="rId13"/>
  </p:sldMasterIdLst>
  <p:handoutMasterIdLst>
    <p:handoutMasterId r:id="rId27"/>
  </p:handoutMasterIdLst>
  <p:sldIdLst>
    <p:sldId id="256" r:id="rId14"/>
    <p:sldId id="257" r:id="rId15"/>
    <p:sldId id="258" r:id="rId16"/>
    <p:sldId id="259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67" r:id="rId26"/>
  </p:sldIdLst>
  <p:sldSz cx="7620000" cy="5715000"/>
  <p:notesSz cx="6662738" cy="9926638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4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7B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07" d="100"/>
          <a:sy n="107" d="100"/>
        </p:scale>
        <p:origin x="1464" y="78"/>
      </p:cViewPr>
      <p:guideLst>
        <p:guide orient="horz" pos="1800"/>
        <p:guide pos="240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300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6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72E86-E9A4-49BD-8545-91D469BDCC25}" type="datetimeFigureOut">
              <a:rPr lang="en-GB" smtClean="0"/>
              <a:t>12/03/2020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43985-CF63-4E79-BA84-92EC3409B4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5022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23875" y="3865614"/>
            <a:ext cx="6572250" cy="1368152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69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00" y="935038"/>
            <a:ext cx="5715000" cy="19907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3001963"/>
            <a:ext cx="5715000" cy="137953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277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64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00" y="1425575"/>
            <a:ext cx="6572250" cy="23764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00" y="3824288"/>
            <a:ext cx="6572250" cy="12509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510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875" y="1520825"/>
            <a:ext cx="3209925" cy="36274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0825"/>
            <a:ext cx="3209925" cy="36274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083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304800"/>
            <a:ext cx="6572250" cy="11049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463" y="1401763"/>
            <a:ext cx="3222625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463" y="2087563"/>
            <a:ext cx="3222625" cy="3070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7625" y="1401763"/>
            <a:ext cx="32400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7625" y="2087563"/>
            <a:ext cx="3240088" cy="3070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062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901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250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381000"/>
            <a:ext cx="2457450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088" y="822325"/>
            <a:ext cx="3857625" cy="4062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463" y="1714500"/>
            <a:ext cx="2457450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6403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381000"/>
            <a:ext cx="2457450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40088" y="822325"/>
            <a:ext cx="3857625" cy="40624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463" y="1714500"/>
            <a:ext cx="2457450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8549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26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23875" y="2641477"/>
            <a:ext cx="6572250" cy="2592288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767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53063" y="304800"/>
            <a:ext cx="1643062" cy="4843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75" y="304800"/>
            <a:ext cx="4776788" cy="48434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4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04800"/>
            <a:ext cx="6572250" cy="11049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23875" y="1704976"/>
            <a:ext cx="6572250" cy="208915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667">
                <a:solidFill>
                  <a:schemeClr val="bg1"/>
                </a:solidFill>
              </a:defRPr>
            </a:lvl2pPr>
            <a:lvl3pPr>
              <a:defRPr sz="1500">
                <a:solidFill>
                  <a:schemeClr val="bg1"/>
                </a:solidFill>
              </a:defRPr>
            </a:lvl3pPr>
            <a:lvl4pPr>
              <a:defRPr sz="1333">
                <a:solidFill>
                  <a:schemeClr val="bg1"/>
                </a:solidFill>
              </a:defRPr>
            </a:lvl4pPr>
            <a:lvl5pPr>
              <a:defRPr sz="1167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69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539972" y="696915"/>
            <a:ext cx="3834425" cy="3097212"/>
          </a:xfrm>
          <a:prstGeom prst="rect">
            <a:avLst/>
          </a:prstGeom>
        </p:spPr>
        <p:txBody>
          <a:bodyPr/>
          <a:lstStyle>
            <a:lvl1pPr marL="160720" indent="-160720">
              <a:buFont typeface="Symbol" panose="05050102010706020507" pitchFamily="18" charset="2"/>
              <a:buChar char="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33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45269" y="696915"/>
            <a:ext cx="3132535" cy="3097212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13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3875" y="304800"/>
            <a:ext cx="6572250" cy="11049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Use me for large images, graphics or tables.</a:t>
            </a:r>
          </a:p>
        </p:txBody>
      </p:sp>
    </p:spTree>
    <p:extLst>
      <p:ext uri="{BB962C8B-B14F-4D97-AF65-F5344CB8AC3E}">
        <p14:creationId xmlns:p14="http://schemas.microsoft.com/office/powerpoint/2010/main" val="135067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23875" y="1633364"/>
            <a:ext cx="6572250" cy="216076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33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23875" y="304800"/>
            <a:ext cx="6572250" cy="1104900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12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539972" y="696915"/>
            <a:ext cx="3834425" cy="3097212"/>
          </a:xfrm>
          <a:prstGeom prst="rect">
            <a:avLst/>
          </a:prstGeom>
        </p:spPr>
        <p:txBody>
          <a:bodyPr/>
          <a:lstStyle>
            <a:lvl1pPr marL="160720" indent="-160720">
              <a:buFont typeface="Symbol" panose="05050102010706020507" pitchFamily="18" charset="2"/>
              <a:buChar char="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33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45269" y="696915"/>
            <a:ext cx="3132535" cy="3097212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8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3875" y="304800"/>
            <a:ext cx="6572250" cy="1104900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0284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3218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2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875" y="304800"/>
            <a:ext cx="6572250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875" y="1520825"/>
            <a:ext cx="6572250" cy="362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3875" y="5297488"/>
            <a:ext cx="17145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D2283-09C4-4F0D-970A-48E090CE48CF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4125" y="5297488"/>
            <a:ext cx="257175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625" y="5297488"/>
            <a:ext cx="17145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237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186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6633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428586" rtl="0" eaLnBrk="1" latinLnBrk="0" hangingPunct="1">
        <a:spcBef>
          <a:spcPct val="0"/>
        </a:spcBef>
        <a:buNone/>
        <a:defRPr sz="1687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Symbol" panose="05050102010706020507" pitchFamily="18" charset="2"/>
        <a:buChar char="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732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4764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1" indent="-171441" algn="l" defTabSz="6857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4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2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8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1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4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2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357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09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2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428586" rtl="0" eaLnBrk="1" latinLnBrk="0" hangingPunct="1">
        <a:spcBef>
          <a:spcPct val="0"/>
        </a:spcBef>
        <a:buNone/>
        <a:defRPr sz="1687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Symbol" panose="05050102010706020507" pitchFamily="18" charset="2"/>
        <a:buChar char="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865614"/>
            <a:ext cx="6572250" cy="1728190"/>
          </a:xfrm>
        </p:spPr>
        <p:txBody>
          <a:bodyPr/>
          <a:lstStyle/>
          <a:p>
            <a:pPr algn="l"/>
            <a:r>
              <a:rPr lang="en-GB" dirty="0"/>
              <a:t>Senior Verifier Update</a:t>
            </a:r>
            <a:br>
              <a:rPr lang="en-GB" dirty="0"/>
            </a:br>
            <a:r>
              <a:rPr lang="en-GB" dirty="0"/>
              <a:t>Group 266</a:t>
            </a:r>
            <a:br>
              <a:rPr lang="en-GB" dirty="0"/>
            </a:br>
            <a:r>
              <a:rPr lang="en-GB" dirty="0"/>
              <a:t>Accounting and Finance</a:t>
            </a:r>
            <a:br>
              <a:rPr lang="en-GB" dirty="0"/>
            </a:br>
            <a:r>
              <a:rPr lang="en-GB" sz="2400" dirty="0"/>
              <a:t>Kim Tree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4775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1878F-25B4-4EA0-9F12-416740914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86BD55-D5D3-48EB-A388-9317FDC5EA0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spcBef>
                <a:spcPts val="600"/>
              </a:spcBef>
              <a:buClr>
                <a:srgbClr val="FFFFFF"/>
              </a:buClr>
              <a:buSzPct val="100000"/>
              <a:buFont typeface="Symbol" panose="05050102010706020507" pitchFamily="18" charset="2"/>
              <a:buChar char="¨"/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We have a full complement of EVs in the team for the 2019-20 session</a:t>
            </a:r>
          </a:p>
          <a:p>
            <a:pPr marL="342900" indent="-342900">
              <a:spcBef>
                <a:spcPts val="600"/>
              </a:spcBef>
              <a:buClr>
                <a:srgbClr val="FFFFFF"/>
              </a:buClr>
              <a:buSzPct val="100000"/>
              <a:buFont typeface="Symbol" panose="05050102010706020507" pitchFamily="18" charset="2"/>
              <a:buChar char="¨"/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1400" dirty="0"/>
              <a:t>The range of tasks covers everything:</a:t>
            </a:r>
          </a:p>
          <a:p>
            <a:pPr marL="800100" lvl="1" indent="-342900">
              <a:spcBef>
                <a:spcPts val="600"/>
              </a:spcBef>
              <a:buClr>
                <a:srgbClr val="FFFFFF"/>
              </a:buClr>
              <a:buSzPct val="100000"/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1400" dirty="0"/>
              <a:t>Email advice or support via Qualifications Officer</a:t>
            </a:r>
          </a:p>
          <a:p>
            <a:pPr marL="800100" lvl="1" indent="-342900">
              <a:spcBef>
                <a:spcPts val="600"/>
              </a:spcBef>
              <a:buClr>
                <a:srgbClr val="FFFFFF"/>
              </a:buClr>
              <a:buSzPct val="100000"/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1400" dirty="0"/>
              <a:t>Prior verification</a:t>
            </a:r>
          </a:p>
          <a:p>
            <a:pPr marL="800100" lvl="1" indent="-342900">
              <a:spcBef>
                <a:spcPts val="600"/>
              </a:spcBef>
              <a:buClr>
                <a:srgbClr val="FFFFFF"/>
              </a:buClr>
              <a:buSzPct val="100000"/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1400" dirty="0"/>
              <a:t>Advice on delivery and assessment</a:t>
            </a:r>
          </a:p>
          <a:p>
            <a:pPr marL="800100" lvl="1" indent="-342900">
              <a:spcBef>
                <a:spcPts val="600"/>
              </a:spcBef>
              <a:buClr>
                <a:srgbClr val="FFFFFF"/>
              </a:buClr>
              <a:buSzPct val="100000"/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1400" dirty="0"/>
              <a:t>EV visiting verification</a:t>
            </a:r>
          </a:p>
          <a:p>
            <a:pPr marL="800100" lvl="1" indent="-342900">
              <a:spcBef>
                <a:spcPts val="600"/>
              </a:spcBef>
              <a:buClr>
                <a:srgbClr val="FFFFFF"/>
              </a:buClr>
              <a:buSzPct val="100000"/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1400" dirty="0"/>
              <a:t>EV remote verification</a:t>
            </a:r>
          </a:p>
          <a:p>
            <a:pPr marL="800100" lvl="1" indent="-342900">
              <a:spcBef>
                <a:spcPts val="600"/>
              </a:spcBef>
              <a:buClr>
                <a:srgbClr val="FFFFFF"/>
              </a:buClr>
              <a:buSzPct val="100000"/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1600" dirty="0"/>
              <a:t>EV central verification of Graded Units</a:t>
            </a:r>
          </a:p>
          <a:p>
            <a:pPr marL="800100" lvl="1" indent="-342900">
              <a:spcBef>
                <a:spcPts val="600"/>
              </a:spcBef>
              <a:buClr>
                <a:srgbClr val="FFFFFF"/>
              </a:buClr>
              <a:buSzPct val="100000"/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1600" dirty="0"/>
              <a:t>International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932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B64F8-4584-4395-AAD8-64FFEE194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Central Verification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89D137-BE5D-4224-B716-775497070C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Takes place in June.</a:t>
            </a:r>
          </a:p>
          <a:p>
            <a:r>
              <a:rPr lang="en-GB" dirty="0"/>
              <a:t>Allows us to standardise across all centres.</a:t>
            </a:r>
          </a:p>
          <a:p>
            <a:r>
              <a:rPr lang="en-GB" dirty="0"/>
              <a:t>Feedback on what was picked up is in QVSR</a:t>
            </a:r>
          </a:p>
          <a:p>
            <a:r>
              <a:rPr lang="en-GB" dirty="0"/>
              <a:t>To be found on SQA Website.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6133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53870-0DE4-4425-9EC9-212E760EB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Plea for help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7E859-02EB-4CE7-8FDB-B227EB359A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Give us honest feedback</a:t>
            </a:r>
          </a:p>
          <a:p>
            <a:r>
              <a:rPr lang="en-GB" dirty="0"/>
              <a:t>This is an opportunity to update our qualification</a:t>
            </a:r>
          </a:p>
          <a:p>
            <a:r>
              <a:rPr lang="en-GB" dirty="0"/>
              <a:t>Lets work together to get this right</a:t>
            </a:r>
          </a:p>
          <a:p>
            <a:r>
              <a:rPr lang="en-GB" dirty="0"/>
              <a:t>Help please with updating/rewriting ASPs.</a:t>
            </a:r>
          </a:p>
          <a:p>
            <a:r>
              <a:rPr lang="en-GB" dirty="0"/>
              <a:t>New ideas are ALWAYS welcome.</a:t>
            </a:r>
          </a:p>
        </p:txBody>
      </p:sp>
    </p:spTree>
    <p:extLst>
      <p:ext uri="{BB962C8B-B14F-4D97-AF65-F5344CB8AC3E}">
        <p14:creationId xmlns:p14="http://schemas.microsoft.com/office/powerpoint/2010/main" val="3075203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6919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Text Box with larger title requirements</a:t>
            </a:r>
          </a:p>
        </p:txBody>
      </p:sp>
    </p:spTree>
    <p:extLst>
      <p:ext uri="{BB962C8B-B14F-4D97-AF65-F5344CB8AC3E}">
        <p14:creationId xmlns:p14="http://schemas.microsoft.com/office/powerpoint/2010/main" val="789482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kern="0" dirty="0">
                <a:solidFill>
                  <a:srgbClr val="FFFFFF"/>
                </a:solidFill>
              </a:rPr>
              <a:t>Review of 2018-19</a:t>
            </a:r>
            <a:br>
              <a:rPr lang="en-US" sz="4500" kern="0" dirty="0">
                <a:solidFill>
                  <a:srgbClr val="FFFFFF"/>
                </a:solidFill>
              </a:rPr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23875" y="1771654"/>
            <a:ext cx="6286458" cy="1788319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buClr>
                <a:srgbClr val="FFFFFF"/>
              </a:buClr>
              <a:buSzPct val="100000"/>
              <a:buFont typeface="Symbol" panose="05050102010706020507" pitchFamily="18" charset="2"/>
              <a:buChar char="¨"/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HN - some updates for units in the HN Accounting framework which was communicated in August 2019. </a:t>
            </a:r>
          </a:p>
          <a:p>
            <a:pPr marL="457200" indent="-457200">
              <a:spcBef>
                <a:spcPts val="600"/>
              </a:spcBef>
              <a:buClr>
                <a:srgbClr val="FFFFFF"/>
              </a:buClr>
              <a:buSzPct val="100000"/>
              <a:buFont typeface="Symbol" panose="05050102010706020507" pitchFamily="18" charset="2"/>
              <a:buChar char="¨"/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NC – units up and running</a:t>
            </a:r>
          </a:p>
          <a:p>
            <a:pPr marL="457200" indent="-457200">
              <a:spcBef>
                <a:spcPts val="600"/>
              </a:spcBef>
              <a:buClr>
                <a:srgbClr val="FFFFFF"/>
              </a:buClr>
              <a:buSzPct val="100000"/>
              <a:buFont typeface="Symbol" panose="05050102010706020507" pitchFamily="18" charset="2"/>
              <a:buChar char="¨"/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FA – increasing uptake of the units from SQA.  Most centres appear to be opting for AAT as other AB.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8677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kern="0" dirty="0">
                <a:solidFill>
                  <a:srgbClr val="FFFFFF"/>
                </a:solidFill>
              </a:rPr>
              <a:t>HN Accounting update</a:t>
            </a:r>
            <a:br>
              <a:rPr lang="en-US" kern="0" dirty="0">
                <a:solidFill>
                  <a:srgbClr val="FFFFFF"/>
                </a:solidFill>
              </a:rPr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23875" y="1993107"/>
            <a:ext cx="6106439" cy="2268550"/>
          </a:xfrm>
        </p:spPr>
        <p:txBody>
          <a:bodyPr/>
          <a:lstStyle/>
          <a:p>
            <a:pPr marL="257162" indent="-257162" defTabSz="685766" fontAlgn="base">
              <a:spcAft>
                <a:spcPct val="0"/>
              </a:spcAft>
              <a:buClr>
                <a:srgbClr val="FFFFFF"/>
              </a:buClr>
              <a:buFont typeface="Wingdings" pitchFamily="2" charset="2"/>
              <a:buChar char="w"/>
              <a:defRPr/>
            </a:pPr>
            <a:r>
              <a:rPr lang="en-GB" kern="0" dirty="0">
                <a:solidFill>
                  <a:srgbClr val="FFFFFF"/>
                </a:solidFill>
                <a:latin typeface="Arial"/>
              </a:rPr>
              <a:t>You were all asked for input by questionnaire in August 2019 about how you think HN Accounting is operating.</a:t>
            </a:r>
          </a:p>
          <a:p>
            <a:pPr marL="257162" indent="-257162" defTabSz="685766" fontAlgn="base">
              <a:spcAft>
                <a:spcPct val="0"/>
              </a:spcAft>
              <a:buClr>
                <a:srgbClr val="FFFFFF"/>
              </a:buClr>
              <a:buFont typeface="Wingdings" pitchFamily="2" charset="2"/>
              <a:buChar char="w"/>
              <a:defRPr/>
            </a:pPr>
            <a:r>
              <a:rPr lang="en-GB" kern="0" dirty="0">
                <a:solidFill>
                  <a:srgbClr val="FFFFFF"/>
                </a:solidFill>
                <a:latin typeface="Arial"/>
              </a:rPr>
              <a:t>Quite a low response rate.</a:t>
            </a:r>
          </a:p>
          <a:p>
            <a:pPr marL="257162" indent="-257162" defTabSz="685766" fontAlgn="base">
              <a:spcAft>
                <a:spcPct val="0"/>
              </a:spcAft>
              <a:buClr>
                <a:srgbClr val="FFFFFF"/>
              </a:buClr>
              <a:buFont typeface="Wingdings" pitchFamily="2" charset="2"/>
              <a:buChar char="w"/>
              <a:defRPr/>
            </a:pPr>
            <a:r>
              <a:rPr lang="en-GB" kern="0" dirty="0">
                <a:solidFill>
                  <a:srgbClr val="FFFFFF"/>
                </a:solidFill>
                <a:latin typeface="Arial"/>
              </a:rPr>
              <a:t>Technical issue – responses were lost</a:t>
            </a:r>
          </a:p>
          <a:p>
            <a:pPr marL="257162" indent="-257162" defTabSz="685766" fontAlgn="base">
              <a:spcAft>
                <a:spcPct val="0"/>
              </a:spcAft>
              <a:buClr>
                <a:srgbClr val="FFFFFF"/>
              </a:buClr>
              <a:buFont typeface="Wingdings" pitchFamily="2" charset="2"/>
              <a:buChar char="w"/>
              <a:defRPr/>
            </a:pPr>
            <a:r>
              <a:rPr lang="en-GB" kern="0" dirty="0">
                <a:solidFill>
                  <a:srgbClr val="FFFFFF"/>
                </a:solidFill>
                <a:latin typeface="Arial"/>
              </a:rPr>
              <a:t>You have been asked for further input.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3155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0FB48-CDCE-4388-922F-5031CBC1C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880478-26A5-4606-9E5D-A46313E7ED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Responses again quite light</a:t>
            </a:r>
          </a:p>
          <a:p>
            <a:r>
              <a:rPr lang="en-GB" dirty="0"/>
              <a:t>Mostly think current HN OK</a:t>
            </a:r>
          </a:p>
          <a:p>
            <a:r>
              <a:rPr lang="en-GB" dirty="0"/>
              <a:t>Discussion in later session today.</a:t>
            </a:r>
          </a:p>
          <a:p>
            <a:r>
              <a:rPr lang="en-GB" dirty="0"/>
              <a:t>Honest feedback needed.</a:t>
            </a:r>
          </a:p>
        </p:txBody>
      </p:sp>
    </p:spTree>
    <p:extLst>
      <p:ext uri="{BB962C8B-B14F-4D97-AF65-F5344CB8AC3E}">
        <p14:creationId xmlns:p14="http://schemas.microsoft.com/office/powerpoint/2010/main" val="4118477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0DE34-B8E0-4D49-98A7-7F1B94D54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Feedback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6DEB11-B944-4CED-9C3C-FB07F9D595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spcBef>
                <a:spcPts val="600"/>
              </a:spcBef>
              <a:buClr>
                <a:srgbClr val="FFFFFF"/>
              </a:buClr>
              <a:buSzPct val="100000"/>
              <a:buFont typeface="Symbol" panose="05050102010706020507" pitchFamily="18" charset="2"/>
              <a:buChar char="¨"/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1800" dirty="0"/>
              <a:t>Please keep the comments forms about HN units from Group 266 (Accounting and Finance) coming in</a:t>
            </a:r>
          </a:p>
          <a:p>
            <a:pPr marL="457200" indent="-457200">
              <a:spcBef>
                <a:spcPts val="600"/>
              </a:spcBef>
              <a:buClr>
                <a:srgbClr val="FFFFFF"/>
              </a:buClr>
              <a:buSzPct val="100000"/>
              <a:buFont typeface="Symbol" panose="05050102010706020507" pitchFamily="18" charset="2"/>
              <a:buChar char="¨"/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1800" dirty="0"/>
              <a:t>They help us to identify if there are areas which need to be looked at in more detail</a:t>
            </a:r>
          </a:p>
          <a:p>
            <a:pPr marL="457200" indent="-457200">
              <a:spcBef>
                <a:spcPts val="600"/>
              </a:spcBef>
              <a:buClr>
                <a:srgbClr val="FFFFFF"/>
              </a:buClr>
              <a:buSzPct val="100000"/>
              <a:buFont typeface="Symbol" panose="05050102010706020507" pitchFamily="18" charset="2"/>
              <a:buChar char="¨"/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1800" dirty="0"/>
              <a:t>They help us to highlight any areas which are causing problems</a:t>
            </a:r>
          </a:p>
          <a:p>
            <a:pPr marL="457200" indent="-457200">
              <a:spcBef>
                <a:spcPts val="600"/>
              </a:spcBef>
              <a:buClr>
                <a:srgbClr val="FFFFFF"/>
              </a:buClr>
              <a:buSzPct val="100000"/>
              <a:buFont typeface="Symbol" panose="05050102010706020507" pitchFamily="18" charset="2"/>
              <a:buChar char="¨"/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1800" dirty="0"/>
              <a:t>Please give us positive feedback as well as identifying any areas of concern</a:t>
            </a:r>
          </a:p>
          <a:p>
            <a:pPr marL="457200" indent="-457200">
              <a:spcBef>
                <a:spcPts val="600"/>
              </a:spcBef>
              <a:buClr>
                <a:srgbClr val="FFFFFF"/>
              </a:buClr>
              <a:buSzPct val="100000"/>
              <a:buFont typeface="Symbol" panose="05050102010706020507" pitchFamily="18" charset="2"/>
              <a:buChar char="¨"/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1800" dirty="0"/>
              <a:t>Especially important as we update and amend units.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7708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83042-077E-46C9-AD82-576A8DBAB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Leases &amp; GU3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AA2A7-E391-4643-B8A9-0C936C8558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Updates to US completed where necessary</a:t>
            </a:r>
          </a:p>
          <a:p>
            <a:r>
              <a:rPr lang="en-GB" dirty="0"/>
              <a:t>Updated ASPs available </a:t>
            </a:r>
          </a:p>
          <a:p>
            <a:r>
              <a:rPr lang="en-GB" dirty="0"/>
              <a:t>GU3 – 2 new ASPs will be available.</a:t>
            </a:r>
          </a:p>
        </p:txBody>
      </p:sp>
    </p:spTree>
    <p:extLst>
      <p:ext uri="{BB962C8B-B14F-4D97-AF65-F5344CB8AC3E}">
        <p14:creationId xmlns:p14="http://schemas.microsoft.com/office/powerpoint/2010/main" val="1172884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FF261-D2B1-4587-9C1A-E8BCB2696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Security of ASPs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6AC5E-5F9C-4EB5-846C-0A1E330038A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3875" y="1704976"/>
            <a:ext cx="6572250" cy="2880716"/>
          </a:xfrm>
        </p:spPr>
        <p:txBody>
          <a:bodyPr/>
          <a:lstStyle/>
          <a:p>
            <a:r>
              <a:rPr lang="en-GB" dirty="0"/>
              <a:t>Quick reminder about the importance of the security of assessment information please?</a:t>
            </a:r>
          </a:p>
          <a:p>
            <a:r>
              <a:rPr lang="en-GB" dirty="0"/>
              <a:t>If security breached in any way your centre will be asked to write an alternative to replace the compromised AI.</a:t>
            </a:r>
          </a:p>
          <a:p>
            <a:r>
              <a:rPr lang="en-GB" dirty="0"/>
              <a:t>This will be to SQA timescales – not yours!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998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1024C-39F6-412F-843C-4AFA4901A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Support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A8B9BF-D006-435C-9ECE-97B3A0812A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Challenges within all centres relating to alternative assessment arrangements.</a:t>
            </a:r>
          </a:p>
          <a:p>
            <a:r>
              <a:rPr lang="en-GB" dirty="0"/>
              <a:t>How do you all deal with it?</a:t>
            </a:r>
          </a:p>
          <a:p>
            <a:r>
              <a:rPr lang="en-GB" dirty="0"/>
              <a:t>Scenario – visually impaired candidate, uses assistive technology. Should they be enabled to sit GU1 &amp; 3 using Excel?</a:t>
            </a:r>
          </a:p>
        </p:txBody>
      </p:sp>
    </p:spTree>
    <p:extLst>
      <p:ext uri="{BB962C8B-B14F-4D97-AF65-F5344CB8AC3E}">
        <p14:creationId xmlns:p14="http://schemas.microsoft.com/office/powerpoint/2010/main" val="1796683532"/>
      </p:ext>
    </p:extLst>
  </p:cSld>
  <p:clrMapOvr>
    <a:masterClrMapping/>
  </p:clrMapOvr>
</p:sld>
</file>

<file path=ppt/theme/theme1.xml><?xml version="1.0" encoding="utf-8"?>
<a:theme xmlns:a="http://schemas.openxmlformats.org/drawingml/2006/main" name="SQA HOLDING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9FABB946-0470-4FE4-9F4E-774AD65256DD}"/>
    </a:ext>
  </a:extLst>
</a:theme>
</file>

<file path=ppt/theme/theme10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QA TITLE GOES HE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9FABB946-0470-4FE4-9F4E-774AD65256DD}"/>
    </a:ext>
  </a:extLst>
</a:theme>
</file>

<file path=ppt/theme/theme3.xml><?xml version="1.0" encoding="utf-8"?>
<a:theme xmlns:a="http://schemas.openxmlformats.org/drawingml/2006/main" name="SQA DARK BACKGROUND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30C71AAD-07E7-4B16-BEA7-1444E9AA8CB9}"/>
    </a:ext>
  </a:extLst>
</a:theme>
</file>

<file path=ppt/theme/theme4.xml><?xml version="1.0" encoding="utf-8"?>
<a:theme xmlns:a="http://schemas.openxmlformats.org/drawingml/2006/main" name="SQA DARK BACKGROUND PI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5.xml><?xml version="1.0" encoding="utf-8"?>
<a:theme xmlns:a="http://schemas.openxmlformats.org/drawingml/2006/main" name="SQA LARGE TEXT AND IMAG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SQA LIGHT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7.xml><?xml version="1.0" encoding="utf-8"?>
<a:theme xmlns:a="http://schemas.openxmlformats.org/drawingml/2006/main" name="SQA LIGHT BACKGROUND PI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8.xml><?xml version="1.0" encoding="utf-8"?>
<a:theme xmlns:a="http://schemas.openxmlformats.org/drawingml/2006/main" name="SQA LIGHT BACKGROUND LARGE TEXT AND IMAG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9.xml><?xml version="1.0" encoding="utf-8"?>
<a:theme xmlns:a="http://schemas.openxmlformats.org/drawingml/2006/main" name="SQA WEB and TELEPHO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30C71AAD-07E7-4B16-BEA7-1444E9AA8CB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08A60A02D8E741B90CB889D8406B9B" ma:contentTypeVersion="4" ma:contentTypeDescription="Create a new document." ma:contentTypeScope="" ma:versionID="525c69ecccd59a70856894bf0ec91138">
  <xsd:schema xmlns:xsd="http://www.w3.org/2001/XMLSchema" xmlns:xs="http://www.w3.org/2001/XMLSchema" xmlns:p="http://schemas.microsoft.com/office/2006/metadata/properties" xmlns:ns3="6ee74f51-c739-462e-a66a-0a3ab74303dc" targetNamespace="http://schemas.microsoft.com/office/2006/metadata/properties" ma:root="true" ma:fieldsID="eef4d8134da5980a9cb2814f69faae35" ns3:_="">
    <xsd:import namespace="6ee74f51-c739-462e-a66a-0a3ab74303d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74f51-c739-462e-a66a-0a3ab74303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72CF2E-9917-40A0-A3DD-DF0C7C312C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75BC69-5F73-410B-9A93-0F6A09ECECEA}">
  <ds:schemaRefs>
    <ds:schemaRef ds:uri="http://purl.org/dc/elements/1.1/"/>
    <ds:schemaRef ds:uri="http://schemas.microsoft.com/office/2006/metadata/properties"/>
    <ds:schemaRef ds:uri="http://purl.org/dc/dcmitype/"/>
    <ds:schemaRef ds:uri="6ee74f51-c739-462e-a66a-0a3ab74303dc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B11824A-EC7C-4004-9A06-FA9B517FD2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e74f51-c739-462e-a66a-0a3ab74303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SQA_Corporate_Aug14</Template>
  <TotalTime>272</TotalTime>
  <Words>417</Words>
  <Application>Microsoft Office PowerPoint</Application>
  <PresentationFormat>Custom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13</vt:i4>
      </vt:variant>
    </vt:vector>
  </HeadingPairs>
  <TitlesOfParts>
    <vt:vector size="28" baseType="lpstr">
      <vt:lpstr>Arial</vt:lpstr>
      <vt:lpstr>Calibri</vt:lpstr>
      <vt:lpstr>Calibri Light</vt:lpstr>
      <vt:lpstr>Symbol</vt:lpstr>
      <vt:lpstr>Wingdings</vt:lpstr>
      <vt:lpstr>SQA HOLDING SLIDE</vt:lpstr>
      <vt:lpstr>SQA TITLE GOES HERE</vt:lpstr>
      <vt:lpstr>SQA DARK BACKGROUND </vt:lpstr>
      <vt:lpstr>SQA DARK BACKGROUND PICTURE</vt:lpstr>
      <vt:lpstr>SQA LARGE TEXT AND IMAGES</vt:lpstr>
      <vt:lpstr>SQA LIGHT BACKGROUND</vt:lpstr>
      <vt:lpstr>SQA LIGHT BACKGROUND PICTURE</vt:lpstr>
      <vt:lpstr>SQA LIGHT BACKGROUND LARGE TEXT AND IMAGES</vt:lpstr>
      <vt:lpstr>SQA WEB and TELEPHONE</vt:lpstr>
      <vt:lpstr>Custom Design</vt:lpstr>
      <vt:lpstr>Senior Verifier Update Group 266 Accounting and Finance Kim Tree </vt:lpstr>
      <vt:lpstr>Text Box with larger title requirements</vt:lpstr>
      <vt:lpstr>Review of 2018-19 </vt:lpstr>
      <vt:lpstr>HN Accounting update </vt:lpstr>
      <vt:lpstr>Update</vt:lpstr>
      <vt:lpstr>Feedback</vt:lpstr>
      <vt:lpstr>Leases &amp; GU3</vt:lpstr>
      <vt:lpstr>Security of ASPs</vt:lpstr>
      <vt:lpstr>Additional Support </vt:lpstr>
      <vt:lpstr>PowerPoint Presentation</vt:lpstr>
      <vt:lpstr>Central Verification</vt:lpstr>
      <vt:lpstr>Plea for help</vt:lpstr>
      <vt:lpstr>PowerPoint Presentation</vt:lpstr>
    </vt:vector>
  </TitlesOfParts>
  <Company>SQA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Brown</dc:creator>
  <cp:lastModifiedBy>Eileen Reid</cp:lastModifiedBy>
  <cp:revision>47</cp:revision>
  <cp:lastPrinted>2013-10-31T13:53:25Z</cp:lastPrinted>
  <dcterms:created xsi:type="dcterms:W3CDTF">2019-08-26T14:37:28Z</dcterms:created>
  <dcterms:modified xsi:type="dcterms:W3CDTF">2020-03-12T12:01:06Z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0x0101004D08A60A02D8E741B90CB889D8406B9B</vt:lpwstr>
  </property>
</Properties>
</file>