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54" r:id="rId3"/>
    <p:sldMasterId id="2147483656" r:id="rId4"/>
    <p:sldMasterId id="2147483658" r:id="rId5"/>
    <p:sldMasterId id="2147483664" r:id="rId6"/>
    <p:sldMasterId id="2147483666" r:id="rId7"/>
    <p:sldMasterId id="2147483668" r:id="rId8"/>
    <p:sldMasterId id="2147483670" r:id="rId9"/>
    <p:sldMasterId id="2147483672" r:id="rId10"/>
    <p:sldMasterId id="2147483674" r:id="rId11"/>
  </p:sldMasterIdLst>
  <p:handoutMasterIdLst>
    <p:handoutMasterId r:id="rId24"/>
  </p:handoutMasterIdLst>
  <p:sldIdLst>
    <p:sldId id="295" r:id="rId12"/>
    <p:sldId id="263" r:id="rId13"/>
    <p:sldId id="297" r:id="rId14"/>
    <p:sldId id="296" r:id="rId15"/>
    <p:sldId id="294" r:id="rId16"/>
    <p:sldId id="298" r:id="rId17"/>
    <p:sldId id="299" r:id="rId18"/>
    <p:sldId id="300" r:id="rId19"/>
    <p:sldId id="303" r:id="rId20"/>
    <p:sldId id="301" r:id="rId21"/>
    <p:sldId id="304" r:id="rId22"/>
    <p:sldId id="305" r:id="rId23"/>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7B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2B072E86-E9A4-49BD-8545-91D469BDCC25}" type="datetimeFigureOut">
              <a:rPr lang="en-GB" smtClean="0"/>
              <a:t>26/01/2017</a:t>
            </a:fld>
            <a:endParaRPr lang="en-GB"/>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A0143985-CF63-4E79-BA84-92EC3409B420}" type="slidenum">
              <a:rPr lang="en-GB" smtClean="0"/>
              <a:t>‹#›</a:t>
            </a:fld>
            <a:endParaRPr lang="en-GB"/>
          </a:p>
        </p:txBody>
      </p:sp>
    </p:spTree>
    <p:extLst>
      <p:ext uri="{BB962C8B-B14F-4D97-AF65-F5344CB8AC3E}">
        <p14:creationId xmlns:p14="http://schemas.microsoft.com/office/powerpoint/2010/main" val="37150222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5"/>
          <p:cNvSpPr txBox="1">
            <a:spLocks/>
          </p:cNvSpPr>
          <p:nvPr userDrawn="1"/>
        </p:nvSpPr>
        <p:spPr>
          <a:xfrm>
            <a:off x="467544" y="202438"/>
            <a:ext cx="82296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A LOGO  FINAL HOLDING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1537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QA LOGO TITLE HOLDING SLIDE ">
    <p:spTree>
      <p:nvGrpSpPr>
        <p:cNvPr id="1" name=""/>
        <p:cNvGrpSpPr/>
        <p:nvPr/>
      </p:nvGrpSpPr>
      <p:grpSpPr>
        <a:xfrm>
          <a:off x="0" y="0"/>
          <a:ext cx="0" cy="0"/>
          <a:chOff x="0" y="0"/>
          <a:chExt cx="0" cy="0"/>
        </a:xfrm>
      </p:grpSpPr>
      <p:pic>
        <p:nvPicPr>
          <p:cNvPr id="7" name="Picture 6" descr="SQA 2567 rev288 (pms).png"/>
          <p:cNvPicPr>
            <a:picLocks noChangeAspect="1"/>
          </p:cNvPicPr>
          <p:nvPr userDrawn="1"/>
        </p:nvPicPr>
        <p:blipFill>
          <a:blip r:embed="rId2" cstate="print"/>
          <a:stretch>
            <a:fillRect/>
          </a:stretch>
        </p:blipFill>
        <p:spPr>
          <a:xfrm>
            <a:off x="683568" y="1484784"/>
            <a:ext cx="4802491" cy="2551393"/>
          </a:xfrm>
          <a:prstGeom prst="rect">
            <a:avLst/>
          </a:prstGeom>
        </p:spPr>
      </p:pic>
    </p:spTree>
    <p:extLst>
      <p:ext uri="{BB962C8B-B14F-4D97-AF65-F5344CB8AC3E}">
        <p14:creationId xmlns:p14="http://schemas.microsoft.com/office/powerpoint/2010/main" val="20779189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8638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QA LOGO  FINAL HOLDING SLIDE">
    <p:spTree>
      <p:nvGrpSpPr>
        <p:cNvPr id="1" name=""/>
        <p:cNvGrpSpPr/>
        <p:nvPr/>
      </p:nvGrpSpPr>
      <p:grpSpPr>
        <a:xfrm>
          <a:off x="0" y="0"/>
          <a:ext cx="0" cy="0"/>
          <a:chOff x="0" y="0"/>
          <a:chExt cx="0" cy="0"/>
        </a:xfrm>
      </p:grpSpPr>
      <p:pic>
        <p:nvPicPr>
          <p:cNvPr id="7" name="Picture 6" descr="SQA 2567 rev288 (pms).png"/>
          <p:cNvPicPr>
            <a:picLocks noChangeAspect="1"/>
          </p:cNvPicPr>
          <p:nvPr userDrawn="1"/>
        </p:nvPicPr>
        <p:blipFill>
          <a:blip r:embed="rId2" cstate="print"/>
          <a:stretch>
            <a:fillRect/>
          </a:stretch>
        </p:blipFill>
        <p:spPr>
          <a:xfrm>
            <a:off x="2041858" y="908720"/>
            <a:ext cx="4802491" cy="2551393"/>
          </a:xfrm>
          <a:prstGeom prst="rect">
            <a:avLst/>
          </a:prstGeom>
        </p:spPr>
      </p:pic>
      <p:sp>
        <p:nvSpPr>
          <p:cNvPr id="3" name="TextBox 2"/>
          <p:cNvSpPr txBox="1"/>
          <p:nvPr userDrawn="1"/>
        </p:nvSpPr>
        <p:spPr>
          <a:xfrm>
            <a:off x="1979712" y="3789041"/>
            <a:ext cx="5328591" cy="769441"/>
          </a:xfrm>
          <a:prstGeom prst="rect">
            <a:avLst/>
          </a:prstGeom>
          <a:noFill/>
        </p:spPr>
        <p:txBody>
          <a:bodyPr wrap="square" rtlCol="0">
            <a:spAutoFit/>
          </a:bodyPr>
          <a:lstStyle/>
          <a:p>
            <a:r>
              <a:rPr lang="en-GB" altLang="en-US" sz="2600" b="1" dirty="0" smtClean="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smtClean="0">
                <a:solidFill>
                  <a:srgbClr val="FFFFFF"/>
                </a:solidFill>
              </a:rPr>
              <a:t> 0303 </a:t>
            </a:r>
            <a:r>
              <a:rPr lang="en-GB" altLang="en-US" sz="2600" b="1" dirty="0">
                <a:solidFill>
                  <a:srgbClr val="FFFFFF"/>
                </a:solidFill>
              </a:rPr>
              <a:t>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23763336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BD SQA LOGO  TITLE HOLD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30494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0207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1" r:id="rId1"/>
    <p:sldLayoutId id="2147483676"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1979712" y="3789041"/>
            <a:ext cx="5328591" cy="769441"/>
          </a:xfrm>
          <a:prstGeom prst="rect">
            <a:avLst/>
          </a:prstGeom>
          <a:noFill/>
        </p:spPr>
        <p:txBody>
          <a:bodyPr wrap="square" rtlCol="0">
            <a:spAutoFit/>
          </a:bodyPr>
          <a:lstStyle/>
          <a:p>
            <a:r>
              <a:rPr lang="en-GB" altLang="en-US" sz="2600" b="1" dirty="0" smtClean="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smtClean="0">
                <a:solidFill>
                  <a:srgbClr val="FFFFFF"/>
                </a:solidFill>
              </a:rPr>
              <a:t> 0303 </a:t>
            </a:r>
            <a:r>
              <a:rPr lang="en-GB" altLang="en-US" sz="2600" b="1" dirty="0">
                <a:solidFill>
                  <a:srgbClr val="FFFFFF"/>
                </a:solidFill>
              </a:rPr>
              <a:t>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354389512"/>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5"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7"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119308"/>
      </p:ext>
    </p:extLst>
  </p:cSld>
  <p:clrMap bg1="lt1" tx1="dk1" bg2="lt2" tx2="dk2" accent1="accent1" accent2="accent2" accent3="accent3" accent4="accent4" accent5="accent5" accent6="accent6" hlink="hlink" folHlink="folHlink"/>
  <p:sldLayoutIdLst>
    <p:sldLayoutId id="2147483659"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QA 2567 rev288 (pms).png"/>
          <p:cNvPicPr>
            <a:picLocks noChangeAspect="1"/>
          </p:cNvPicPr>
          <p:nvPr userDrawn="1"/>
        </p:nvPicPr>
        <p:blipFill>
          <a:blip r:embed="rId4" cstate="print"/>
          <a:stretch>
            <a:fillRect/>
          </a:stretch>
        </p:blipFill>
        <p:spPr>
          <a:xfrm>
            <a:off x="2041858" y="908720"/>
            <a:ext cx="4802491" cy="2551393"/>
          </a:xfrm>
          <a:prstGeom prst="rect">
            <a:avLst/>
          </a:prstGeom>
        </p:spPr>
      </p:pic>
    </p:spTree>
    <p:extLst>
      <p:ext uri="{BB962C8B-B14F-4D97-AF65-F5344CB8AC3E}">
        <p14:creationId xmlns:p14="http://schemas.microsoft.com/office/powerpoint/2010/main" val="433190268"/>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385257"/>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074673"/>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152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26386" y="444126"/>
            <a:ext cx="8373616"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sz="3200" kern="0" noProof="0" dirty="0" smtClean="0"/>
              <a:t>Word </a:t>
            </a:r>
            <a:r>
              <a:rPr lang="en-GB" sz="3200" kern="0" noProof="0" dirty="0" smtClean="0"/>
              <a:t>Counts – </a:t>
            </a:r>
            <a:r>
              <a:rPr lang="en-GB" sz="2800" kern="0" dirty="0" smtClean="0"/>
              <a:t>Some preliminary findings</a:t>
            </a:r>
          </a:p>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sz="2800" i="1" kern="0" dirty="0" smtClean="0"/>
              <a:t>% tolerances</a:t>
            </a:r>
          </a:p>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endParaRPr kumimoji="0" lang="en-US" sz="2800" b="1" i="1" u="none" strike="noStrike" kern="0" cap="none" spc="0" normalizeH="0" baseline="0" noProof="0" dirty="0">
              <a:ln>
                <a:noFill/>
              </a:ln>
              <a:solidFill>
                <a:srgbClr val="FFFFFF"/>
              </a:solidFill>
              <a:effectLst/>
              <a:uLnTx/>
              <a:uFillTx/>
            </a:endParaRPr>
          </a:p>
        </p:txBody>
      </p:sp>
      <p:sp>
        <p:nvSpPr>
          <p:cNvPr id="11" name="Text Placeholder 2"/>
          <p:cNvSpPr txBox="1">
            <a:spLocks/>
          </p:cNvSpPr>
          <p:nvPr/>
        </p:nvSpPr>
        <p:spPr>
          <a:xfrm>
            <a:off x="323528" y="1324298"/>
            <a:ext cx="8640960"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Clr>
                <a:srgbClr val="FFFFFF"/>
              </a:buClr>
              <a:buNone/>
              <a:defRPr/>
            </a:pPr>
            <a:endParaRPr lang="en-GB" kern="0" dirty="0">
              <a:latin typeface="Arial"/>
            </a:endParaRPr>
          </a:p>
          <a:p>
            <a:pPr marL="0" indent="0">
              <a:buClr>
                <a:srgbClr val="FFFFFF"/>
              </a:buClr>
              <a:buNone/>
              <a:defRPr/>
            </a:pPr>
            <a:endParaRPr lang="en-GB" kern="0" dirty="0" smtClean="0">
              <a:latin typeface="Arial"/>
            </a:endParaRPr>
          </a:p>
          <a:p>
            <a:pPr marL="0" indent="0">
              <a:buClr>
                <a:srgbClr val="FFFFFF"/>
              </a:buClr>
              <a:buNone/>
              <a:defRPr/>
            </a:pPr>
            <a:endParaRPr lang="en-GB" kern="0" dirty="0" smtClean="0">
              <a:latin typeface="Arial"/>
            </a:endParaRPr>
          </a:p>
          <a:p>
            <a:pPr marL="342900" marR="0" lvl="0" indent="-342900" algn="l" defTabSz="914400" rtl="0" eaLnBrk="1" fontAlgn="base" latinLnBrk="0" hangingPunct="1">
              <a:lnSpc>
                <a:spcPct val="100000"/>
              </a:lnSpc>
              <a:spcBef>
                <a:spcPct val="20000"/>
              </a:spcBef>
              <a:spcAft>
                <a:spcPct val="0"/>
              </a:spcAft>
              <a:buClr>
                <a:srgbClr val="FFFFFF"/>
              </a:buClr>
              <a:buSzTx/>
              <a:buFont typeface="Wingdings" pitchFamily="2" charset="2"/>
              <a:buChar char="w"/>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
        <p:nvSpPr>
          <p:cNvPr id="2" name="TextBox 1"/>
          <p:cNvSpPr txBox="1"/>
          <p:nvPr/>
        </p:nvSpPr>
        <p:spPr>
          <a:xfrm>
            <a:off x="370851" y="1844824"/>
            <a:ext cx="8449622" cy="3539430"/>
          </a:xfrm>
          <a:prstGeom prst="rect">
            <a:avLst/>
          </a:prstGeom>
          <a:noFill/>
        </p:spPr>
        <p:txBody>
          <a:bodyPr wrap="square" rtlCol="0">
            <a:spAutoFit/>
          </a:bodyPr>
          <a:lstStyle/>
          <a:p>
            <a:pPr marL="342900" indent="-342900">
              <a:buFont typeface="Arial" panose="020B0604020202020204" pitchFamily="34" charset="0"/>
              <a:buChar char="•"/>
            </a:pPr>
            <a:r>
              <a:rPr lang="en-GB" sz="3200" b="1" dirty="0" smtClean="0">
                <a:solidFill>
                  <a:schemeClr val="bg1"/>
                </a:solidFill>
              </a:rPr>
              <a:t>UHI +/- 10%</a:t>
            </a:r>
          </a:p>
          <a:p>
            <a:endParaRPr lang="en-GB" sz="3200" b="1" dirty="0" smtClean="0">
              <a:solidFill>
                <a:schemeClr val="bg1"/>
              </a:solidFill>
            </a:endParaRPr>
          </a:p>
          <a:p>
            <a:pPr marL="342900" indent="-342900">
              <a:buFont typeface="Arial" panose="020B0604020202020204" pitchFamily="34" charset="0"/>
              <a:buChar char="•"/>
            </a:pPr>
            <a:r>
              <a:rPr lang="en-GB" sz="3200" b="1" dirty="0" smtClean="0">
                <a:solidFill>
                  <a:schemeClr val="bg1"/>
                </a:solidFill>
              </a:rPr>
              <a:t>University of Sheffield +5% to +15%, over 15%</a:t>
            </a:r>
          </a:p>
          <a:p>
            <a:pPr marL="342900" indent="-342900">
              <a:buFont typeface="Arial" panose="020B0604020202020204" pitchFamily="34" charset="0"/>
              <a:buChar char="•"/>
            </a:pPr>
            <a:endParaRPr lang="en-GB" sz="3200" b="1" dirty="0" smtClean="0">
              <a:solidFill>
                <a:schemeClr val="bg1"/>
              </a:solidFill>
            </a:endParaRPr>
          </a:p>
          <a:p>
            <a:pPr marL="342900" indent="-342900">
              <a:buFont typeface="Arial" panose="020B0604020202020204" pitchFamily="34" charset="0"/>
              <a:buChar char="•"/>
            </a:pPr>
            <a:r>
              <a:rPr lang="en-GB" sz="3200" b="1" dirty="0" smtClean="0">
                <a:solidFill>
                  <a:schemeClr val="bg1"/>
                </a:solidFill>
              </a:rPr>
              <a:t>University of London 0% to +10%, 11% - 20%, 21% - 30%, +30+, No deductions for less than the word count</a:t>
            </a:r>
            <a:endParaRPr lang="en-GB" sz="3200" b="1" dirty="0">
              <a:solidFill>
                <a:schemeClr val="bg1"/>
              </a:solidFill>
            </a:endParaRPr>
          </a:p>
        </p:txBody>
      </p:sp>
    </p:spTree>
    <p:extLst>
      <p:ext uri="{BB962C8B-B14F-4D97-AF65-F5344CB8AC3E}">
        <p14:creationId xmlns:p14="http://schemas.microsoft.com/office/powerpoint/2010/main" val="4015519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26386" y="444126"/>
            <a:ext cx="8373616"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sz="3200" kern="0" noProof="0" dirty="0" smtClean="0"/>
              <a:t>Word </a:t>
            </a:r>
            <a:r>
              <a:rPr lang="en-GB" sz="3200" kern="0" noProof="0" dirty="0" smtClean="0"/>
              <a:t>Counts – </a:t>
            </a:r>
            <a:r>
              <a:rPr lang="en-GB" sz="2800" kern="0" dirty="0" smtClean="0"/>
              <a:t>Some preliminary findings</a:t>
            </a:r>
          </a:p>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2800" b="1" i="1" u="none" strike="noStrike" kern="0" cap="none" spc="0" normalizeH="0" baseline="0" noProof="0" dirty="0" smtClean="0">
                <a:ln>
                  <a:noFill/>
                </a:ln>
                <a:solidFill>
                  <a:srgbClr val="FFFFFF"/>
                </a:solidFill>
                <a:effectLst/>
                <a:uLnTx/>
                <a:uFillTx/>
              </a:rPr>
              <a:t>Some</a:t>
            </a:r>
            <a:r>
              <a:rPr kumimoji="0" lang="en-GB" sz="2800" b="1" i="1" u="none" strike="noStrike" kern="0" cap="none" spc="0" normalizeH="0" noProof="0" dirty="0" smtClean="0">
                <a:ln>
                  <a:noFill/>
                </a:ln>
                <a:solidFill>
                  <a:srgbClr val="FFFFFF"/>
                </a:solidFill>
                <a:effectLst/>
                <a:uLnTx/>
                <a:uFillTx/>
              </a:rPr>
              <a:t> words of wisdom</a:t>
            </a:r>
            <a:endParaRPr kumimoji="0" lang="en-US" sz="2800" b="1" i="1" u="none" strike="noStrike" kern="0" cap="none" spc="0" normalizeH="0" baseline="0" noProof="0" dirty="0">
              <a:ln>
                <a:noFill/>
              </a:ln>
              <a:solidFill>
                <a:srgbClr val="FFFFFF"/>
              </a:solidFill>
              <a:effectLst/>
              <a:uLnTx/>
              <a:uFillTx/>
            </a:endParaRPr>
          </a:p>
        </p:txBody>
      </p:sp>
      <p:sp>
        <p:nvSpPr>
          <p:cNvPr id="11" name="Text Placeholder 2"/>
          <p:cNvSpPr txBox="1">
            <a:spLocks/>
          </p:cNvSpPr>
          <p:nvPr/>
        </p:nvSpPr>
        <p:spPr>
          <a:xfrm>
            <a:off x="323528" y="1324298"/>
            <a:ext cx="8640960"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Clr>
                <a:srgbClr val="FFFFFF"/>
              </a:buClr>
              <a:buNone/>
              <a:defRPr/>
            </a:pPr>
            <a:endParaRPr lang="en-GB" kern="0" dirty="0">
              <a:latin typeface="Arial"/>
            </a:endParaRPr>
          </a:p>
          <a:p>
            <a:pPr marL="0" indent="0">
              <a:buClr>
                <a:srgbClr val="FFFFFF"/>
              </a:buClr>
              <a:buNone/>
              <a:defRPr/>
            </a:pPr>
            <a:endParaRPr lang="en-GB" kern="0" dirty="0" smtClean="0">
              <a:latin typeface="Arial"/>
            </a:endParaRPr>
          </a:p>
          <a:p>
            <a:pPr marL="0" indent="0">
              <a:buClr>
                <a:srgbClr val="FFFFFF"/>
              </a:buClr>
              <a:buNone/>
              <a:defRPr/>
            </a:pPr>
            <a:endParaRPr lang="en-GB" kern="0" dirty="0" smtClean="0">
              <a:latin typeface="Arial"/>
            </a:endParaRPr>
          </a:p>
          <a:p>
            <a:pPr marL="342900" marR="0" lvl="0" indent="-342900" algn="l" defTabSz="914400" rtl="0" eaLnBrk="1" fontAlgn="base" latinLnBrk="0" hangingPunct="1">
              <a:lnSpc>
                <a:spcPct val="100000"/>
              </a:lnSpc>
              <a:spcBef>
                <a:spcPct val="20000"/>
              </a:spcBef>
              <a:spcAft>
                <a:spcPct val="0"/>
              </a:spcAft>
              <a:buClr>
                <a:srgbClr val="FFFFFF"/>
              </a:buClr>
              <a:buSzTx/>
              <a:buFont typeface="Wingdings" pitchFamily="2" charset="2"/>
              <a:buChar char="w"/>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
        <p:nvSpPr>
          <p:cNvPr id="2" name="TextBox 1"/>
          <p:cNvSpPr txBox="1"/>
          <p:nvPr/>
        </p:nvSpPr>
        <p:spPr>
          <a:xfrm>
            <a:off x="166507" y="1484784"/>
            <a:ext cx="8797981" cy="4093428"/>
          </a:xfrm>
          <a:prstGeom prst="rect">
            <a:avLst/>
          </a:prstGeom>
          <a:noFill/>
        </p:spPr>
        <p:txBody>
          <a:bodyPr wrap="square" rtlCol="0">
            <a:spAutoFit/>
          </a:bodyPr>
          <a:lstStyle/>
          <a:p>
            <a:r>
              <a:rPr lang="en-GB" sz="2400" b="1" dirty="0" smtClean="0">
                <a:solidFill>
                  <a:schemeClr val="bg1"/>
                </a:solidFill>
              </a:rPr>
              <a:t>“..if </a:t>
            </a:r>
            <a:r>
              <a:rPr lang="en-GB" sz="2400" b="1" dirty="0">
                <a:solidFill>
                  <a:schemeClr val="bg1"/>
                </a:solidFill>
              </a:rPr>
              <a:t>you decide that the most appropriate assessment task is an essay, then you will want to look at the custom and practice for essays in your subject area both within MMU and elsewhere. Assignments of the same name should normally be comparable in </a:t>
            </a:r>
            <a:r>
              <a:rPr lang="en-GB" sz="2400" b="1" dirty="0" smtClean="0">
                <a:solidFill>
                  <a:schemeClr val="bg1"/>
                </a:solidFill>
              </a:rPr>
              <a:t>demand/expectation. ……Once </a:t>
            </a:r>
            <a:r>
              <a:rPr lang="en-GB" sz="2400" b="1" dirty="0">
                <a:solidFill>
                  <a:schemeClr val="bg1"/>
                </a:solidFill>
              </a:rPr>
              <a:t>the unit assessment tasks have been decided, then the programme team should compare all assessment tasks across each stage to ensure that there is a balance of different types of task and that the ways in which student workload are estimated are similar. </a:t>
            </a:r>
            <a:r>
              <a:rPr lang="en-GB" sz="2400" b="1" dirty="0" smtClean="0">
                <a:solidFill>
                  <a:schemeClr val="bg1"/>
                </a:solidFill>
              </a:rPr>
              <a:t>“</a:t>
            </a:r>
          </a:p>
          <a:p>
            <a:endParaRPr lang="en-GB" sz="2400" b="1" dirty="0" smtClean="0">
              <a:solidFill>
                <a:schemeClr val="bg1"/>
              </a:solidFill>
            </a:endParaRPr>
          </a:p>
          <a:p>
            <a:r>
              <a:rPr lang="en-GB" sz="2000" b="1" i="1" dirty="0" smtClean="0">
                <a:solidFill>
                  <a:schemeClr val="bg1"/>
                </a:solidFill>
              </a:rPr>
              <a:t>Manchester Metropolitan University</a:t>
            </a:r>
            <a:endParaRPr lang="en-GB" sz="2000" b="1" i="1" dirty="0">
              <a:solidFill>
                <a:schemeClr val="bg1"/>
              </a:solidFill>
            </a:endParaRPr>
          </a:p>
        </p:txBody>
      </p:sp>
    </p:spTree>
    <p:extLst>
      <p:ext uri="{BB962C8B-B14F-4D97-AF65-F5344CB8AC3E}">
        <p14:creationId xmlns:p14="http://schemas.microsoft.com/office/powerpoint/2010/main" val="3996349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23528" y="532210"/>
            <a:ext cx="8373616"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sz="3200" kern="0" noProof="0" dirty="0" smtClean="0"/>
              <a:t>Word </a:t>
            </a:r>
            <a:r>
              <a:rPr lang="en-GB" sz="3200" kern="0" noProof="0" dirty="0" smtClean="0"/>
              <a:t>Counts – </a:t>
            </a:r>
            <a:r>
              <a:rPr lang="en-GB" sz="2800" kern="0" noProof="0" dirty="0" smtClean="0"/>
              <a:t>The end result</a:t>
            </a:r>
            <a:endParaRPr lang="en-GB" sz="2800" kern="0" dirty="0" smtClean="0"/>
          </a:p>
        </p:txBody>
      </p:sp>
      <p:sp>
        <p:nvSpPr>
          <p:cNvPr id="11" name="Text Placeholder 2"/>
          <p:cNvSpPr txBox="1">
            <a:spLocks/>
          </p:cNvSpPr>
          <p:nvPr/>
        </p:nvSpPr>
        <p:spPr>
          <a:xfrm>
            <a:off x="323528" y="1324298"/>
            <a:ext cx="8640960"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Clr>
                <a:srgbClr val="FFFFFF"/>
              </a:buClr>
              <a:buNone/>
              <a:defRPr/>
            </a:pPr>
            <a:endParaRPr lang="en-GB" kern="0" dirty="0">
              <a:latin typeface="Arial"/>
            </a:endParaRPr>
          </a:p>
          <a:p>
            <a:pPr marL="0" indent="0">
              <a:buClr>
                <a:srgbClr val="FFFFFF"/>
              </a:buClr>
              <a:buNone/>
              <a:defRPr/>
            </a:pPr>
            <a:endParaRPr lang="en-GB" kern="0" dirty="0" smtClean="0">
              <a:latin typeface="Arial"/>
            </a:endParaRPr>
          </a:p>
          <a:p>
            <a:pPr marL="0" indent="0">
              <a:buClr>
                <a:srgbClr val="FFFFFF"/>
              </a:buClr>
              <a:buNone/>
              <a:defRPr/>
            </a:pPr>
            <a:endParaRPr lang="en-GB" kern="0" dirty="0" smtClean="0">
              <a:latin typeface="Arial"/>
            </a:endParaRPr>
          </a:p>
          <a:p>
            <a:pPr marL="342900" marR="0" lvl="0" indent="-342900" algn="l" defTabSz="914400" rtl="0" eaLnBrk="1" fontAlgn="base" latinLnBrk="0" hangingPunct="1">
              <a:lnSpc>
                <a:spcPct val="100000"/>
              </a:lnSpc>
              <a:spcBef>
                <a:spcPct val="20000"/>
              </a:spcBef>
              <a:spcAft>
                <a:spcPct val="0"/>
              </a:spcAft>
              <a:buClr>
                <a:srgbClr val="FFFFFF"/>
              </a:buClr>
              <a:buSzTx/>
              <a:buFont typeface="Wingdings" pitchFamily="2" charset="2"/>
              <a:buChar char="w"/>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
        <p:nvSpPr>
          <p:cNvPr id="2" name="TextBox 1"/>
          <p:cNvSpPr txBox="1"/>
          <p:nvPr/>
        </p:nvSpPr>
        <p:spPr>
          <a:xfrm>
            <a:off x="166507" y="1484784"/>
            <a:ext cx="8797981" cy="2739211"/>
          </a:xfrm>
          <a:prstGeom prst="rect">
            <a:avLst/>
          </a:prstGeom>
          <a:noFill/>
        </p:spPr>
        <p:txBody>
          <a:bodyPr wrap="square" rtlCol="0">
            <a:spAutoFit/>
          </a:bodyPr>
          <a:lstStyle/>
          <a:p>
            <a:pPr marL="514350" indent="-514350">
              <a:buFont typeface="+mj-lt"/>
              <a:buAutoNum type="arabicPeriod"/>
            </a:pPr>
            <a:r>
              <a:rPr lang="en-GB" sz="3200" b="1" dirty="0" smtClean="0">
                <a:solidFill>
                  <a:schemeClr val="bg1"/>
                </a:solidFill>
              </a:rPr>
              <a:t>Recommended word count guidelines in Units</a:t>
            </a:r>
          </a:p>
          <a:p>
            <a:endParaRPr lang="en-GB" sz="3200" b="1" dirty="0" smtClean="0">
              <a:solidFill>
                <a:schemeClr val="bg1"/>
              </a:solidFill>
            </a:endParaRPr>
          </a:p>
          <a:p>
            <a:pPr marL="514350" indent="-514350">
              <a:buFont typeface="+mj-lt"/>
              <a:buAutoNum type="arabicPeriod" startAt="2"/>
            </a:pPr>
            <a:r>
              <a:rPr lang="en-GB" sz="3200" b="1" dirty="0" smtClean="0">
                <a:solidFill>
                  <a:schemeClr val="bg1"/>
                </a:solidFill>
              </a:rPr>
              <a:t>General guidelines for centres on the use of word counts within HN Business assessments</a:t>
            </a:r>
          </a:p>
          <a:p>
            <a:pPr marL="342900" indent="-342900">
              <a:buFont typeface="Arial" panose="020B0604020202020204" pitchFamily="34" charset="0"/>
              <a:buChar char="•"/>
            </a:pPr>
            <a:endParaRPr lang="en-GB" sz="2400" b="1" dirty="0" smtClean="0">
              <a:solidFill>
                <a:schemeClr val="bg1"/>
              </a:solidFill>
            </a:endParaRPr>
          </a:p>
          <a:p>
            <a:pPr marL="342900" indent="-342900">
              <a:buFont typeface="Arial" panose="020B0604020202020204" pitchFamily="34" charset="0"/>
              <a:buChar char="•"/>
            </a:pPr>
            <a:endParaRPr lang="en-GB" sz="2000" b="1" i="1" dirty="0">
              <a:solidFill>
                <a:schemeClr val="bg1"/>
              </a:solidFill>
            </a:endParaRPr>
          </a:p>
        </p:txBody>
      </p:sp>
    </p:spTree>
    <p:extLst>
      <p:ext uri="{BB962C8B-B14F-4D97-AF65-F5344CB8AC3E}">
        <p14:creationId xmlns:p14="http://schemas.microsoft.com/office/powerpoint/2010/main" val="638697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534159" y="1556792"/>
            <a:ext cx="7056784" cy="864096"/>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kern="0" dirty="0" smtClean="0"/>
              <a:t>Word Counts</a:t>
            </a:r>
            <a:endParaRPr kumimoji="0" lang="en-US" sz="3600" b="1" i="0" u="none" strike="noStrike" kern="0" cap="none" spc="0" normalizeH="0" baseline="0" noProof="0" dirty="0">
              <a:ln>
                <a:noFill/>
              </a:ln>
              <a:solidFill>
                <a:srgbClr val="FFFFFF"/>
              </a:solidFill>
              <a:effectLst/>
              <a:uLnTx/>
              <a:uFillTx/>
              <a:latin typeface="Arial" pitchFamily="34" charset="0"/>
            </a:endParaRPr>
          </a:p>
        </p:txBody>
      </p:sp>
      <p:sp>
        <p:nvSpPr>
          <p:cNvPr id="13" name="Text Placeholder 2"/>
          <p:cNvSpPr txBox="1">
            <a:spLocks/>
          </p:cNvSpPr>
          <p:nvPr/>
        </p:nvSpPr>
        <p:spPr>
          <a:xfrm>
            <a:off x="506171" y="2376260"/>
            <a:ext cx="6553200" cy="792163"/>
          </a:xfrm>
          <a:prstGeom prst="rect">
            <a:avLst/>
          </a:prstGeom>
        </p:spPr>
        <p:txBody>
          <a:bodyPr/>
          <a:lstStyle>
            <a:lvl1pPr marL="342900" indent="-342900" algn="l" rtl="0" eaLnBrk="1" fontAlgn="base" hangingPunct="1">
              <a:spcBef>
                <a:spcPct val="20000"/>
              </a:spcBef>
              <a:spcAft>
                <a:spcPct val="0"/>
              </a:spcAft>
              <a:buClr>
                <a:srgbClr val="C195E5"/>
              </a:buClr>
              <a:buFont typeface="Wingdings" pitchFamily="2" charset="2"/>
              <a:buNone/>
              <a:defRPr sz="2800">
                <a:solidFill>
                  <a:srgbClr val="FFFFFF"/>
                </a:solidFill>
                <a:latin typeface="+mn-lt"/>
                <a:ea typeface="+mn-ea"/>
                <a:cs typeface="+mn-cs"/>
              </a:defRPr>
            </a:lvl1pPr>
            <a:lvl2pPr marL="742950" indent="-285750" algn="l" rtl="0" eaLnBrk="1" fontAlgn="base" hangingPunct="1">
              <a:spcBef>
                <a:spcPct val="20000"/>
              </a:spcBef>
              <a:spcAft>
                <a:spcPct val="0"/>
              </a:spcAft>
              <a:buClr>
                <a:srgbClr val="C195E5"/>
              </a:buClr>
              <a:buFont typeface="Arial" charset="0"/>
              <a:buNone/>
              <a:defRPr sz="2800">
                <a:solidFill>
                  <a:srgbClr val="FFFFFF"/>
                </a:solidFill>
                <a:latin typeface="+mn-lt"/>
              </a:defRPr>
            </a:lvl2pPr>
            <a:lvl3pPr marL="1143000" indent="-228600" algn="l" rtl="0" eaLnBrk="1" fontAlgn="base" hangingPunct="1">
              <a:spcBef>
                <a:spcPct val="20000"/>
              </a:spcBef>
              <a:spcAft>
                <a:spcPct val="0"/>
              </a:spcAft>
              <a:buClr>
                <a:srgbClr val="FF9933"/>
              </a:buClr>
              <a:buNone/>
              <a:defRPr sz="2800">
                <a:solidFill>
                  <a:schemeClr val="bg1"/>
                </a:solidFill>
                <a:latin typeface="+mn-lt"/>
              </a:defRPr>
            </a:lvl3pPr>
            <a:lvl4pPr marL="1600200" indent="-228600" algn="l" rtl="0" eaLnBrk="1" fontAlgn="base" hangingPunct="1">
              <a:spcBef>
                <a:spcPct val="20000"/>
              </a:spcBef>
              <a:spcAft>
                <a:spcPct val="0"/>
              </a:spcAft>
              <a:buClr>
                <a:srgbClr val="FF9933"/>
              </a:buClr>
              <a:buNone/>
              <a:defRPr sz="2800">
                <a:solidFill>
                  <a:schemeClr val="bg1"/>
                </a:solidFill>
                <a:latin typeface="+mn-lt"/>
              </a:defRPr>
            </a:lvl4pPr>
            <a:lvl5pPr marL="2057400" indent="-228600" algn="l" rtl="0" eaLnBrk="1" fontAlgn="base" hangingPunct="1">
              <a:spcBef>
                <a:spcPct val="20000"/>
              </a:spcBef>
              <a:spcAft>
                <a:spcPct val="0"/>
              </a:spcAft>
              <a:buClr>
                <a:srgbClr val="FF9933"/>
              </a:buClr>
              <a:buNone/>
              <a:defRPr sz="28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C195E5"/>
              </a:buClr>
              <a:buSzTx/>
              <a:buFont typeface="Wingdings" pitchFamily="2" charset="2"/>
              <a:buNone/>
              <a:tabLst/>
              <a:defRPr/>
            </a:pPr>
            <a:r>
              <a:rPr lang="en-GB" b="1" i="1" kern="0" dirty="0" smtClean="0">
                <a:latin typeface="Arial"/>
              </a:rPr>
              <a:t>“How long should my answer be?”</a:t>
            </a:r>
            <a:endParaRPr kumimoji="0" lang="en-US" sz="2800" b="1" i="1" u="none" strike="noStrike" kern="0" cap="none" spc="0" normalizeH="0" baseline="0" noProof="0" dirty="0">
              <a:ln>
                <a:noFill/>
              </a:ln>
              <a:solidFill>
                <a:srgbClr val="FFFFFF"/>
              </a:solidFill>
              <a:effectLst/>
              <a:uLnTx/>
              <a:uFillTx/>
              <a:latin typeface="Arial"/>
            </a:endParaRPr>
          </a:p>
        </p:txBody>
      </p:sp>
    </p:spTree>
    <p:extLst>
      <p:ext uri="{BB962C8B-B14F-4D97-AF65-F5344CB8AC3E}">
        <p14:creationId xmlns:p14="http://schemas.microsoft.com/office/powerpoint/2010/main" val="4147506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23528" y="548680"/>
            <a:ext cx="8373616"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kern="0" noProof="0" dirty="0" smtClean="0"/>
              <a:t>Word </a:t>
            </a:r>
            <a:r>
              <a:rPr lang="en-GB" kern="0" noProof="0" dirty="0" smtClean="0"/>
              <a:t>Counts</a:t>
            </a:r>
            <a:endParaRPr kumimoji="0" lang="en-US" b="1" i="0" u="none" strike="noStrike" kern="0" cap="none" spc="0" normalizeH="0" baseline="0" noProof="0" dirty="0">
              <a:ln>
                <a:noFill/>
              </a:ln>
              <a:solidFill>
                <a:srgbClr val="FFFFFF"/>
              </a:solidFill>
              <a:effectLst/>
              <a:uLnTx/>
              <a:uFillTx/>
            </a:endParaRPr>
          </a:p>
        </p:txBody>
      </p:sp>
      <p:sp>
        <p:nvSpPr>
          <p:cNvPr id="11" name="Text Placeholder 2"/>
          <p:cNvSpPr txBox="1">
            <a:spLocks/>
          </p:cNvSpPr>
          <p:nvPr/>
        </p:nvSpPr>
        <p:spPr>
          <a:xfrm>
            <a:off x="323528" y="1324299"/>
            <a:ext cx="8640960" cy="520525"/>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Clr>
                <a:srgbClr val="FFFFFF"/>
              </a:buClr>
              <a:buNone/>
              <a:defRPr/>
            </a:pPr>
            <a:r>
              <a:rPr lang="en-GB" kern="0" dirty="0" smtClean="0">
                <a:latin typeface="Arial"/>
              </a:rPr>
              <a:t>There seem to be two answers that spring to mind</a:t>
            </a:r>
            <a:endParaRPr kumimoji="0" lang="en-US" sz="2600" b="0" i="0" u="none" strike="noStrike" kern="0" cap="none" spc="0" normalizeH="0" baseline="0" noProof="0" dirty="0" smtClean="0">
              <a:ln>
                <a:noFill/>
              </a:ln>
              <a:solidFill>
                <a:srgbClr val="FFFFFF"/>
              </a:solidFill>
              <a:effectLst/>
              <a:uLnTx/>
              <a:uFillTx/>
              <a:latin typeface="Arial"/>
            </a:endParaRPr>
          </a:p>
        </p:txBody>
      </p:sp>
      <p:pic>
        <p:nvPicPr>
          <p:cNvPr id="4" name="Picture 3"/>
          <p:cNvPicPr>
            <a:picLocks noChangeAspect="1"/>
          </p:cNvPicPr>
          <p:nvPr/>
        </p:nvPicPr>
        <p:blipFill rotWithShape="1">
          <a:blip r:embed="rId2"/>
          <a:srcRect l="6349" t="36941" r="65081" b="51130"/>
          <a:stretch/>
        </p:blipFill>
        <p:spPr>
          <a:xfrm>
            <a:off x="945940" y="2085704"/>
            <a:ext cx="7128792" cy="2232248"/>
          </a:xfrm>
          <a:prstGeom prst="rect">
            <a:avLst/>
          </a:prstGeom>
        </p:spPr>
      </p:pic>
      <p:pic>
        <p:nvPicPr>
          <p:cNvPr id="5" name="Picture 4"/>
          <p:cNvPicPr>
            <a:picLocks noChangeAspect="1"/>
          </p:cNvPicPr>
          <p:nvPr/>
        </p:nvPicPr>
        <p:blipFill rotWithShape="1">
          <a:blip r:embed="rId3"/>
          <a:srcRect l="21207" t="50524" r="55168" b="31433"/>
          <a:stretch/>
        </p:blipFill>
        <p:spPr>
          <a:xfrm>
            <a:off x="2915816" y="4221088"/>
            <a:ext cx="2880321" cy="1649820"/>
          </a:xfrm>
          <a:prstGeom prst="rect">
            <a:avLst/>
          </a:prstGeom>
        </p:spPr>
      </p:pic>
    </p:spTree>
    <p:extLst>
      <p:ext uri="{BB962C8B-B14F-4D97-AF65-F5344CB8AC3E}">
        <p14:creationId xmlns:p14="http://schemas.microsoft.com/office/powerpoint/2010/main" val="134938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5064" y="1700808"/>
            <a:ext cx="7974560" cy="3970318"/>
          </a:xfrm>
          <a:prstGeom prst="rect">
            <a:avLst/>
          </a:prstGeom>
        </p:spPr>
        <p:txBody>
          <a:bodyPr wrap="square">
            <a:spAutoFit/>
          </a:bodyPr>
          <a:lstStyle/>
          <a:p>
            <a:pPr marL="514350" indent="-514350">
              <a:buFont typeface="+mj-lt"/>
              <a:buAutoNum type="arabicPeriod"/>
            </a:pPr>
            <a:r>
              <a:rPr lang="en-GB" altLang="en-US" sz="3600" dirty="0" smtClean="0">
                <a:solidFill>
                  <a:schemeClr val="bg1"/>
                </a:solidFill>
              </a:rPr>
              <a:t>Background and remit</a:t>
            </a:r>
          </a:p>
          <a:p>
            <a:pPr marL="514350" indent="-514350">
              <a:buFont typeface="+mj-lt"/>
              <a:buAutoNum type="arabicPeriod"/>
            </a:pPr>
            <a:r>
              <a:rPr lang="en-GB" altLang="en-US" sz="3600" dirty="0" smtClean="0">
                <a:solidFill>
                  <a:schemeClr val="bg1"/>
                </a:solidFill>
              </a:rPr>
              <a:t>Word Count Group Exercise</a:t>
            </a:r>
            <a:endParaRPr lang="en-GB" altLang="en-US" sz="3600" dirty="0" smtClean="0">
              <a:solidFill>
                <a:schemeClr val="bg1"/>
              </a:solidFill>
            </a:endParaRPr>
          </a:p>
          <a:p>
            <a:pPr marL="514350" indent="-514350">
              <a:buFont typeface="+mj-lt"/>
              <a:buAutoNum type="arabicPeriod"/>
            </a:pPr>
            <a:r>
              <a:rPr lang="en-GB" altLang="en-US" sz="3600" dirty="0" smtClean="0">
                <a:solidFill>
                  <a:schemeClr val="bg1"/>
                </a:solidFill>
              </a:rPr>
              <a:t>Discussion</a:t>
            </a:r>
          </a:p>
          <a:p>
            <a:pPr marL="514350" indent="-514350">
              <a:buFont typeface="+mj-lt"/>
              <a:buAutoNum type="arabicPeriod"/>
            </a:pPr>
            <a:r>
              <a:rPr lang="en-GB" altLang="en-US" sz="3600" dirty="0" smtClean="0">
                <a:solidFill>
                  <a:schemeClr val="bg1"/>
                </a:solidFill>
              </a:rPr>
              <a:t>Some preliminary </a:t>
            </a:r>
            <a:r>
              <a:rPr lang="en-GB" altLang="en-US" sz="3600" dirty="0" smtClean="0">
                <a:solidFill>
                  <a:schemeClr val="bg1"/>
                </a:solidFill>
              </a:rPr>
              <a:t>thoughts</a:t>
            </a:r>
          </a:p>
          <a:p>
            <a:pPr marL="514350" indent="-514350">
              <a:buFont typeface="+mj-lt"/>
              <a:buAutoNum type="arabicPeriod"/>
            </a:pPr>
            <a:r>
              <a:rPr lang="en-GB" altLang="en-US" sz="3600" dirty="0" smtClean="0">
                <a:solidFill>
                  <a:schemeClr val="bg1"/>
                </a:solidFill>
              </a:rPr>
              <a:t>The end result</a:t>
            </a:r>
            <a:endParaRPr lang="en-GB" altLang="en-US" sz="3600" dirty="0" smtClean="0">
              <a:solidFill>
                <a:schemeClr val="bg1"/>
              </a:solidFill>
            </a:endParaRPr>
          </a:p>
          <a:p>
            <a:endParaRPr lang="en-GB" altLang="en-US" sz="3600" dirty="0">
              <a:solidFill>
                <a:schemeClr val="bg1"/>
              </a:solidFill>
            </a:endParaRPr>
          </a:p>
          <a:p>
            <a:endParaRPr lang="en-GB" altLang="en-US" sz="3600" b="1" dirty="0" smtClean="0">
              <a:solidFill>
                <a:schemeClr val="bg1"/>
              </a:solidFill>
            </a:endParaRPr>
          </a:p>
        </p:txBody>
      </p:sp>
      <p:sp>
        <p:nvSpPr>
          <p:cNvPr id="5"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altLang="en-US" dirty="0" smtClean="0"/>
              <a:t>Word Counts</a:t>
            </a:r>
          </a:p>
          <a:p>
            <a:pPr lvl="0">
              <a:defRPr/>
            </a:pPr>
            <a:endParaRPr kumimoji="0" lang="en-US" sz="3600" b="1" i="0" u="none" strike="noStrike" kern="0" cap="none" spc="0" normalizeH="0" baseline="0" noProof="0" dirty="0">
              <a:ln>
                <a:noFill/>
              </a:ln>
              <a:solidFill>
                <a:srgbClr val="FFFFFF"/>
              </a:solidFill>
              <a:effectLst/>
              <a:uLnTx/>
              <a:uFillTx/>
              <a:latin typeface="Arial" pitchFamily="34" charset="0"/>
            </a:endParaRPr>
          </a:p>
        </p:txBody>
      </p:sp>
    </p:spTree>
    <p:extLst>
      <p:ext uri="{BB962C8B-B14F-4D97-AF65-F5344CB8AC3E}">
        <p14:creationId xmlns:p14="http://schemas.microsoft.com/office/powerpoint/2010/main" val="492023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23528" y="476672"/>
            <a:ext cx="8373616"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sz="3200" kern="0" noProof="0" dirty="0" smtClean="0"/>
              <a:t>Word </a:t>
            </a:r>
            <a:r>
              <a:rPr lang="en-GB" sz="3200" kern="0" noProof="0" dirty="0" smtClean="0"/>
              <a:t>Counts – </a:t>
            </a:r>
            <a:r>
              <a:rPr lang="en-GB" sz="2800" kern="0" noProof="0" dirty="0" smtClean="0"/>
              <a:t>Background and remit</a:t>
            </a:r>
            <a:endParaRPr kumimoji="0" lang="en-US" sz="2800" b="1" i="0" u="none" strike="noStrike" kern="0" cap="none" spc="0" normalizeH="0" baseline="0" noProof="0" dirty="0">
              <a:ln>
                <a:noFill/>
              </a:ln>
              <a:solidFill>
                <a:srgbClr val="FFFFFF"/>
              </a:solidFill>
              <a:effectLst/>
              <a:uLnTx/>
              <a:uFillTx/>
            </a:endParaRPr>
          </a:p>
        </p:txBody>
      </p:sp>
      <p:sp>
        <p:nvSpPr>
          <p:cNvPr id="11" name="Text Placeholder 2"/>
          <p:cNvSpPr txBox="1">
            <a:spLocks/>
          </p:cNvSpPr>
          <p:nvPr/>
        </p:nvSpPr>
        <p:spPr>
          <a:xfrm>
            <a:off x="323528" y="1124744"/>
            <a:ext cx="8640960"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kumimoji="0" lang="en-GB" sz="2600" b="0" i="0" u="none" strike="noStrike" kern="0" cap="none" spc="0" normalizeH="0" baseline="0" noProof="0" dirty="0" smtClean="0">
                <a:ln>
                  <a:noFill/>
                </a:ln>
                <a:solidFill>
                  <a:srgbClr val="FFFFFF"/>
                </a:solidFill>
                <a:effectLst/>
                <a:uLnTx/>
                <a:uFillTx/>
                <a:latin typeface="Arial"/>
              </a:rPr>
              <a:t>Produce a summary report that appraises the use of </a:t>
            </a:r>
            <a:r>
              <a:rPr lang="en-GB" kern="0" dirty="0" smtClean="0">
                <a:latin typeface="Arial"/>
              </a:rPr>
              <a:t>word counts within </a:t>
            </a:r>
            <a:r>
              <a:rPr lang="en-GB" kern="0" dirty="0" smtClean="0">
                <a:latin typeface="Arial"/>
              </a:rPr>
              <a:t>some of the mandatory </a:t>
            </a:r>
            <a:r>
              <a:rPr lang="en-GB" kern="0" dirty="0" smtClean="0">
                <a:latin typeface="Arial"/>
              </a:rPr>
              <a:t>HND Business </a:t>
            </a:r>
            <a:r>
              <a:rPr lang="en-GB" kern="0" dirty="0" smtClean="0">
                <a:latin typeface="Arial"/>
              </a:rPr>
              <a:t>Units:</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900" kern="0" dirty="0" smtClean="0">
              <a:latin typeface="Arial"/>
            </a:endParaRPr>
          </a:p>
          <a:p>
            <a:pPr>
              <a:buClr>
                <a:srgbClr val="FFFFFF"/>
              </a:buClr>
              <a:defRPr/>
            </a:pPr>
            <a:r>
              <a:rPr lang="en-GB" kern="0" dirty="0" smtClean="0">
                <a:latin typeface="Arial"/>
              </a:rPr>
              <a:t>MPO</a:t>
            </a:r>
          </a:p>
          <a:p>
            <a:pPr>
              <a:buClr>
                <a:srgbClr val="FFFFFF"/>
              </a:buClr>
              <a:defRPr/>
            </a:pPr>
            <a:r>
              <a:rPr lang="en-GB" kern="0" dirty="0" smtClean="0">
                <a:latin typeface="Arial"/>
              </a:rPr>
              <a:t>Business Culture and Strategy</a:t>
            </a:r>
          </a:p>
          <a:p>
            <a:pPr>
              <a:buClr>
                <a:srgbClr val="FFFFFF"/>
              </a:buClr>
              <a:defRPr/>
            </a:pPr>
            <a:r>
              <a:rPr lang="en-GB" kern="0" dirty="0" smtClean="0">
                <a:latin typeface="Arial"/>
              </a:rPr>
              <a:t>Economic Issues</a:t>
            </a:r>
          </a:p>
          <a:p>
            <a:pPr>
              <a:buClr>
                <a:srgbClr val="FFFFFF"/>
              </a:buClr>
              <a:defRPr/>
            </a:pPr>
            <a:r>
              <a:rPr lang="en-GB" kern="0" dirty="0" smtClean="0">
                <a:latin typeface="Arial"/>
              </a:rPr>
              <a:t>Economics 1: Micro and Macro Theory and Application</a:t>
            </a:r>
          </a:p>
          <a:p>
            <a:pPr>
              <a:buClr>
                <a:srgbClr val="FFFFFF"/>
              </a:buClr>
              <a:defRPr/>
            </a:pPr>
            <a:r>
              <a:rPr lang="en-GB" kern="0" dirty="0" smtClean="0">
                <a:latin typeface="Arial"/>
              </a:rPr>
              <a:t>Economics 2: The World Economy</a:t>
            </a:r>
          </a:p>
          <a:p>
            <a:pPr>
              <a:buClr>
                <a:srgbClr val="FFFFFF"/>
              </a:buClr>
              <a:defRPr/>
            </a:pPr>
            <a:r>
              <a:rPr lang="en-GB" kern="0" dirty="0" smtClean="0">
                <a:latin typeface="Arial"/>
              </a:rPr>
              <a:t>Business: Graded Unit 2</a:t>
            </a:r>
          </a:p>
          <a:p>
            <a:pPr>
              <a:buClr>
                <a:srgbClr val="FFFFFF"/>
              </a:buClr>
              <a:defRPr/>
            </a:pPr>
            <a:endParaRPr lang="en-GB" kern="0" dirty="0" smtClean="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Tree>
    <p:extLst>
      <p:ext uri="{BB962C8B-B14F-4D97-AF65-F5344CB8AC3E}">
        <p14:creationId xmlns:p14="http://schemas.microsoft.com/office/powerpoint/2010/main" val="1985981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23528" y="548680"/>
            <a:ext cx="8373616"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sz="3200" kern="0" noProof="0" dirty="0" smtClean="0"/>
              <a:t>Word </a:t>
            </a:r>
            <a:r>
              <a:rPr lang="en-GB" sz="3200" kern="0" noProof="0" dirty="0" smtClean="0"/>
              <a:t>Counts – </a:t>
            </a:r>
            <a:r>
              <a:rPr lang="en-GB" sz="2800" kern="0" noProof="0" dirty="0" smtClean="0"/>
              <a:t>Background and remit</a:t>
            </a:r>
            <a:endParaRPr kumimoji="0" lang="en-US" sz="2800" b="1" i="0" u="none" strike="noStrike" kern="0" cap="none" spc="0" normalizeH="0" baseline="0" noProof="0" dirty="0">
              <a:ln>
                <a:noFill/>
              </a:ln>
              <a:solidFill>
                <a:srgbClr val="FFFFFF"/>
              </a:solidFill>
              <a:effectLst/>
              <a:uLnTx/>
              <a:uFillTx/>
            </a:endParaRPr>
          </a:p>
        </p:txBody>
      </p:sp>
      <p:sp>
        <p:nvSpPr>
          <p:cNvPr id="11" name="Text Placeholder 2"/>
          <p:cNvSpPr txBox="1">
            <a:spLocks/>
          </p:cNvSpPr>
          <p:nvPr/>
        </p:nvSpPr>
        <p:spPr>
          <a:xfrm>
            <a:off x="323528" y="1324298"/>
            <a:ext cx="8640960"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Clr>
                <a:srgbClr val="FFFFFF"/>
              </a:buClr>
              <a:buNone/>
              <a:defRPr/>
            </a:pPr>
            <a:r>
              <a:rPr lang="en-GB" kern="0" dirty="0" smtClean="0">
                <a:latin typeface="Arial"/>
              </a:rPr>
              <a:t>The report should take into account approaches to word counts used by other institutions</a:t>
            </a:r>
          </a:p>
          <a:p>
            <a:pPr marL="0" indent="0">
              <a:buClr>
                <a:srgbClr val="FFFFFF"/>
              </a:buClr>
              <a:buNone/>
              <a:defRPr/>
            </a:pPr>
            <a:endParaRPr lang="en-GB" kern="0" dirty="0">
              <a:latin typeface="Arial"/>
            </a:endParaRPr>
          </a:p>
          <a:p>
            <a:pPr marL="0" indent="0">
              <a:buClr>
                <a:srgbClr val="FFFFFF"/>
              </a:buClr>
              <a:buNone/>
              <a:defRPr/>
            </a:pPr>
            <a:r>
              <a:rPr lang="en-GB" kern="0" dirty="0" smtClean="0">
                <a:latin typeface="Arial"/>
              </a:rPr>
              <a:t>Today offers an ideal opportunity to </a:t>
            </a:r>
            <a:r>
              <a:rPr lang="en-GB" kern="0" dirty="0" smtClean="0">
                <a:latin typeface="Arial"/>
              </a:rPr>
              <a:t>obtain views from those involved directly in the delivery and assessment of the HN Units identified</a:t>
            </a:r>
            <a:endParaRPr lang="en-GB" kern="0" dirty="0" smtClean="0">
              <a:latin typeface="Arial"/>
            </a:endParaRPr>
          </a:p>
          <a:p>
            <a:pPr marL="0" indent="0">
              <a:buClr>
                <a:srgbClr val="FFFFFF"/>
              </a:buClr>
              <a:buNone/>
              <a:defRPr/>
            </a:pPr>
            <a:endParaRPr lang="en-GB" kern="0" dirty="0">
              <a:latin typeface="Arial"/>
            </a:endParaRPr>
          </a:p>
          <a:p>
            <a:pPr marL="0" indent="0">
              <a:buClr>
                <a:srgbClr val="FFFFFF"/>
              </a:buClr>
              <a:buNone/>
              <a:defRPr/>
            </a:pPr>
            <a:endParaRPr lang="en-GB" kern="0" dirty="0" smtClean="0">
              <a:latin typeface="Arial"/>
            </a:endParaRPr>
          </a:p>
          <a:p>
            <a:pPr marL="0" indent="0">
              <a:buClr>
                <a:srgbClr val="FFFFFF"/>
              </a:buClr>
              <a:buNone/>
              <a:defRPr/>
            </a:pPr>
            <a:endParaRPr lang="en-GB" kern="0" dirty="0" smtClean="0">
              <a:latin typeface="Arial"/>
            </a:endParaRPr>
          </a:p>
          <a:p>
            <a:pPr marL="342900" marR="0" lvl="0" indent="-342900" algn="l" defTabSz="914400" rtl="0" eaLnBrk="1" fontAlgn="base" latinLnBrk="0" hangingPunct="1">
              <a:lnSpc>
                <a:spcPct val="100000"/>
              </a:lnSpc>
              <a:spcBef>
                <a:spcPct val="20000"/>
              </a:spcBef>
              <a:spcAft>
                <a:spcPct val="0"/>
              </a:spcAft>
              <a:buClr>
                <a:srgbClr val="FFFFFF"/>
              </a:buClr>
              <a:buSzTx/>
              <a:buFont typeface="Wingdings" pitchFamily="2" charset="2"/>
              <a:buChar char="w"/>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
        <p:nvSpPr>
          <p:cNvPr id="2" name="TextBox 1"/>
          <p:cNvSpPr txBox="1"/>
          <p:nvPr/>
        </p:nvSpPr>
        <p:spPr>
          <a:xfrm>
            <a:off x="611560" y="4487460"/>
            <a:ext cx="7488832" cy="707886"/>
          </a:xfrm>
          <a:prstGeom prst="rect">
            <a:avLst/>
          </a:prstGeom>
          <a:noFill/>
        </p:spPr>
        <p:txBody>
          <a:bodyPr wrap="square" rtlCol="0">
            <a:spAutoFit/>
          </a:bodyPr>
          <a:lstStyle/>
          <a:p>
            <a:pPr algn="ctr"/>
            <a:r>
              <a:rPr lang="en-GB" sz="4000" b="1" dirty="0" smtClean="0">
                <a:solidFill>
                  <a:schemeClr val="bg1"/>
                </a:solidFill>
              </a:rPr>
              <a:t>Word Count - Group Exercise</a:t>
            </a:r>
            <a:endParaRPr lang="en-GB" sz="4000" b="1" dirty="0">
              <a:solidFill>
                <a:schemeClr val="bg1"/>
              </a:solidFill>
            </a:endParaRPr>
          </a:p>
        </p:txBody>
      </p:sp>
    </p:spTree>
    <p:extLst>
      <p:ext uri="{BB962C8B-B14F-4D97-AF65-F5344CB8AC3E}">
        <p14:creationId xmlns:p14="http://schemas.microsoft.com/office/powerpoint/2010/main" val="14849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56275" y="369903"/>
            <a:ext cx="8373616"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sz="3200" kern="0" noProof="0" dirty="0" smtClean="0"/>
              <a:t>Word </a:t>
            </a:r>
            <a:r>
              <a:rPr lang="en-GB" sz="3200" kern="0" noProof="0" dirty="0" smtClean="0"/>
              <a:t>Counts – </a:t>
            </a:r>
            <a:r>
              <a:rPr lang="en-GB" sz="2800" kern="0" dirty="0" smtClean="0"/>
              <a:t>Some preliminary findings</a:t>
            </a:r>
          </a:p>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2800" b="1" i="1" u="none" strike="noStrike" kern="0" cap="none" spc="0" normalizeH="0" baseline="0" noProof="0" dirty="0" smtClean="0">
                <a:ln>
                  <a:noFill/>
                </a:ln>
                <a:solidFill>
                  <a:srgbClr val="FFFFFF"/>
                </a:solidFill>
                <a:effectLst/>
                <a:uLnTx/>
                <a:uFillTx/>
              </a:rPr>
              <a:t>Factors influencing the word count</a:t>
            </a:r>
            <a:endParaRPr kumimoji="0" lang="en-US" sz="2800" b="1" i="1" u="none" strike="noStrike" kern="0" cap="none" spc="0" normalizeH="0" baseline="0" noProof="0" dirty="0">
              <a:ln>
                <a:noFill/>
              </a:ln>
              <a:solidFill>
                <a:srgbClr val="FFFFFF"/>
              </a:solidFill>
              <a:effectLst/>
              <a:uLnTx/>
              <a:uFillTx/>
            </a:endParaRPr>
          </a:p>
        </p:txBody>
      </p:sp>
      <p:sp>
        <p:nvSpPr>
          <p:cNvPr id="11" name="Text Placeholder 2"/>
          <p:cNvSpPr txBox="1">
            <a:spLocks/>
          </p:cNvSpPr>
          <p:nvPr/>
        </p:nvSpPr>
        <p:spPr>
          <a:xfrm>
            <a:off x="323528" y="1324298"/>
            <a:ext cx="8640960"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Clr>
                <a:srgbClr val="FFFFFF"/>
              </a:buClr>
              <a:buNone/>
              <a:defRPr/>
            </a:pPr>
            <a:endParaRPr lang="en-GB" kern="0" dirty="0">
              <a:latin typeface="Arial"/>
            </a:endParaRPr>
          </a:p>
          <a:p>
            <a:pPr marL="0" indent="0">
              <a:buClr>
                <a:srgbClr val="FFFFFF"/>
              </a:buClr>
              <a:buNone/>
              <a:defRPr/>
            </a:pPr>
            <a:endParaRPr lang="en-GB" kern="0" dirty="0" smtClean="0">
              <a:latin typeface="Arial"/>
            </a:endParaRPr>
          </a:p>
          <a:p>
            <a:pPr marL="0" indent="0">
              <a:buClr>
                <a:srgbClr val="FFFFFF"/>
              </a:buClr>
              <a:buNone/>
              <a:defRPr/>
            </a:pPr>
            <a:endParaRPr lang="en-GB" kern="0" dirty="0" smtClean="0">
              <a:latin typeface="Arial"/>
            </a:endParaRPr>
          </a:p>
          <a:p>
            <a:pPr marL="342900" marR="0" lvl="0" indent="-342900" algn="l" defTabSz="914400" rtl="0" eaLnBrk="1" fontAlgn="base" latinLnBrk="0" hangingPunct="1">
              <a:lnSpc>
                <a:spcPct val="100000"/>
              </a:lnSpc>
              <a:spcBef>
                <a:spcPct val="20000"/>
              </a:spcBef>
              <a:spcAft>
                <a:spcPct val="0"/>
              </a:spcAft>
              <a:buClr>
                <a:srgbClr val="FFFFFF"/>
              </a:buClr>
              <a:buSzTx/>
              <a:buFont typeface="Wingdings" pitchFamily="2" charset="2"/>
              <a:buChar char="w"/>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
        <p:nvSpPr>
          <p:cNvPr id="3" name="TextBox 2"/>
          <p:cNvSpPr txBox="1"/>
          <p:nvPr/>
        </p:nvSpPr>
        <p:spPr>
          <a:xfrm>
            <a:off x="321581" y="1359024"/>
            <a:ext cx="8645909" cy="523220"/>
          </a:xfrm>
          <a:prstGeom prst="rect">
            <a:avLst/>
          </a:prstGeom>
          <a:noFill/>
        </p:spPr>
        <p:txBody>
          <a:bodyPr wrap="square" rtlCol="0">
            <a:spAutoFit/>
          </a:bodyPr>
          <a:lstStyle/>
          <a:p>
            <a:pPr marL="457200" lvl="0" indent="-457200">
              <a:buFont typeface="Arial" panose="020B0604020202020204" pitchFamily="34" charset="0"/>
              <a:buChar char="•"/>
            </a:pPr>
            <a:r>
              <a:rPr lang="en-GB" sz="2800" b="1" dirty="0">
                <a:solidFill>
                  <a:schemeClr val="bg1"/>
                </a:solidFill>
              </a:rPr>
              <a:t>SCQF </a:t>
            </a:r>
            <a:r>
              <a:rPr lang="en-GB" sz="2800" b="1" dirty="0" smtClean="0">
                <a:solidFill>
                  <a:schemeClr val="bg1"/>
                </a:solidFill>
              </a:rPr>
              <a:t>level</a:t>
            </a:r>
            <a:endParaRPr lang="en-GB" sz="2800" b="1" dirty="0">
              <a:solidFill>
                <a:schemeClr val="bg1"/>
              </a:solidFill>
            </a:endParaRPr>
          </a:p>
        </p:txBody>
      </p:sp>
      <p:sp>
        <p:nvSpPr>
          <p:cNvPr id="6" name="TextBox 5"/>
          <p:cNvSpPr txBox="1"/>
          <p:nvPr/>
        </p:nvSpPr>
        <p:spPr>
          <a:xfrm>
            <a:off x="315080" y="1807515"/>
            <a:ext cx="8645909" cy="523220"/>
          </a:xfrm>
          <a:prstGeom prst="rect">
            <a:avLst/>
          </a:prstGeom>
          <a:noFill/>
        </p:spPr>
        <p:txBody>
          <a:bodyPr wrap="square" rtlCol="0">
            <a:spAutoFit/>
          </a:bodyPr>
          <a:lstStyle/>
          <a:p>
            <a:pPr marL="457200" lvl="0" indent="-457200">
              <a:buFont typeface="Arial" panose="020B0604020202020204" pitchFamily="34" charset="0"/>
              <a:buChar char="•"/>
            </a:pPr>
            <a:r>
              <a:rPr lang="en-GB" sz="2800" b="1" dirty="0" smtClean="0">
                <a:solidFill>
                  <a:schemeClr val="bg1"/>
                </a:solidFill>
              </a:rPr>
              <a:t>Number of SCQF Points</a:t>
            </a:r>
            <a:endParaRPr lang="en-GB" sz="2800" b="1" dirty="0">
              <a:solidFill>
                <a:schemeClr val="bg1"/>
              </a:solidFill>
            </a:endParaRPr>
          </a:p>
        </p:txBody>
      </p:sp>
      <p:sp>
        <p:nvSpPr>
          <p:cNvPr id="7" name="TextBox 6"/>
          <p:cNvSpPr txBox="1"/>
          <p:nvPr/>
        </p:nvSpPr>
        <p:spPr>
          <a:xfrm>
            <a:off x="307668" y="2236908"/>
            <a:ext cx="8645909" cy="523220"/>
          </a:xfrm>
          <a:prstGeom prst="rect">
            <a:avLst/>
          </a:prstGeom>
          <a:noFill/>
        </p:spPr>
        <p:txBody>
          <a:bodyPr wrap="square" rtlCol="0">
            <a:spAutoFit/>
          </a:bodyPr>
          <a:lstStyle/>
          <a:p>
            <a:pPr marL="457200" lvl="0" indent="-457200">
              <a:buFont typeface="Arial" panose="020B0604020202020204" pitchFamily="34" charset="0"/>
              <a:buChar char="•"/>
            </a:pPr>
            <a:r>
              <a:rPr lang="en-GB" sz="2800" b="1" dirty="0" smtClean="0">
                <a:solidFill>
                  <a:schemeClr val="bg1"/>
                </a:solidFill>
              </a:rPr>
              <a:t>Number of HN credits</a:t>
            </a:r>
            <a:endParaRPr lang="en-GB" sz="2800" b="1" dirty="0">
              <a:solidFill>
                <a:schemeClr val="bg1"/>
              </a:solidFill>
            </a:endParaRPr>
          </a:p>
        </p:txBody>
      </p:sp>
      <p:sp>
        <p:nvSpPr>
          <p:cNvPr id="8" name="TextBox 7"/>
          <p:cNvSpPr txBox="1"/>
          <p:nvPr/>
        </p:nvSpPr>
        <p:spPr>
          <a:xfrm>
            <a:off x="297975" y="2714539"/>
            <a:ext cx="8645909" cy="523220"/>
          </a:xfrm>
          <a:prstGeom prst="rect">
            <a:avLst/>
          </a:prstGeom>
          <a:noFill/>
        </p:spPr>
        <p:txBody>
          <a:bodyPr wrap="square" rtlCol="0">
            <a:spAutoFit/>
          </a:bodyPr>
          <a:lstStyle/>
          <a:p>
            <a:pPr marL="457200" lvl="0" indent="-457200">
              <a:buFont typeface="Arial" panose="020B0604020202020204" pitchFamily="34" charset="0"/>
              <a:buChar char="•"/>
            </a:pPr>
            <a:r>
              <a:rPr lang="en-GB" sz="2800" b="1" dirty="0" smtClean="0">
                <a:solidFill>
                  <a:schemeClr val="bg1"/>
                </a:solidFill>
              </a:rPr>
              <a:t>The number and nature of the Outcomes</a:t>
            </a:r>
            <a:endParaRPr lang="en-GB" sz="2800" b="1" dirty="0">
              <a:solidFill>
                <a:schemeClr val="bg1"/>
              </a:solidFill>
            </a:endParaRPr>
          </a:p>
        </p:txBody>
      </p:sp>
      <p:sp>
        <p:nvSpPr>
          <p:cNvPr id="12" name="TextBox 11"/>
          <p:cNvSpPr txBox="1"/>
          <p:nvPr/>
        </p:nvSpPr>
        <p:spPr>
          <a:xfrm>
            <a:off x="307669" y="3642425"/>
            <a:ext cx="8645909" cy="523220"/>
          </a:xfrm>
          <a:prstGeom prst="rect">
            <a:avLst/>
          </a:prstGeom>
          <a:noFill/>
        </p:spPr>
        <p:txBody>
          <a:bodyPr wrap="square" rtlCol="0">
            <a:spAutoFit/>
          </a:bodyPr>
          <a:lstStyle/>
          <a:p>
            <a:pPr marL="457200" lvl="0" indent="-457200">
              <a:buFont typeface="Arial" panose="020B0604020202020204" pitchFamily="34" charset="0"/>
              <a:buChar char="•"/>
            </a:pPr>
            <a:r>
              <a:rPr lang="en-GB" sz="2800" b="1" dirty="0" smtClean="0">
                <a:solidFill>
                  <a:schemeClr val="bg1"/>
                </a:solidFill>
              </a:rPr>
              <a:t>Types of assessments</a:t>
            </a:r>
            <a:endParaRPr lang="en-GB" sz="2800" b="1" dirty="0">
              <a:solidFill>
                <a:schemeClr val="bg1"/>
              </a:solidFill>
            </a:endParaRPr>
          </a:p>
        </p:txBody>
      </p:sp>
      <p:sp>
        <p:nvSpPr>
          <p:cNvPr id="13" name="TextBox 12"/>
          <p:cNvSpPr txBox="1"/>
          <p:nvPr/>
        </p:nvSpPr>
        <p:spPr>
          <a:xfrm>
            <a:off x="321581" y="4128335"/>
            <a:ext cx="8645909" cy="523220"/>
          </a:xfrm>
          <a:prstGeom prst="rect">
            <a:avLst/>
          </a:prstGeom>
          <a:noFill/>
        </p:spPr>
        <p:txBody>
          <a:bodyPr wrap="square" rtlCol="0">
            <a:spAutoFit/>
          </a:bodyPr>
          <a:lstStyle/>
          <a:p>
            <a:pPr marL="457200" lvl="0" indent="-457200">
              <a:buFont typeface="Arial" panose="020B0604020202020204" pitchFamily="34" charset="0"/>
              <a:buChar char="•"/>
            </a:pPr>
            <a:r>
              <a:rPr lang="en-GB" sz="2800" b="1" dirty="0" smtClean="0">
                <a:solidFill>
                  <a:schemeClr val="bg1"/>
                </a:solidFill>
              </a:rPr>
              <a:t>Conditions of assessments</a:t>
            </a:r>
            <a:endParaRPr lang="en-GB" sz="2800" b="1" dirty="0">
              <a:solidFill>
                <a:schemeClr val="bg1"/>
              </a:solidFill>
            </a:endParaRPr>
          </a:p>
        </p:txBody>
      </p:sp>
      <p:sp>
        <p:nvSpPr>
          <p:cNvPr id="14" name="TextBox 13"/>
          <p:cNvSpPr txBox="1"/>
          <p:nvPr/>
        </p:nvSpPr>
        <p:spPr>
          <a:xfrm>
            <a:off x="277371" y="3192170"/>
            <a:ext cx="8645909" cy="523220"/>
          </a:xfrm>
          <a:prstGeom prst="rect">
            <a:avLst/>
          </a:prstGeom>
          <a:noFill/>
        </p:spPr>
        <p:txBody>
          <a:bodyPr wrap="square" rtlCol="0">
            <a:spAutoFit/>
          </a:bodyPr>
          <a:lstStyle/>
          <a:p>
            <a:pPr marL="457200" lvl="0" indent="-457200">
              <a:buFont typeface="Arial" panose="020B0604020202020204" pitchFamily="34" charset="0"/>
              <a:buChar char="•"/>
            </a:pPr>
            <a:r>
              <a:rPr lang="en-GB" sz="2800" b="1" dirty="0" smtClean="0">
                <a:solidFill>
                  <a:schemeClr val="bg1"/>
                </a:solidFill>
              </a:rPr>
              <a:t>Number of assessments</a:t>
            </a:r>
            <a:endParaRPr lang="en-GB" sz="2800" b="1" dirty="0">
              <a:solidFill>
                <a:schemeClr val="bg1"/>
              </a:solidFill>
            </a:endParaRPr>
          </a:p>
        </p:txBody>
      </p:sp>
      <p:sp>
        <p:nvSpPr>
          <p:cNvPr id="15" name="TextBox 14"/>
          <p:cNvSpPr txBox="1"/>
          <p:nvPr/>
        </p:nvSpPr>
        <p:spPr>
          <a:xfrm>
            <a:off x="330156" y="4579987"/>
            <a:ext cx="8645909" cy="523220"/>
          </a:xfrm>
          <a:prstGeom prst="rect">
            <a:avLst/>
          </a:prstGeom>
          <a:noFill/>
        </p:spPr>
        <p:txBody>
          <a:bodyPr wrap="square" rtlCol="0">
            <a:spAutoFit/>
          </a:bodyPr>
          <a:lstStyle/>
          <a:p>
            <a:pPr marL="457200" lvl="0" indent="-457200">
              <a:buFont typeface="Arial" panose="020B0604020202020204" pitchFamily="34" charset="0"/>
              <a:buChar char="•"/>
            </a:pPr>
            <a:r>
              <a:rPr lang="en-GB" sz="2800" b="1" dirty="0" smtClean="0">
                <a:solidFill>
                  <a:schemeClr val="bg1"/>
                </a:solidFill>
              </a:rPr>
              <a:t>Complexity of the tasks</a:t>
            </a:r>
            <a:endParaRPr lang="en-GB" sz="2800" b="1" dirty="0">
              <a:solidFill>
                <a:schemeClr val="bg1"/>
              </a:solidFill>
            </a:endParaRPr>
          </a:p>
        </p:txBody>
      </p:sp>
      <p:sp>
        <p:nvSpPr>
          <p:cNvPr id="16" name="TextBox 15"/>
          <p:cNvSpPr txBox="1"/>
          <p:nvPr/>
        </p:nvSpPr>
        <p:spPr>
          <a:xfrm>
            <a:off x="348877" y="4994329"/>
            <a:ext cx="8645909" cy="523220"/>
          </a:xfrm>
          <a:prstGeom prst="rect">
            <a:avLst/>
          </a:prstGeom>
          <a:noFill/>
        </p:spPr>
        <p:txBody>
          <a:bodyPr wrap="square" rtlCol="0">
            <a:spAutoFit/>
          </a:bodyPr>
          <a:lstStyle/>
          <a:p>
            <a:pPr marL="457200" lvl="0" indent="-457200">
              <a:buFont typeface="Arial" panose="020B0604020202020204" pitchFamily="34" charset="0"/>
              <a:buChar char="•"/>
            </a:pPr>
            <a:r>
              <a:rPr lang="en-GB" sz="2800" b="1" dirty="0" smtClean="0">
                <a:solidFill>
                  <a:schemeClr val="bg1"/>
                </a:solidFill>
              </a:rPr>
              <a:t>The assessment load across the award</a:t>
            </a:r>
            <a:endParaRPr lang="en-GB" sz="2800" b="1" dirty="0">
              <a:solidFill>
                <a:schemeClr val="bg1"/>
              </a:solidFill>
            </a:endParaRPr>
          </a:p>
        </p:txBody>
      </p:sp>
      <p:sp>
        <p:nvSpPr>
          <p:cNvPr id="4" name="Rectangle 3"/>
          <p:cNvSpPr/>
          <p:nvPr/>
        </p:nvSpPr>
        <p:spPr>
          <a:xfrm>
            <a:off x="356275" y="5400730"/>
            <a:ext cx="8053459" cy="954107"/>
          </a:xfrm>
          <a:prstGeom prst="rect">
            <a:avLst/>
          </a:prstGeom>
        </p:spPr>
        <p:txBody>
          <a:bodyPr wrap="square">
            <a:spAutoFit/>
          </a:bodyPr>
          <a:lstStyle/>
          <a:p>
            <a:pPr marL="457200" lvl="0" indent="-457200">
              <a:buFont typeface="Arial" panose="020B0604020202020204" pitchFamily="34" charset="0"/>
              <a:buChar char="•"/>
            </a:pPr>
            <a:r>
              <a:rPr lang="en-GB" sz="2800" b="1" dirty="0">
                <a:solidFill>
                  <a:schemeClr val="bg1"/>
                </a:solidFill>
              </a:rPr>
              <a:t>Assessment length and design in comparable Units/Modules</a:t>
            </a:r>
            <a:endParaRPr lang="en-GB" sz="2800" b="1" dirty="0">
              <a:solidFill>
                <a:schemeClr val="bg1"/>
              </a:solidFill>
            </a:endParaRPr>
          </a:p>
        </p:txBody>
      </p:sp>
    </p:spTree>
    <p:extLst>
      <p:ext uri="{BB962C8B-B14F-4D97-AF65-F5344CB8AC3E}">
        <p14:creationId xmlns:p14="http://schemas.microsoft.com/office/powerpoint/2010/main" val="363300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0-#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0-#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0-#ppt_w/2"/>
                                          </p:val>
                                        </p:tav>
                                        <p:tav tm="100000">
                                          <p:val>
                                            <p:strVal val="#ppt_x"/>
                                          </p:val>
                                        </p:tav>
                                      </p:tavLst>
                                    </p:anim>
                                    <p:anim calcmode="lin" valueType="num">
                                      <p:cBhvr additive="base">
                                        <p:cTn id="6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12" grpId="0"/>
      <p:bldP spid="13" grpId="0"/>
      <p:bldP spid="14" grpId="0"/>
      <p:bldP spid="15" grpId="0"/>
      <p:bldP spid="1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26386" y="444126"/>
            <a:ext cx="8373616"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sz="3200" kern="0" noProof="0" dirty="0" smtClean="0"/>
              <a:t>Word </a:t>
            </a:r>
            <a:r>
              <a:rPr lang="en-GB" sz="3200" kern="0" noProof="0" dirty="0" smtClean="0"/>
              <a:t>Counts – </a:t>
            </a:r>
            <a:r>
              <a:rPr lang="en-GB" sz="2800" kern="0" dirty="0" smtClean="0"/>
              <a:t>Some preliminary findings</a:t>
            </a:r>
          </a:p>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2800" b="1" i="1" u="none" strike="noStrike" kern="0" cap="none" spc="0" normalizeH="0" baseline="0" noProof="0" dirty="0" smtClean="0">
                <a:ln>
                  <a:noFill/>
                </a:ln>
                <a:solidFill>
                  <a:srgbClr val="FFFFFF"/>
                </a:solidFill>
                <a:effectLst/>
                <a:uLnTx/>
                <a:uFillTx/>
              </a:rPr>
              <a:t>Suggested word</a:t>
            </a:r>
            <a:r>
              <a:rPr kumimoji="0" lang="en-GB" sz="2800" b="1" i="1" u="none" strike="noStrike" kern="0" cap="none" spc="0" normalizeH="0" noProof="0" dirty="0" smtClean="0">
                <a:ln>
                  <a:noFill/>
                </a:ln>
                <a:solidFill>
                  <a:srgbClr val="FFFFFF"/>
                </a:solidFill>
                <a:effectLst/>
                <a:uLnTx/>
                <a:uFillTx/>
              </a:rPr>
              <a:t> counts</a:t>
            </a:r>
            <a:endParaRPr kumimoji="0" lang="en-US" sz="2800" b="1" i="1" u="none" strike="noStrike" kern="0" cap="none" spc="0" normalizeH="0" baseline="0" noProof="0" dirty="0">
              <a:ln>
                <a:noFill/>
              </a:ln>
              <a:solidFill>
                <a:srgbClr val="FFFFFF"/>
              </a:solidFill>
              <a:effectLst/>
              <a:uLnTx/>
              <a:uFillTx/>
            </a:endParaRPr>
          </a:p>
        </p:txBody>
      </p:sp>
      <p:sp>
        <p:nvSpPr>
          <p:cNvPr id="11" name="Text Placeholder 2"/>
          <p:cNvSpPr txBox="1">
            <a:spLocks/>
          </p:cNvSpPr>
          <p:nvPr/>
        </p:nvSpPr>
        <p:spPr>
          <a:xfrm>
            <a:off x="323528" y="1324298"/>
            <a:ext cx="8640960"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Clr>
                <a:srgbClr val="FFFFFF"/>
              </a:buClr>
              <a:buNone/>
              <a:defRPr/>
            </a:pPr>
            <a:endParaRPr lang="en-GB" kern="0" dirty="0">
              <a:latin typeface="Arial"/>
            </a:endParaRPr>
          </a:p>
          <a:p>
            <a:pPr marL="0" indent="0">
              <a:buClr>
                <a:srgbClr val="FFFFFF"/>
              </a:buClr>
              <a:buNone/>
              <a:defRPr/>
            </a:pPr>
            <a:endParaRPr lang="en-GB" kern="0" dirty="0" smtClean="0">
              <a:latin typeface="Arial"/>
            </a:endParaRPr>
          </a:p>
          <a:p>
            <a:pPr marL="0" indent="0">
              <a:buClr>
                <a:srgbClr val="FFFFFF"/>
              </a:buClr>
              <a:buNone/>
              <a:defRPr/>
            </a:pPr>
            <a:endParaRPr lang="en-GB" kern="0" dirty="0" smtClean="0">
              <a:latin typeface="Arial"/>
            </a:endParaRPr>
          </a:p>
          <a:p>
            <a:pPr marL="342900" marR="0" lvl="0" indent="-342900" algn="l" defTabSz="914400" rtl="0" eaLnBrk="1" fontAlgn="base" latinLnBrk="0" hangingPunct="1">
              <a:lnSpc>
                <a:spcPct val="100000"/>
              </a:lnSpc>
              <a:spcBef>
                <a:spcPct val="20000"/>
              </a:spcBef>
              <a:spcAft>
                <a:spcPct val="0"/>
              </a:spcAft>
              <a:buClr>
                <a:srgbClr val="FFFFFF"/>
              </a:buClr>
              <a:buSzTx/>
              <a:buFont typeface="Wingdings" pitchFamily="2" charset="2"/>
              <a:buChar char="w"/>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pic>
        <p:nvPicPr>
          <p:cNvPr id="5" name="Picture 4"/>
          <p:cNvPicPr/>
          <p:nvPr/>
        </p:nvPicPr>
        <p:blipFill rotWithShape="1">
          <a:blip r:embed="rId2"/>
          <a:srcRect l="27307" t="38632" r="41579" b="44185"/>
          <a:stretch/>
        </p:blipFill>
        <p:spPr bwMode="auto">
          <a:xfrm>
            <a:off x="447269" y="1561374"/>
            <a:ext cx="6336704" cy="1922440"/>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346019" y="3507653"/>
            <a:ext cx="6336704" cy="369332"/>
          </a:xfrm>
          <a:prstGeom prst="rect">
            <a:avLst/>
          </a:prstGeom>
          <a:noFill/>
        </p:spPr>
        <p:txBody>
          <a:bodyPr wrap="square" rtlCol="0">
            <a:spAutoFit/>
          </a:bodyPr>
          <a:lstStyle/>
          <a:p>
            <a:r>
              <a:rPr lang="en-GB" dirty="0" smtClean="0">
                <a:solidFill>
                  <a:schemeClr val="bg1"/>
                </a:solidFill>
              </a:rPr>
              <a:t>University of the Highlands and Islands – 20 SCQF point modules</a:t>
            </a:r>
            <a:endParaRPr lang="en-GB" dirty="0">
              <a:solidFill>
                <a:schemeClr val="bg1"/>
              </a:solidFill>
            </a:endParaRPr>
          </a:p>
        </p:txBody>
      </p:sp>
      <p:pic>
        <p:nvPicPr>
          <p:cNvPr id="7" name="Picture 6"/>
          <p:cNvPicPr/>
          <p:nvPr/>
        </p:nvPicPr>
        <p:blipFill rotWithShape="1">
          <a:blip r:embed="rId3"/>
          <a:srcRect l="27536" t="50000" r="53353" b="37578"/>
          <a:stretch/>
        </p:blipFill>
        <p:spPr bwMode="auto">
          <a:xfrm>
            <a:off x="447269" y="3924663"/>
            <a:ext cx="6336704" cy="1952609"/>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346019" y="5877272"/>
            <a:ext cx="6336704" cy="369332"/>
          </a:xfrm>
          <a:prstGeom prst="rect">
            <a:avLst/>
          </a:prstGeom>
          <a:noFill/>
        </p:spPr>
        <p:txBody>
          <a:bodyPr wrap="square" rtlCol="0">
            <a:spAutoFit/>
          </a:bodyPr>
          <a:lstStyle/>
          <a:p>
            <a:r>
              <a:rPr lang="en-GB" dirty="0" smtClean="0">
                <a:solidFill>
                  <a:schemeClr val="bg1"/>
                </a:solidFill>
              </a:rPr>
              <a:t>University of Sheffield</a:t>
            </a:r>
            <a:endParaRPr lang="en-GB" dirty="0">
              <a:solidFill>
                <a:schemeClr val="bg1"/>
              </a:solidFill>
            </a:endParaRPr>
          </a:p>
        </p:txBody>
      </p:sp>
    </p:spTree>
    <p:extLst>
      <p:ext uri="{BB962C8B-B14F-4D97-AF65-F5344CB8AC3E}">
        <p14:creationId xmlns:p14="http://schemas.microsoft.com/office/powerpoint/2010/main" val="1505583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47572" y="216409"/>
            <a:ext cx="8373616"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sz="3200" kern="0" noProof="0" dirty="0" smtClean="0"/>
              <a:t>Word </a:t>
            </a:r>
            <a:r>
              <a:rPr lang="en-GB" sz="3200" kern="0" noProof="0" dirty="0" smtClean="0"/>
              <a:t>Counts – </a:t>
            </a:r>
            <a:r>
              <a:rPr lang="en-GB" sz="2800" kern="0" dirty="0" smtClean="0"/>
              <a:t>Some preliminary findings</a:t>
            </a:r>
          </a:p>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2800" b="1" i="1" u="none" strike="noStrike" kern="0" cap="none" spc="0" normalizeH="0" baseline="0" noProof="0" dirty="0" smtClean="0">
                <a:ln>
                  <a:noFill/>
                </a:ln>
                <a:solidFill>
                  <a:srgbClr val="FFFFFF"/>
                </a:solidFill>
                <a:effectLst/>
                <a:uLnTx/>
                <a:uFillTx/>
              </a:rPr>
              <a:t>Suggested word</a:t>
            </a:r>
            <a:r>
              <a:rPr kumimoji="0" lang="en-GB" sz="2800" b="1" i="1" u="none" strike="noStrike" kern="0" cap="none" spc="0" normalizeH="0" noProof="0" dirty="0" smtClean="0">
                <a:ln>
                  <a:noFill/>
                </a:ln>
                <a:solidFill>
                  <a:srgbClr val="FFFFFF"/>
                </a:solidFill>
                <a:effectLst/>
                <a:uLnTx/>
                <a:uFillTx/>
              </a:rPr>
              <a:t> counts</a:t>
            </a:r>
            <a:endParaRPr kumimoji="0" lang="en-US" sz="2800" b="1" i="1" u="none" strike="noStrike" kern="0" cap="none" spc="0" normalizeH="0" baseline="0" noProof="0" dirty="0">
              <a:ln>
                <a:noFill/>
              </a:ln>
              <a:solidFill>
                <a:srgbClr val="FFFFFF"/>
              </a:solidFill>
              <a:effectLst/>
              <a:uLnTx/>
              <a:uFillTx/>
            </a:endParaRPr>
          </a:p>
        </p:txBody>
      </p:sp>
      <p:sp>
        <p:nvSpPr>
          <p:cNvPr id="11" name="Text Placeholder 2"/>
          <p:cNvSpPr txBox="1">
            <a:spLocks/>
          </p:cNvSpPr>
          <p:nvPr/>
        </p:nvSpPr>
        <p:spPr>
          <a:xfrm>
            <a:off x="323528" y="1324298"/>
            <a:ext cx="8640960"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Clr>
                <a:srgbClr val="FFFFFF"/>
              </a:buClr>
              <a:buNone/>
              <a:defRPr/>
            </a:pPr>
            <a:endParaRPr lang="en-GB" kern="0" dirty="0">
              <a:latin typeface="Arial"/>
            </a:endParaRPr>
          </a:p>
          <a:p>
            <a:pPr marL="0" indent="0">
              <a:buClr>
                <a:srgbClr val="FFFFFF"/>
              </a:buClr>
              <a:buNone/>
              <a:defRPr/>
            </a:pPr>
            <a:endParaRPr lang="en-GB" kern="0" dirty="0" smtClean="0">
              <a:latin typeface="Arial"/>
            </a:endParaRPr>
          </a:p>
          <a:p>
            <a:pPr marL="0" indent="0">
              <a:buClr>
                <a:srgbClr val="FFFFFF"/>
              </a:buClr>
              <a:buNone/>
              <a:defRPr/>
            </a:pPr>
            <a:endParaRPr lang="en-GB" kern="0" dirty="0" smtClean="0">
              <a:latin typeface="Arial"/>
            </a:endParaRPr>
          </a:p>
          <a:p>
            <a:pPr marL="342900" marR="0" lvl="0" indent="-342900" algn="l" defTabSz="914400" rtl="0" eaLnBrk="1" fontAlgn="base" latinLnBrk="0" hangingPunct="1">
              <a:lnSpc>
                <a:spcPct val="100000"/>
              </a:lnSpc>
              <a:spcBef>
                <a:spcPct val="20000"/>
              </a:spcBef>
              <a:spcAft>
                <a:spcPct val="0"/>
              </a:spcAft>
              <a:buClr>
                <a:srgbClr val="FFFFFF"/>
              </a:buClr>
              <a:buSzTx/>
              <a:buFont typeface="Wingdings" pitchFamily="2" charset="2"/>
              <a:buChar char="w"/>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pic>
        <p:nvPicPr>
          <p:cNvPr id="3" name="Picture 2"/>
          <p:cNvPicPr>
            <a:picLocks noChangeAspect="1"/>
          </p:cNvPicPr>
          <p:nvPr/>
        </p:nvPicPr>
        <p:blipFill rotWithShape="1">
          <a:blip r:embed="rId2"/>
          <a:srcRect l="10133" t="20469" r="4965" b="15548"/>
          <a:stretch/>
        </p:blipFill>
        <p:spPr>
          <a:xfrm>
            <a:off x="107504" y="1196752"/>
            <a:ext cx="8856984" cy="5400600"/>
          </a:xfrm>
          <a:prstGeom prst="rect">
            <a:avLst/>
          </a:prstGeom>
        </p:spPr>
      </p:pic>
    </p:spTree>
    <p:extLst>
      <p:ext uri="{BB962C8B-B14F-4D97-AF65-F5344CB8AC3E}">
        <p14:creationId xmlns:p14="http://schemas.microsoft.com/office/powerpoint/2010/main" val="2992404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ICBD 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ICBD SQA LOGO  FINAL HOLDING SL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RPORATE BLANK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RPORATE BLANK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QA FINAL HOL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ICBD SQA TITLE HOLDING SLID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ICBD 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CBD 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934</TotalTime>
  <Words>415</Words>
  <Application>Microsoft Office PowerPoint</Application>
  <PresentationFormat>On-screen Show (4:3)</PresentationFormat>
  <Paragraphs>72</Paragraphs>
  <Slides>12</Slides>
  <Notes>0</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12</vt:i4>
      </vt:variant>
    </vt:vector>
  </HeadingPairs>
  <TitlesOfParts>
    <vt:vector size="28" baseType="lpstr">
      <vt:lpstr>Arial</vt:lpstr>
      <vt:lpstr>Arial Narrow</vt:lpstr>
      <vt:lpstr>Calibri</vt:lpstr>
      <vt:lpstr>Symbol</vt:lpstr>
      <vt:lpstr>Wingdings</vt:lpstr>
      <vt:lpstr>SQA TITLE GOES HERE</vt:lpstr>
      <vt:lpstr>SQA DARK BACKGROUND</vt:lpstr>
      <vt:lpstr>SQA LIGHT BACKGROUND</vt:lpstr>
      <vt:lpstr>CORPORATE BLANK DARK</vt:lpstr>
      <vt:lpstr>CORPORATE BLANK LIGHT</vt:lpstr>
      <vt:lpstr>SQA FINAL HOLDING SLIDE</vt:lpstr>
      <vt:lpstr>ICBD SQA TITLE HOLDING SLIDE </vt:lpstr>
      <vt:lpstr>ICBD SQA TITLE GOES HERE</vt:lpstr>
      <vt:lpstr>ICBD SQA DARK BACKGROUND</vt:lpstr>
      <vt:lpstr>ICBD SQA LIGHT BACKGROUND</vt:lpstr>
      <vt:lpstr>ICBD SQA LOGO  FINAL HOLDING SLID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SQA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Findlay</dc:creator>
  <cp:lastModifiedBy>Iain Walker</cp:lastModifiedBy>
  <cp:revision>83</cp:revision>
  <cp:lastPrinted>2013-10-31T13:53:25Z</cp:lastPrinted>
  <dcterms:created xsi:type="dcterms:W3CDTF">2013-10-10T15:37:55Z</dcterms:created>
  <dcterms:modified xsi:type="dcterms:W3CDTF">2017-01-26T16:35:19Z</dcterms:modified>
</cp:coreProperties>
</file>