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3"/>
  </p:notesMasterIdLst>
  <p:sldIdLst>
    <p:sldId id="271" r:id="rId5"/>
    <p:sldId id="266" r:id="rId6"/>
    <p:sldId id="272" r:id="rId7"/>
    <p:sldId id="273" r:id="rId8"/>
    <p:sldId id="276" r:id="rId9"/>
    <p:sldId id="310" r:id="rId10"/>
    <p:sldId id="269" r:id="rId11"/>
    <p:sldId id="304" r:id="rId12"/>
    <p:sldId id="293" r:id="rId13"/>
    <p:sldId id="312" r:id="rId14"/>
    <p:sldId id="311" r:id="rId15"/>
    <p:sldId id="305" r:id="rId16"/>
    <p:sldId id="306" r:id="rId17"/>
    <p:sldId id="307" r:id="rId18"/>
    <p:sldId id="308" r:id="rId19"/>
    <p:sldId id="309" r:id="rId20"/>
    <p:sldId id="313" r:id="rId21"/>
    <p:sldId id="270" r:id="rId22"/>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51674-0D96-454A-9A0A-DF08F8EB848F}" v="40" dt="2024-01-23T16:32:47.636"/>
    <p1510:client id="{EF762091-452B-4855-8EAA-07D6894FDB77}" v="9" dt="2024-01-24T15:52:53.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6" autoAdjust="0"/>
    <p:restoredTop sz="86458" autoAdjust="0"/>
  </p:normalViewPr>
  <p:slideViewPr>
    <p:cSldViewPr snapToGrid="0" snapToObjects="1">
      <p:cViewPr varScale="1">
        <p:scale>
          <a:sx n="102" d="100"/>
          <a:sy n="102" d="100"/>
        </p:scale>
        <p:origin x="168" y="10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50270-96DE-41C3-9FA8-2A123AE575A6}"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A93EE-D991-4541-BB3D-53180E82510B}" type="slidenum">
              <a:rPr lang="en-GB" smtClean="0"/>
              <a:t>‹#›</a:t>
            </a:fld>
            <a:endParaRPr lang="en-GB"/>
          </a:p>
        </p:txBody>
      </p:sp>
    </p:spTree>
    <p:extLst>
      <p:ext uri="{BB962C8B-B14F-4D97-AF65-F5344CB8AC3E}">
        <p14:creationId xmlns:p14="http://schemas.microsoft.com/office/powerpoint/2010/main" val="398510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my name is …, the Subject Implementation Manager for Business and Economics.</a:t>
            </a:r>
          </a:p>
          <a:p>
            <a:endParaRPr lang="en-GB" dirty="0"/>
          </a:p>
          <a:p>
            <a:r>
              <a:rPr lang="en-GB" dirty="0"/>
              <a:t>In this presentation I am going to talk about the structure of an SQA National 5 Economics question paper.</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a:t>
            </a:fld>
            <a:endParaRPr lang="en-GB"/>
          </a:p>
        </p:txBody>
      </p:sp>
    </p:spTree>
    <p:extLst>
      <p:ext uri="{BB962C8B-B14F-4D97-AF65-F5344CB8AC3E}">
        <p14:creationId xmlns:p14="http://schemas.microsoft.com/office/powerpoint/2010/main" val="3983273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Candidates need to read each question carefully, as a given number, the use of the plural, or the use of the singular in the question can indicate how many original points are needed, or how many developments can be given.</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10</a:t>
            </a:fld>
            <a:endParaRPr lang="en-GB"/>
          </a:p>
        </p:txBody>
      </p:sp>
    </p:spTree>
    <p:extLst>
      <p:ext uri="{BB962C8B-B14F-4D97-AF65-F5344CB8AC3E}">
        <p14:creationId xmlns:p14="http://schemas.microsoft.com/office/powerpoint/2010/main" val="139527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‘draw’ question all that is required is the labelled diagram itself.  In an ‘explain’ question the candidate must give a written reason for the change in addition to the labelled diagram, which makes it harder.</a:t>
            </a:r>
          </a:p>
          <a:p>
            <a:endParaRPr lang="en-GB" dirty="0"/>
          </a:p>
          <a:p>
            <a:r>
              <a:rPr lang="en-GB" dirty="0"/>
              <a:t>Top tip when drawing diagrams – candidates should take about a 1/3 of a page for a diagram, so that the person marking it can clearly see the lines and labels.</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11</a:t>
            </a:fld>
            <a:endParaRPr lang="en-GB"/>
          </a:p>
        </p:txBody>
      </p:sp>
    </p:spTree>
    <p:extLst>
      <p:ext uri="{BB962C8B-B14F-4D97-AF65-F5344CB8AC3E}">
        <p14:creationId xmlns:p14="http://schemas.microsoft.com/office/powerpoint/2010/main" val="33320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example, the command word changes.</a:t>
            </a:r>
          </a:p>
          <a:p>
            <a:endParaRPr lang="en-GB" dirty="0"/>
          </a:p>
          <a:p>
            <a:r>
              <a:rPr lang="en-GB" dirty="0"/>
              <a:t>In the ‘describe’ version, a C-grade candidate might give 2 descriptions and a B-grade candidate would be expected to get all 3 marks.</a:t>
            </a:r>
          </a:p>
          <a:p>
            <a:endParaRPr lang="en-GB" dirty="0"/>
          </a:p>
          <a:p>
            <a:r>
              <a:rPr lang="en-GB" dirty="0"/>
              <a:t>In the ‘explain’ version, a C-grade candidate might not access any marks, whilst a B-grade candidate might get 1/3 and an A-grade candidate would get 3/3.</a:t>
            </a:r>
          </a:p>
          <a:p>
            <a:endParaRPr lang="en-GB" dirty="0"/>
          </a:p>
          <a:p>
            <a:r>
              <a:rPr lang="en-GB" dirty="0"/>
              <a:t>For the ‘name’ version, a C-grade candidate might be able to name 3 barriers and therefore it follows that all candidates would be able to access all the marks available.</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12</a:t>
            </a:fld>
            <a:endParaRPr lang="en-GB"/>
          </a:p>
        </p:txBody>
      </p:sp>
    </p:spTree>
    <p:extLst>
      <p:ext uri="{BB962C8B-B14F-4D97-AF65-F5344CB8AC3E}">
        <p14:creationId xmlns:p14="http://schemas.microsoft.com/office/powerpoint/2010/main" val="4289204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example the command word stays the same, but the number of marks available for the question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Often, the more marks a question is out of, the more difficult a question is, as candidates need to have more knowledge to be able to give a full answer.  Similarly, fewer marks in a question can make it easier, as less knowledge is required for full marks.</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13</a:t>
            </a:fld>
            <a:endParaRPr lang="en-GB"/>
          </a:p>
        </p:txBody>
      </p:sp>
    </p:spTree>
    <p:extLst>
      <p:ext uri="{BB962C8B-B14F-4D97-AF65-F5344CB8AC3E}">
        <p14:creationId xmlns:p14="http://schemas.microsoft.com/office/powerpoint/2010/main" val="66802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example, the specificity of the question changes.</a:t>
            </a:r>
          </a:p>
          <a:p>
            <a:endParaRPr lang="en-GB" dirty="0"/>
          </a:p>
          <a:p>
            <a:r>
              <a:rPr lang="en-GB" dirty="0"/>
              <a:t>In the first version of the slightly harder question, the question has been tightened to advantages only which narrows the possible pool of answers. </a:t>
            </a:r>
          </a:p>
          <a:p>
            <a:endParaRPr lang="en-GB" dirty="0"/>
          </a:p>
          <a:p>
            <a:r>
              <a:rPr lang="en-GB" dirty="0"/>
              <a:t>In the second version of the slightly harder question, a specific number of advantages is required which takes away the opportunity for candidates to give development answers.  If only 3 advantages are given, even though a lot of information is given about one of them, only 3 out of 4 marks can be awarded, whereas in the starting question the candidate could have developed a point about an advantage and/or a disadvantage and gained full marks.</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14</a:t>
            </a:fld>
            <a:endParaRPr lang="en-GB"/>
          </a:p>
        </p:txBody>
      </p:sp>
    </p:spTree>
    <p:extLst>
      <p:ext uri="{BB962C8B-B14F-4D97-AF65-F5344CB8AC3E}">
        <p14:creationId xmlns:p14="http://schemas.microsoft.com/office/powerpoint/2010/main" val="2888393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example, the topic of the question has 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topics are considered to be harder than others, for example candidates often find ‘increasing growth’ a harder topic than ‘causes of unemployment’, therefore the number of marks that might be accessible to a C-grade candidate would be fewer in the harder topic.</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15</a:t>
            </a:fld>
            <a:endParaRPr lang="en-GB"/>
          </a:p>
        </p:txBody>
      </p:sp>
    </p:spTree>
    <p:extLst>
      <p:ext uri="{BB962C8B-B14F-4D97-AF65-F5344CB8AC3E}">
        <p14:creationId xmlns:p14="http://schemas.microsoft.com/office/powerpoint/2010/main" val="332566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example, the possible number of answers for each question has changed.</a:t>
            </a:r>
          </a:p>
          <a:p>
            <a:endParaRPr lang="en-GB" dirty="0"/>
          </a:p>
          <a:p>
            <a:r>
              <a:rPr lang="en-GB" dirty="0"/>
              <a:t>There are a great many determinants of demand for a candidate to choose from (</a:t>
            </a:r>
            <a:r>
              <a:rPr lang="en-GB" dirty="0" err="1"/>
              <a:t>eg</a:t>
            </a:r>
            <a:r>
              <a:rPr lang="en-GB" dirty="0"/>
              <a:t> changes in income, price of substitutes, price of complementary goods, taste, advertising, population, etc) for a 2-mark question whereas there are basically 3 determinants of supply to choose from (</a:t>
            </a:r>
            <a:r>
              <a:rPr lang="en-GB" dirty="0" err="1"/>
              <a:t>ie</a:t>
            </a:r>
            <a:r>
              <a:rPr lang="en-GB" dirty="0"/>
              <a:t> changes in production costs, changes in methods of production and external factors such as weather) for 2 marks.</a:t>
            </a:r>
          </a:p>
          <a:p>
            <a:endParaRPr lang="en-GB" dirty="0"/>
          </a:p>
          <a:p>
            <a:r>
              <a:rPr lang="en-GB" dirty="0"/>
              <a:t>This makes answering a question that has a wide choice of answers easier than one which has a limited number of correct answers.</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16</a:t>
            </a:fld>
            <a:endParaRPr lang="en-GB"/>
          </a:p>
        </p:txBody>
      </p:sp>
    </p:spTree>
    <p:extLst>
      <p:ext uri="{BB962C8B-B14F-4D97-AF65-F5344CB8AC3E}">
        <p14:creationId xmlns:p14="http://schemas.microsoft.com/office/powerpoint/2010/main" val="308829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want to have a look at examples of marked candidate work and commentaries, you can use this link to go to the SQA Understanding Standards website.</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17</a:t>
            </a:fld>
            <a:endParaRPr lang="en-GB"/>
          </a:p>
        </p:txBody>
      </p:sp>
    </p:spTree>
    <p:extLst>
      <p:ext uri="{BB962C8B-B14F-4D97-AF65-F5344CB8AC3E}">
        <p14:creationId xmlns:p14="http://schemas.microsoft.com/office/powerpoint/2010/main" val="3046412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for listening, I hope that this presentation has been useful for you.</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18</a:t>
            </a:fld>
            <a:endParaRPr lang="en-GB"/>
          </a:p>
        </p:txBody>
      </p:sp>
    </p:spTree>
    <p:extLst>
      <p:ext uri="{BB962C8B-B14F-4D97-AF65-F5344CB8AC3E}">
        <p14:creationId xmlns:p14="http://schemas.microsoft.com/office/powerpoint/2010/main" val="149118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presentation will take you through what factors are considered when making up an SQA National 5 Economics question paper in terms of duration, structure, content, command words and level of demand.</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2</a:t>
            </a:fld>
            <a:endParaRPr lang="en-GB"/>
          </a:p>
        </p:txBody>
      </p:sp>
    </p:spTree>
    <p:extLst>
      <p:ext uri="{BB962C8B-B14F-4D97-AF65-F5344CB8AC3E}">
        <p14:creationId xmlns:p14="http://schemas.microsoft.com/office/powerpoint/2010/main" val="183557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The SQA National 5 Economics paper is 2 hours long and asks 90 marks worth of questions.</a:t>
            </a:r>
          </a:p>
          <a:p>
            <a:endParaRPr lang="en-GB" sz="1000" dirty="0"/>
          </a:p>
          <a:p>
            <a:r>
              <a:rPr lang="en-GB" sz="1000" dirty="0"/>
              <a:t>If a centre uses a question paper out of less than 90 marks for an in-house assessment, the time allowed should be altered.</a:t>
            </a:r>
          </a:p>
          <a:p>
            <a:endParaRPr lang="en-GB" sz="1000" dirty="0"/>
          </a:p>
          <a:p>
            <a:r>
              <a:rPr lang="en-GB" sz="1000" dirty="0"/>
              <a:t>If a centre is using an assessment of less than 90 marks, or if a 90-mark assessment that is split over several occasions, the overall  level of demand may become easier, as candidates have less material to revise.</a:t>
            </a:r>
          </a:p>
          <a:p>
            <a:endParaRPr lang="en-GB" sz="1000" dirty="0"/>
          </a:p>
          <a:p>
            <a:r>
              <a:rPr lang="en-GB" sz="1000" dirty="0"/>
              <a:t>On a purely arithmetic model, the SQA National 5 Economics paper works out at just less than 1 and a half minutes per mark.  However, not all questions will take the same amount of time to answer, for example a one mark ‘identify a UK export’ question takes less time to answer than one mark for ‘explain the effect of imposing a tariff on imports into the UK’.  </a:t>
            </a:r>
          </a:p>
          <a:p>
            <a:endParaRPr lang="en-GB" sz="1000" dirty="0"/>
          </a:p>
          <a:p>
            <a:r>
              <a:rPr lang="en-GB" sz="1000" dirty="0"/>
              <a:t>In addition, candidates will spend some time reading the stimulus material and thinking, rather than writing answers.</a:t>
            </a:r>
          </a:p>
          <a:p>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factors should be taken into account when considering an appropriate length of time for an in-house assessment.</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3</a:t>
            </a:fld>
            <a:endParaRPr lang="en-GB"/>
          </a:p>
        </p:txBody>
      </p:sp>
    </p:spTree>
    <p:extLst>
      <p:ext uri="{BB962C8B-B14F-4D97-AF65-F5344CB8AC3E}">
        <p14:creationId xmlns:p14="http://schemas.microsoft.com/office/powerpoint/2010/main" val="223626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SQA National 5 Economics question paper covers all 3 areas of study, namely</a:t>
            </a:r>
          </a:p>
        </p:txBody>
      </p:sp>
      <p:sp>
        <p:nvSpPr>
          <p:cNvPr id="4" name="Slide Number Placeholder 3"/>
          <p:cNvSpPr>
            <a:spLocks noGrp="1"/>
          </p:cNvSpPr>
          <p:nvPr>
            <p:ph type="sldNum" sz="quarter" idx="5"/>
          </p:nvPr>
        </p:nvSpPr>
        <p:spPr/>
        <p:txBody>
          <a:bodyPr/>
          <a:lstStyle/>
          <a:p>
            <a:fld id="{A98A93EE-D991-4541-BB3D-53180E82510B}" type="slidenum">
              <a:rPr lang="en-GB" smtClean="0"/>
              <a:t>4</a:t>
            </a:fld>
            <a:endParaRPr lang="en-GB"/>
          </a:p>
        </p:txBody>
      </p:sp>
    </p:spTree>
    <p:extLst>
      <p:ext uri="{BB962C8B-B14F-4D97-AF65-F5344CB8AC3E}">
        <p14:creationId xmlns:p14="http://schemas.microsoft.com/office/powerpoint/2010/main" val="85638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SQA National 5 Economics question paper is made up of 2 sections.  </a:t>
            </a:r>
          </a:p>
          <a:p>
            <a:endParaRPr lang="en-GB" dirty="0"/>
          </a:p>
          <a:p>
            <a:r>
              <a:rPr lang="en-GB" dirty="0"/>
              <a:t>The first section has 2 items of stimulus material, normally one is based on a graph, and one is based on text, each with 20 marks worth of questions which can be on any of the 3 areas of study.  Questions in Section 1 can range from 1 to a maximum of 6 marks.</a:t>
            </a:r>
          </a:p>
          <a:p>
            <a:endParaRPr lang="en-GB" dirty="0"/>
          </a:p>
          <a:p>
            <a:r>
              <a:rPr lang="en-GB" dirty="0"/>
              <a:t>The second section contains five 10-mark questions, each of which can cover a single area of study or can be integrated across 2 or 3 areas. Questions in Section 2 range from 1 to a maximum of 4 marks.</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5</a:t>
            </a:fld>
            <a:endParaRPr lang="en-GB"/>
          </a:p>
        </p:txBody>
      </p:sp>
    </p:spTree>
    <p:extLst>
      <p:ext uri="{BB962C8B-B14F-4D97-AF65-F5344CB8AC3E}">
        <p14:creationId xmlns:p14="http://schemas.microsoft.com/office/powerpoint/2010/main" val="167017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SQA National 5 Economics paper, candidates can be asked to draw and/or explain a variety of diagrams from the following choices: </a:t>
            </a:r>
          </a:p>
        </p:txBody>
      </p:sp>
      <p:sp>
        <p:nvSpPr>
          <p:cNvPr id="4" name="Slide Number Placeholder 3"/>
          <p:cNvSpPr>
            <a:spLocks noGrp="1"/>
          </p:cNvSpPr>
          <p:nvPr>
            <p:ph type="sldNum" sz="quarter" idx="5"/>
          </p:nvPr>
        </p:nvSpPr>
        <p:spPr/>
        <p:txBody>
          <a:bodyPr/>
          <a:lstStyle/>
          <a:p>
            <a:fld id="{A98A93EE-D991-4541-BB3D-53180E82510B}" type="slidenum">
              <a:rPr lang="en-GB" smtClean="0"/>
              <a:t>6</a:t>
            </a:fld>
            <a:endParaRPr lang="en-GB"/>
          </a:p>
        </p:txBody>
      </p:sp>
    </p:spTree>
    <p:extLst>
      <p:ext uri="{BB962C8B-B14F-4D97-AF65-F5344CB8AC3E}">
        <p14:creationId xmlns:p14="http://schemas.microsoft.com/office/powerpoint/2010/main" val="104430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no definitive list of command words that can be used in an SQA National 5 Economics question paper.  The words listed in the table are the ones that are used most commonly.</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7</a:t>
            </a:fld>
            <a:endParaRPr lang="en-GB"/>
          </a:p>
        </p:txBody>
      </p:sp>
    </p:spTree>
    <p:extLst>
      <p:ext uri="{BB962C8B-B14F-4D97-AF65-F5344CB8AC3E}">
        <p14:creationId xmlns:p14="http://schemas.microsoft.com/office/powerpoint/2010/main" val="412897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SQA National 5 Economics question paper aims to have a range of questions that cover different levels of demand, so that some questions are accessible to all candidates, and some are difficult enough to only be accessible to candidates who are expected to get an A grade pass.</a:t>
            </a:r>
          </a:p>
          <a:p>
            <a:endParaRPr lang="en-GB" dirty="0"/>
          </a:p>
          <a:p>
            <a:r>
              <a:rPr lang="en-GB" dirty="0"/>
              <a:t>The table shows targets, so a candidate who would expect to be awarded a C grade pass should be able to answer about half the marks in the paper.  About a third of the marks should be challenging enough so that only candidates who would expect to get an A grade pass should be able to get those marks.</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8</a:t>
            </a:fld>
            <a:endParaRPr lang="en-GB"/>
          </a:p>
        </p:txBody>
      </p:sp>
    </p:spTree>
    <p:extLst>
      <p:ext uri="{BB962C8B-B14F-4D97-AF65-F5344CB8AC3E}">
        <p14:creationId xmlns:p14="http://schemas.microsoft.com/office/powerpoint/2010/main" val="3895899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level of demand of a question can change depending on a variety of factors, such as the wording of the question, the command word being used, the number of marks the question is out of, how specific or general a question is, the topic the question is about and the number of possible answers that there could be for a question.</a:t>
            </a:r>
          </a:p>
          <a:p>
            <a:endParaRPr lang="en-GB" dirty="0"/>
          </a:p>
        </p:txBody>
      </p:sp>
      <p:sp>
        <p:nvSpPr>
          <p:cNvPr id="4" name="Slide Number Placeholder 3"/>
          <p:cNvSpPr>
            <a:spLocks noGrp="1"/>
          </p:cNvSpPr>
          <p:nvPr>
            <p:ph type="sldNum" sz="quarter" idx="5"/>
          </p:nvPr>
        </p:nvSpPr>
        <p:spPr/>
        <p:txBody>
          <a:bodyPr/>
          <a:lstStyle/>
          <a:p>
            <a:fld id="{A98A93EE-D991-4541-BB3D-53180E82510B}" type="slidenum">
              <a:rPr lang="en-GB" smtClean="0"/>
              <a:t>9</a:t>
            </a:fld>
            <a:endParaRPr lang="en-GB"/>
          </a:p>
        </p:txBody>
      </p:sp>
    </p:spTree>
    <p:extLst>
      <p:ext uri="{BB962C8B-B14F-4D97-AF65-F5344CB8AC3E}">
        <p14:creationId xmlns:p14="http://schemas.microsoft.com/office/powerpoint/2010/main" val="2756607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22B3CEB-1CD2-47D1-94F7-14F31CBDB4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19"/>
            <a:ext cx="7772400" cy="1102519"/>
          </a:xfrm>
        </p:spPr>
        <p:txBody>
          <a:bodyPr/>
          <a:lstStyle>
            <a:lvl1pPr>
              <a:defRPr>
                <a:solidFill>
                  <a:schemeClr val="tx2">
                    <a:lumMod val="75000"/>
                  </a:schemeClr>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5" name="Date Placeholder 3">
            <a:extLst>
              <a:ext uri="{FF2B5EF4-FFF2-40B4-BE49-F238E27FC236}">
                <a16:creationId xmlns:a16="http://schemas.microsoft.com/office/drawing/2014/main" id="{EA1C09DB-F66D-4F83-AC6B-82F2ABC8181B}"/>
              </a:ext>
            </a:extLst>
          </p:cNvPr>
          <p:cNvSpPr>
            <a:spLocks noGrp="1"/>
          </p:cNvSpPr>
          <p:nvPr>
            <p:ph type="dt" sz="half" idx="10"/>
          </p:nvPr>
        </p:nvSpPr>
        <p:spPr/>
        <p:txBody>
          <a:bodyPr/>
          <a:lstStyle>
            <a:lvl1pPr>
              <a:defRPr/>
            </a:lvl1pPr>
          </a:lstStyle>
          <a:p>
            <a:pPr>
              <a:defRPr/>
            </a:pPr>
            <a:fld id="{35857C55-78C0-4EA7-A7B8-3BDD57526055}" type="datetimeFigureOut">
              <a:rPr lang="en-US"/>
              <a:pPr>
                <a:defRPr/>
              </a:pPr>
              <a:t>1/24/2024</a:t>
            </a:fld>
            <a:endParaRPr lang="en-US"/>
          </a:p>
        </p:txBody>
      </p:sp>
      <p:sp>
        <p:nvSpPr>
          <p:cNvPr id="6" name="Footer Placeholder 4">
            <a:extLst>
              <a:ext uri="{FF2B5EF4-FFF2-40B4-BE49-F238E27FC236}">
                <a16:creationId xmlns:a16="http://schemas.microsoft.com/office/drawing/2014/main" id="{BD99913A-85D9-4E10-8164-558CB7697F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B28CCC-00BB-4801-BC3B-83CFBF6A9BC0}"/>
              </a:ext>
            </a:extLst>
          </p:cNvPr>
          <p:cNvSpPr>
            <a:spLocks noGrp="1"/>
          </p:cNvSpPr>
          <p:nvPr>
            <p:ph type="sldNum" sz="quarter" idx="12"/>
          </p:nvPr>
        </p:nvSpPr>
        <p:spPr/>
        <p:txBody>
          <a:bodyPr/>
          <a:lstStyle>
            <a:lvl1pPr>
              <a:defRPr/>
            </a:lvl1pPr>
          </a:lstStyle>
          <a:p>
            <a:fld id="{4A852D1C-150F-4184-8C6B-E48E0088CA7B}" type="slidenum">
              <a:rPr lang="en-US" altLang="en-US"/>
              <a:pPr/>
              <a:t>‹#›</a:t>
            </a:fld>
            <a:endParaRPr lang="en-US" altLang="en-US"/>
          </a:p>
        </p:txBody>
      </p:sp>
    </p:spTree>
    <p:extLst>
      <p:ext uri="{BB962C8B-B14F-4D97-AF65-F5344CB8AC3E}">
        <p14:creationId xmlns:p14="http://schemas.microsoft.com/office/powerpoint/2010/main" val="54929974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76C41B-BDE1-42E4-B851-03E5D63CA7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2">
                    <a:lumMod val="75000"/>
                  </a:schemeClr>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a:extLst>
              <a:ext uri="{FF2B5EF4-FFF2-40B4-BE49-F238E27FC236}">
                <a16:creationId xmlns:a16="http://schemas.microsoft.com/office/drawing/2014/main" id="{367382B5-E7F0-4BEB-A138-465CCA421F5A}"/>
              </a:ext>
            </a:extLst>
          </p:cNvPr>
          <p:cNvSpPr>
            <a:spLocks noGrp="1"/>
          </p:cNvSpPr>
          <p:nvPr>
            <p:ph type="dt" sz="half" idx="10"/>
          </p:nvPr>
        </p:nvSpPr>
        <p:spPr/>
        <p:txBody>
          <a:bodyPr/>
          <a:lstStyle>
            <a:lvl1pPr>
              <a:defRPr/>
            </a:lvl1pPr>
          </a:lstStyle>
          <a:p>
            <a:pPr>
              <a:defRPr/>
            </a:pPr>
            <a:fld id="{A6EF2ED1-957E-4339-9CB2-471D923879E2}" type="datetimeFigureOut">
              <a:rPr lang="en-US"/>
              <a:pPr>
                <a:defRPr/>
              </a:pPr>
              <a:t>1/24/2024</a:t>
            </a:fld>
            <a:endParaRPr lang="en-US"/>
          </a:p>
        </p:txBody>
      </p:sp>
      <p:sp>
        <p:nvSpPr>
          <p:cNvPr id="6" name="Footer Placeholder 4">
            <a:extLst>
              <a:ext uri="{FF2B5EF4-FFF2-40B4-BE49-F238E27FC236}">
                <a16:creationId xmlns:a16="http://schemas.microsoft.com/office/drawing/2014/main" id="{3FA1ED34-6F5B-4487-9DD6-D3ABBEED12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5D2D7-692A-4C6A-8B53-35F1881BD87A}"/>
              </a:ext>
            </a:extLst>
          </p:cNvPr>
          <p:cNvSpPr>
            <a:spLocks noGrp="1"/>
          </p:cNvSpPr>
          <p:nvPr>
            <p:ph type="sldNum" sz="quarter" idx="12"/>
          </p:nvPr>
        </p:nvSpPr>
        <p:spPr/>
        <p:txBody>
          <a:bodyPr/>
          <a:lstStyle>
            <a:lvl1pPr>
              <a:defRPr/>
            </a:lvl1pPr>
          </a:lstStyle>
          <a:p>
            <a:fld id="{7BCA7628-DD9A-4DAF-864A-979AD0627CF0}" type="slidenum">
              <a:rPr lang="en-US" altLang="en-US"/>
              <a:pPr/>
              <a:t>‹#›</a:t>
            </a:fld>
            <a:endParaRPr lang="en-US" altLang="en-US"/>
          </a:p>
        </p:txBody>
      </p:sp>
    </p:spTree>
    <p:extLst>
      <p:ext uri="{BB962C8B-B14F-4D97-AF65-F5344CB8AC3E}">
        <p14:creationId xmlns:p14="http://schemas.microsoft.com/office/powerpoint/2010/main" val="46723074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56AE6A9-87DE-4DEB-8BAD-B36DF7E045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2DDDFDC-1A35-469F-A602-E2C2F60F85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56388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6" name="Date Placeholder 3">
            <a:extLst>
              <a:ext uri="{FF2B5EF4-FFF2-40B4-BE49-F238E27FC236}">
                <a16:creationId xmlns:a16="http://schemas.microsoft.com/office/drawing/2014/main" id="{BACF3FB0-A59D-43BD-9677-6F0F10F7B3E9}"/>
              </a:ext>
            </a:extLst>
          </p:cNvPr>
          <p:cNvSpPr>
            <a:spLocks noGrp="1"/>
          </p:cNvSpPr>
          <p:nvPr>
            <p:ph type="dt" sz="half" idx="10"/>
          </p:nvPr>
        </p:nvSpPr>
        <p:spPr/>
        <p:txBody>
          <a:bodyPr/>
          <a:lstStyle>
            <a:lvl1pPr>
              <a:defRPr/>
            </a:lvl1pPr>
          </a:lstStyle>
          <a:p>
            <a:pPr>
              <a:defRPr/>
            </a:pPr>
            <a:fld id="{6279FA13-E2D6-4159-A16B-54E4BDC71E41}" type="datetimeFigureOut">
              <a:rPr lang="en-US"/>
              <a:pPr>
                <a:defRPr/>
              </a:pPr>
              <a:t>1/24/2024</a:t>
            </a:fld>
            <a:endParaRPr lang="en-US"/>
          </a:p>
        </p:txBody>
      </p:sp>
      <p:sp>
        <p:nvSpPr>
          <p:cNvPr id="7" name="Footer Placeholder 4">
            <a:extLst>
              <a:ext uri="{FF2B5EF4-FFF2-40B4-BE49-F238E27FC236}">
                <a16:creationId xmlns:a16="http://schemas.microsoft.com/office/drawing/2014/main" id="{ED3EFC13-1896-45D7-A668-CE5B18BD2B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59BB7AB-7CF0-451B-9CCC-73228F308C05}"/>
              </a:ext>
            </a:extLst>
          </p:cNvPr>
          <p:cNvSpPr>
            <a:spLocks noGrp="1"/>
          </p:cNvSpPr>
          <p:nvPr>
            <p:ph type="sldNum" sz="quarter" idx="12"/>
          </p:nvPr>
        </p:nvSpPr>
        <p:spPr/>
        <p:txBody>
          <a:bodyPr/>
          <a:lstStyle>
            <a:lvl1pPr>
              <a:defRPr/>
            </a:lvl1pPr>
          </a:lstStyle>
          <a:p>
            <a:fld id="{77486C9C-7916-44AD-B0C9-68C8C736F00F}" type="slidenum">
              <a:rPr lang="en-US" altLang="en-US"/>
              <a:pPr/>
              <a:t>‹#›</a:t>
            </a:fld>
            <a:endParaRPr lang="en-US" altLang="en-US"/>
          </a:p>
        </p:txBody>
      </p:sp>
    </p:spTree>
    <p:extLst>
      <p:ext uri="{BB962C8B-B14F-4D97-AF65-F5344CB8AC3E}">
        <p14:creationId xmlns:p14="http://schemas.microsoft.com/office/powerpoint/2010/main" val="261647989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668512D-20F0-4974-A6AE-AB7EDBCAD5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2">
                    <a:lumMod val="75000"/>
                  </a:schemeClr>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solidFill>
                  <a:schemeClr val="tx2">
                    <a:lumMod val="75000"/>
                  </a:schemeClr>
                </a:solidFill>
              </a:defRPr>
            </a:lvl1pPr>
            <a:lvl2pPr>
              <a:defRPr sz="2400">
                <a:solidFill>
                  <a:schemeClr val="tx2">
                    <a:lumMod val="75000"/>
                  </a:schemeClr>
                </a:solidFill>
              </a:defRPr>
            </a:lvl2pPr>
            <a:lvl3pPr>
              <a:defRPr sz="2000">
                <a:solidFill>
                  <a:schemeClr val="tx2">
                    <a:lumMod val="75000"/>
                  </a:schemeClr>
                </a:solidFill>
              </a:defRPr>
            </a:lvl3pPr>
            <a:lvl4pPr>
              <a:defRPr sz="1800">
                <a:solidFill>
                  <a:schemeClr val="tx2">
                    <a:lumMod val="75000"/>
                  </a:schemeClr>
                </a:solidFill>
              </a:defRPr>
            </a:lvl4pPr>
            <a:lvl5pPr>
              <a:defRPr sz="1800">
                <a:solidFill>
                  <a:schemeClr val="tx2">
                    <a:lumMod val="75000"/>
                  </a:schemeClr>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800">
                <a:solidFill>
                  <a:schemeClr val="tx2">
                    <a:lumMod val="75000"/>
                  </a:schemeClr>
                </a:solidFill>
              </a:defRPr>
            </a:lvl1pPr>
            <a:lvl2pPr>
              <a:defRPr sz="2400">
                <a:solidFill>
                  <a:schemeClr val="tx2">
                    <a:lumMod val="75000"/>
                  </a:schemeClr>
                </a:solidFill>
              </a:defRPr>
            </a:lvl2pPr>
            <a:lvl3pPr>
              <a:defRPr sz="2000">
                <a:solidFill>
                  <a:schemeClr val="tx2">
                    <a:lumMod val="75000"/>
                  </a:schemeClr>
                </a:solidFill>
              </a:defRPr>
            </a:lvl3pPr>
            <a:lvl4pPr>
              <a:defRPr sz="1800">
                <a:solidFill>
                  <a:schemeClr val="tx2">
                    <a:lumMod val="75000"/>
                  </a:schemeClr>
                </a:solidFill>
              </a:defRPr>
            </a:lvl4pPr>
            <a:lvl5pPr>
              <a:defRPr sz="1800">
                <a:solidFill>
                  <a:schemeClr val="tx2">
                    <a:lumMod val="75000"/>
                  </a:schemeClr>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Date Placeholder 4">
            <a:extLst>
              <a:ext uri="{FF2B5EF4-FFF2-40B4-BE49-F238E27FC236}">
                <a16:creationId xmlns:a16="http://schemas.microsoft.com/office/drawing/2014/main" id="{7C7C858C-5E5B-4E7A-827E-66288DFC4FCF}"/>
              </a:ext>
            </a:extLst>
          </p:cNvPr>
          <p:cNvSpPr>
            <a:spLocks noGrp="1"/>
          </p:cNvSpPr>
          <p:nvPr>
            <p:ph type="dt" sz="half" idx="10"/>
          </p:nvPr>
        </p:nvSpPr>
        <p:spPr/>
        <p:txBody>
          <a:bodyPr/>
          <a:lstStyle>
            <a:lvl1pPr>
              <a:defRPr/>
            </a:lvl1pPr>
          </a:lstStyle>
          <a:p>
            <a:pPr>
              <a:defRPr/>
            </a:pPr>
            <a:fld id="{20D5C9C4-AAA3-4AC9-B65C-5BB401CCB761}" type="datetimeFigureOut">
              <a:rPr lang="en-US"/>
              <a:pPr>
                <a:defRPr/>
              </a:pPr>
              <a:t>1/24/2024</a:t>
            </a:fld>
            <a:endParaRPr lang="en-US"/>
          </a:p>
        </p:txBody>
      </p:sp>
      <p:sp>
        <p:nvSpPr>
          <p:cNvPr id="7" name="Footer Placeholder 5">
            <a:extLst>
              <a:ext uri="{FF2B5EF4-FFF2-40B4-BE49-F238E27FC236}">
                <a16:creationId xmlns:a16="http://schemas.microsoft.com/office/drawing/2014/main" id="{9FD86EC4-647B-4A7D-9530-48A24B78D15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3EFF85C-53E7-4C8F-A30A-EC27076C60CC}"/>
              </a:ext>
            </a:extLst>
          </p:cNvPr>
          <p:cNvSpPr>
            <a:spLocks noGrp="1"/>
          </p:cNvSpPr>
          <p:nvPr>
            <p:ph type="sldNum" sz="quarter" idx="12"/>
          </p:nvPr>
        </p:nvSpPr>
        <p:spPr/>
        <p:txBody>
          <a:bodyPr/>
          <a:lstStyle>
            <a:lvl1pPr>
              <a:defRPr/>
            </a:lvl1pPr>
          </a:lstStyle>
          <a:p>
            <a:fld id="{95E50C3D-9F55-4A93-859B-830926301896}" type="slidenum">
              <a:rPr lang="en-US" altLang="en-US"/>
              <a:pPr/>
              <a:t>‹#›</a:t>
            </a:fld>
            <a:endParaRPr lang="en-US" altLang="en-US"/>
          </a:p>
        </p:txBody>
      </p:sp>
    </p:spTree>
    <p:extLst>
      <p:ext uri="{BB962C8B-B14F-4D97-AF65-F5344CB8AC3E}">
        <p14:creationId xmlns:p14="http://schemas.microsoft.com/office/powerpoint/2010/main" val="309912001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455D2-6561-4D76-A96D-8709D318AE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79998"/>
            <a:ext cx="8229600" cy="857250"/>
          </a:xfrm>
        </p:spPr>
        <p:txBody>
          <a:bodyPr/>
          <a:lstStyle>
            <a:lvl1pPr>
              <a:defRPr>
                <a:solidFill>
                  <a:schemeClr val="tx2">
                    <a:lumMod val="75000"/>
                  </a:schemeClr>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6">
            <a:extLst>
              <a:ext uri="{FF2B5EF4-FFF2-40B4-BE49-F238E27FC236}">
                <a16:creationId xmlns:a16="http://schemas.microsoft.com/office/drawing/2014/main" id="{007D7AEB-FBD6-472E-AD0E-563D0A7C22FB}"/>
              </a:ext>
            </a:extLst>
          </p:cNvPr>
          <p:cNvSpPr>
            <a:spLocks noGrp="1"/>
          </p:cNvSpPr>
          <p:nvPr>
            <p:ph type="dt" sz="half" idx="10"/>
          </p:nvPr>
        </p:nvSpPr>
        <p:spPr/>
        <p:txBody>
          <a:bodyPr/>
          <a:lstStyle>
            <a:lvl1pPr>
              <a:defRPr/>
            </a:lvl1pPr>
          </a:lstStyle>
          <a:p>
            <a:pPr>
              <a:defRPr/>
            </a:pPr>
            <a:fld id="{5DD8E2D0-0C84-4BA7-B034-D5A1FF8C3B44}" type="datetimeFigureOut">
              <a:rPr lang="en-US"/>
              <a:pPr>
                <a:defRPr/>
              </a:pPr>
              <a:t>1/24/2024</a:t>
            </a:fld>
            <a:endParaRPr lang="en-US"/>
          </a:p>
        </p:txBody>
      </p:sp>
      <p:sp>
        <p:nvSpPr>
          <p:cNvPr id="9" name="Footer Placeholder 7">
            <a:extLst>
              <a:ext uri="{FF2B5EF4-FFF2-40B4-BE49-F238E27FC236}">
                <a16:creationId xmlns:a16="http://schemas.microsoft.com/office/drawing/2014/main" id="{06582006-66AA-4096-BD4D-F7621F88578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55B87ADB-207F-4088-9C44-6462166AAE73}"/>
              </a:ext>
            </a:extLst>
          </p:cNvPr>
          <p:cNvSpPr>
            <a:spLocks noGrp="1"/>
          </p:cNvSpPr>
          <p:nvPr>
            <p:ph type="sldNum" sz="quarter" idx="12"/>
          </p:nvPr>
        </p:nvSpPr>
        <p:spPr/>
        <p:txBody>
          <a:bodyPr/>
          <a:lstStyle>
            <a:lvl1pPr>
              <a:defRPr/>
            </a:lvl1pPr>
          </a:lstStyle>
          <a:p>
            <a:fld id="{DB7D7592-5A8D-451C-9ED1-A9ECBCBAF418}" type="slidenum">
              <a:rPr lang="en-US" altLang="en-US"/>
              <a:pPr/>
              <a:t>‹#›</a:t>
            </a:fld>
            <a:endParaRPr lang="en-US" altLang="en-US"/>
          </a:p>
        </p:txBody>
      </p:sp>
    </p:spTree>
    <p:extLst>
      <p:ext uri="{BB962C8B-B14F-4D97-AF65-F5344CB8AC3E}">
        <p14:creationId xmlns:p14="http://schemas.microsoft.com/office/powerpoint/2010/main" val="220551127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CF686215-9355-406B-8DF1-429A9CEFD4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tx2">
                    <a:lumMod val="75000"/>
                  </a:schemeClr>
                </a:solidFill>
              </a:defRPr>
            </a:lvl1pPr>
          </a:lstStyle>
          <a:p>
            <a:r>
              <a:rPr lang="en-GB" dirty="0"/>
              <a:t>Click to edit Master title style</a:t>
            </a:r>
            <a:endParaRPr lang="en-US" dirty="0"/>
          </a:p>
        </p:txBody>
      </p:sp>
      <p:sp>
        <p:nvSpPr>
          <p:cNvPr id="4" name="Date Placeholder 2">
            <a:extLst>
              <a:ext uri="{FF2B5EF4-FFF2-40B4-BE49-F238E27FC236}">
                <a16:creationId xmlns:a16="http://schemas.microsoft.com/office/drawing/2014/main" id="{2F13E287-9954-4FEF-8994-B20F308F0B82}"/>
              </a:ext>
            </a:extLst>
          </p:cNvPr>
          <p:cNvSpPr>
            <a:spLocks noGrp="1"/>
          </p:cNvSpPr>
          <p:nvPr>
            <p:ph type="dt" sz="half" idx="10"/>
          </p:nvPr>
        </p:nvSpPr>
        <p:spPr/>
        <p:txBody>
          <a:bodyPr/>
          <a:lstStyle>
            <a:lvl1pPr>
              <a:defRPr/>
            </a:lvl1pPr>
          </a:lstStyle>
          <a:p>
            <a:pPr>
              <a:defRPr/>
            </a:pPr>
            <a:fld id="{359DB3A3-3687-49F0-9280-AC28C2CACC71}" type="datetimeFigureOut">
              <a:rPr lang="en-US"/>
              <a:pPr>
                <a:defRPr/>
              </a:pPr>
              <a:t>1/24/2024</a:t>
            </a:fld>
            <a:endParaRPr lang="en-US"/>
          </a:p>
        </p:txBody>
      </p:sp>
      <p:sp>
        <p:nvSpPr>
          <p:cNvPr id="5" name="Footer Placeholder 3">
            <a:extLst>
              <a:ext uri="{FF2B5EF4-FFF2-40B4-BE49-F238E27FC236}">
                <a16:creationId xmlns:a16="http://schemas.microsoft.com/office/drawing/2014/main" id="{6DB0FFE3-5E0C-4204-8B72-8971C77087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0384D6FB-54F8-4273-A3F1-B7F3E999C672}"/>
              </a:ext>
            </a:extLst>
          </p:cNvPr>
          <p:cNvSpPr>
            <a:spLocks noGrp="1"/>
          </p:cNvSpPr>
          <p:nvPr>
            <p:ph type="sldNum" sz="quarter" idx="12"/>
          </p:nvPr>
        </p:nvSpPr>
        <p:spPr/>
        <p:txBody>
          <a:bodyPr/>
          <a:lstStyle>
            <a:lvl1pPr>
              <a:defRPr/>
            </a:lvl1pPr>
          </a:lstStyle>
          <a:p>
            <a:fld id="{CAA3F0E6-D876-4536-9404-D29EC22C8530}" type="slidenum">
              <a:rPr lang="en-US" altLang="en-US"/>
              <a:pPr/>
              <a:t>‹#›</a:t>
            </a:fld>
            <a:endParaRPr lang="en-US" altLang="en-US"/>
          </a:p>
        </p:txBody>
      </p:sp>
    </p:spTree>
    <p:extLst>
      <p:ext uri="{BB962C8B-B14F-4D97-AF65-F5344CB8AC3E}">
        <p14:creationId xmlns:p14="http://schemas.microsoft.com/office/powerpoint/2010/main" val="288043388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5758B8-29BD-4C38-85F6-83591519948E}"/>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69B3CB02-B9BC-412A-BC58-871D9D0F3642}"/>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3AF628EA-9B75-4C1A-87A6-5FEEA118939C}"/>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4E26E9A-43FE-433A-9DD7-BA9722FF4B3E}" type="datetimeFigureOut">
              <a:rPr lang="en-US"/>
              <a:pPr>
                <a:defRPr/>
              </a:pPr>
              <a:t>1/24/2024</a:t>
            </a:fld>
            <a:endParaRPr lang="en-US"/>
          </a:p>
        </p:txBody>
      </p:sp>
      <p:sp>
        <p:nvSpPr>
          <p:cNvPr id="5" name="Footer Placeholder 4">
            <a:extLst>
              <a:ext uri="{FF2B5EF4-FFF2-40B4-BE49-F238E27FC236}">
                <a16:creationId xmlns:a16="http://schemas.microsoft.com/office/drawing/2014/main" id="{A5A3B5AD-7E24-4158-9D81-F79D5A9142DA}"/>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8A8D1FE-7A08-4EED-9A38-7992CD9E2F82}"/>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A0D6CB-8169-44A5-B892-8E13E3A507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ctr" defTabSz="457200" rtl="0" eaLnBrk="0" fontAlgn="base" hangingPunct="0">
        <a:spcBef>
          <a:spcPct val="0"/>
        </a:spcBef>
        <a:spcAft>
          <a:spcPct val="0"/>
        </a:spcAft>
        <a:defRPr sz="4400" kern="1200">
          <a:solidFill>
            <a:srgbClr val="17375E"/>
          </a:solidFill>
          <a:latin typeface="+mj-lt"/>
          <a:ea typeface="+mj-ea"/>
          <a:cs typeface="+mj-cs"/>
        </a:defRPr>
      </a:lvl1pPr>
      <a:lvl2pPr algn="ctr" defTabSz="457200" rtl="0" eaLnBrk="0" fontAlgn="base" hangingPunct="0">
        <a:spcBef>
          <a:spcPct val="0"/>
        </a:spcBef>
        <a:spcAft>
          <a:spcPct val="0"/>
        </a:spcAft>
        <a:defRPr sz="4400">
          <a:solidFill>
            <a:srgbClr val="17375E"/>
          </a:solidFill>
          <a:latin typeface="Calibri" panose="020F0502020204030204" pitchFamily="34" charset="0"/>
        </a:defRPr>
      </a:lvl2pPr>
      <a:lvl3pPr algn="ctr" defTabSz="457200" rtl="0" eaLnBrk="0" fontAlgn="base" hangingPunct="0">
        <a:spcBef>
          <a:spcPct val="0"/>
        </a:spcBef>
        <a:spcAft>
          <a:spcPct val="0"/>
        </a:spcAft>
        <a:defRPr sz="4400">
          <a:solidFill>
            <a:srgbClr val="17375E"/>
          </a:solidFill>
          <a:latin typeface="Calibri" panose="020F0502020204030204" pitchFamily="34" charset="0"/>
        </a:defRPr>
      </a:lvl3pPr>
      <a:lvl4pPr algn="ctr" defTabSz="457200" rtl="0" eaLnBrk="0" fontAlgn="base" hangingPunct="0">
        <a:spcBef>
          <a:spcPct val="0"/>
        </a:spcBef>
        <a:spcAft>
          <a:spcPct val="0"/>
        </a:spcAft>
        <a:defRPr sz="4400">
          <a:solidFill>
            <a:srgbClr val="17375E"/>
          </a:solidFill>
          <a:latin typeface="Calibri" panose="020F0502020204030204" pitchFamily="34" charset="0"/>
        </a:defRPr>
      </a:lvl4pPr>
      <a:lvl5pPr algn="ctr" defTabSz="457200" rtl="0" eaLnBrk="0" fontAlgn="base" hangingPunct="0">
        <a:spcBef>
          <a:spcPct val="0"/>
        </a:spcBef>
        <a:spcAft>
          <a:spcPct val="0"/>
        </a:spcAft>
        <a:defRPr sz="4400">
          <a:solidFill>
            <a:srgbClr val="17375E"/>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17375E"/>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17375E"/>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17375E"/>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17375E"/>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17375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hyperlink" Target="https://www.understandingstandards.org.uk/Subjects/Economics" TargetMode="External"/><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10964-9B05-404F-BFD6-0CFAA0AE0E5D}"/>
              </a:ext>
            </a:extLst>
          </p:cNvPr>
          <p:cNvSpPr txBox="1">
            <a:spLocks noGrp="1"/>
          </p:cNvSpPr>
          <p:nvPr>
            <p:ph type="title" idx="4294967295"/>
          </p:nvPr>
        </p:nvSpPr>
        <p:spPr>
          <a:xfrm>
            <a:off x="479425" y="1412875"/>
            <a:ext cx="8032750"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1F497D"/>
                </a:solidFill>
                <a:effectLst/>
                <a:uLnTx/>
                <a:uFillTx/>
                <a:latin typeface="Arial" pitchFamily="34" charset="0"/>
                <a:ea typeface="+mn-ea"/>
                <a:cs typeface="+mn-cs"/>
              </a:rPr>
              <a:t>N5 Economics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1F497D"/>
              </a:solidFill>
              <a:effectLst/>
              <a:uLnTx/>
              <a:uFillTx/>
              <a:latin typeface="Arial"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1F497D"/>
                </a:solidFill>
                <a:effectLst/>
                <a:uLnTx/>
                <a:uFillTx/>
                <a:latin typeface="Arial" pitchFamily="34" charset="0"/>
                <a:ea typeface="+mn-ea"/>
                <a:cs typeface="+mn-cs"/>
              </a:rPr>
              <a:t>Question Paper - Overview</a:t>
            </a:r>
          </a:p>
        </p:txBody>
      </p:sp>
      <p:pic>
        <p:nvPicPr>
          <p:cNvPr id="2" name="Slide 2">
            <a:hlinkClick r:id="" action="ppaction://media"/>
            <a:extLst>
              <a:ext uri="{FF2B5EF4-FFF2-40B4-BE49-F238E27FC236}">
                <a16:creationId xmlns:a16="http://schemas.microsoft.com/office/drawing/2014/main" id="{4EB575A5-BCF3-76EA-FD82-7248197B93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4079" y="851249"/>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43467" y="73083"/>
            <a:ext cx="81429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Changing the level of demand: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question wording</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643467" y="1273412"/>
            <a:ext cx="7860770" cy="3360920"/>
          </a:xfrm>
          <a:prstGeom prst="rect">
            <a:avLst/>
          </a:prstGeom>
          <a:noFill/>
        </p:spPr>
        <p:txBody>
          <a:bodyPr wrap="square">
            <a:spAutoFit/>
          </a:bodyPr>
          <a:lstStyle/>
          <a:p>
            <a:pPr defTabSz="914400" eaLnBrk="1" hangingPunct="1">
              <a:spcBef>
                <a:spcPct val="20000"/>
              </a:spcBef>
              <a:defRPr/>
            </a:pPr>
            <a:r>
              <a:rPr lang="en-GB" sz="2400" b="1" kern="0" dirty="0">
                <a:solidFill>
                  <a:srgbClr val="1F497D"/>
                </a:solidFill>
                <a:latin typeface="Arial"/>
              </a:rPr>
              <a:t>Sometimes the question itself dictates how many points are needed. For example:</a:t>
            </a:r>
          </a:p>
          <a:p>
            <a:pPr marL="342900" indent="-342900" defTabSz="914400" eaLnBrk="1" hangingPunct="1">
              <a:spcBef>
                <a:spcPct val="20000"/>
              </a:spcBef>
              <a:buFont typeface="Wingdings" panose="05000000000000000000" pitchFamily="2" charset="2"/>
              <a:buChar char=""/>
              <a:defRPr/>
            </a:pPr>
            <a:r>
              <a:rPr lang="en-GB" sz="2400" kern="0" dirty="0">
                <a:solidFill>
                  <a:srgbClr val="1F497D"/>
                </a:solidFill>
                <a:latin typeface="Arial"/>
              </a:rPr>
              <a:t>Describe 3 determinants of demand </a:t>
            </a:r>
            <a:r>
              <a:rPr lang="en-GB" sz="2400" b="1" kern="0" dirty="0">
                <a:solidFill>
                  <a:srgbClr val="1F497D"/>
                </a:solidFill>
                <a:latin typeface="Arial"/>
              </a:rPr>
              <a:t>(3) </a:t>
            </a:r>
            <a:r>
              <a:rPr lang="en-GB" kern="0" dirty="0">
                <a:solidFill>
                  <a:srgbClr val="1F497D"/>
                </a:solidFill>
                <a:latin typeface="Arial"/>
              </a:rPr>
              <a:t>(need 3 determinants to gain full marks; no development marks)</a:t>
            </a:r>
            <a:endParaRPr lang="en-GB" b="1" kern="0" dirty="0">
              <a:solidFill>
                <a:srgbClr val="1F497D"/>
              </a:solidFill>
              <a:latin typeface="Arial"/>
            </a:endParaRPr>
          </a:p>
          <a:p>
            <a:pPr marL="342900" indent="-342900" defTabSz="914400" eaLnBrk="1" hangingPunct="1">
              <a:spcBef>
                <a:spcPct val="20000"/>
              </a:spcBef>
              <a:buFont typeface="Wingdings" panose="05000000000000000000" pitchFamily="2" charset="2"/>
              <a:buChar char=""/>
              <a:defRPr/>
            </a:pPr>
            <a:r>
              <a:rPr lang="en-GB" sz="2400" kern="0" dirty="0">
                <a:solidFill>
                  <a:srgbClr val="1F497D"/>
                </a:solidFill>
                <a:latin typeface="Arial"/>
              </a:rPr>
              <a:t>Describe determinants of demand </a:t>
            </a:r>
            <a:r>
              <a:rPr lang="en-GB" sz="2400" b="1" kern="0" dirty="0">
                <a:solidFill>
                  <a:srgbClr val="1F497D"/>
                </a:solidFill>
                <a:latin typeface="Arial"/>
              </a:rPr>
              <a:t>(3) </a:t>
            </a:r>
            <a:r>
              <a:rPr lang="en-GB" kern="0" dirty="0">
                <a:solidFill>
                  <a:srgbClr val="1F497D"/>
                </a:solidFill>
                <a:latin typeface="Arial"/>
              </a:rPr>
              <a:t>(must have at least 2 determinants; can have 3 determinants, or 2 determinants  plus 1 development)</a:t>
            </a:r>
            <a:endParaRPr lang="en-GB" b="1" kern="0" dirty="0">
              <a:solidFill>
                <a:srgbClr val="1F497D"/>
              </a:solidFill>
              <a:latin typeface="Arial"/>
            </a:endParaRPr>
          </a:p>
          <a:p>
            <a:pPr marL="342900" indent="-342900" defTabSz="914400" eaLnBrk="1" hangingPunct="1">
              <a:spcBef>
                <a:spcPct val="20000"/>
              </a:spcBef>
              <a:buFont typeface="Wingdings" panose="05000000000000000000" pitchFamily="2" charset="2"/>
              <a:buChar char=""/>
              <a:defRPr/>
            </a:pPr>
            <a:r>
              <a:rPr lang="en-GB" sz="2400" kern="0" dirty="0">
                <a:solidFill>
                  <a:srgbClr val="1F497D"/>
                </a:solidFill>
                <a:latin typeface="Arial"/>
              </a:rPr>
              <a:t>Describe a determinant  of demand </a:t>
            </a:r>
            <a:r>
              <a:rPr lang="en-GB" sz="2400" b="1" kern="0" dirty="0">
                <a:solidFill>
                  <a:srgbClr val="1F497D"/>
                </a:solidFill>
                <a:latin typeface="Arial"/>
              </a:rPr>
              <a:t>(3) </a:t>
            </a:r>
            <a:r>
              <a:rPr lang="en-GB" kern="0" dirty="0">
                <a:solidFill>
                  <a:srgbClr val="1F497D"/>
                </a:solidFill>
                <a:latin typeface="Arial"/>
              </a:rPr>
              <a:t>(need 1 determinant plus 2 developments)</a:t>
            </a:r>
            <a:endParaRPr lang="en-US" dirty="0">
              <a:latin typeface="+mn-lt"/>
            </a:endParaRPr>
          </a:p>
        </p:txBody>
      </p:sp>
      <p:pic>
        <p:nvPicPr>
          <p:cNvPr id="3" name="Slide 11">
            <a:hlinkClick r:id="" action="ppaction://media"/>
            <a:extLst>
              <a:ext uri="{FF2B5EF4-FFF2-40B4-BE49-F238E27FC236}">
                <a16:creationId xmlns:a16="http://schemas.microsoft.com/office/drawing/2014/main" id="{2C821024-36D2-D349-2B6E-E278BA6875D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5288" y="305968"/>
            <a:ext cx="406400" cy="406400"/>
          </a:xfrm>
          <a:prstGeom prst="rect">
            <a:avLst/>
          </a:prstGeom>
        </p:spPr>
      </p:pic>
    </p:spTree>
    <p:extLst>
      <p:ext uri="{BB962C8B-B14F-4D97-AF65-F5344CB8AC3E}">
        <p14:creationId xmlns:p14="http://schemas.microsoft.com/office/powerpoint/2010/main" val="3778367665"/>
      </p:ext>
    </p:extLst>
  </p:cSld>
  <p:clrMapOvr>
    <a:masterClrMapping/>
  </p:clrMapOvr>
  <mc:AlternateContent xmlns:mc="http://schemas.openxmlformats.org/markup-compatibility/2006">
    <mc:Choice xmlns:p14="http://schemas.microsoft.com/office/powerpoint/2010/main" Requires="p14">
      <p:transition spd="slow" p14:dur="2000" advTm="21000"/>
    </mc:Choice>
    <mc:Fallback>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39763" y="64311"/>
            <a:ext cx="81429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Changing the level of demand: wording for diagram questions</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586013" y="1348602"/>
            <a:ext cx="7971974" cy="3453253"/>
          </a:xfrm>
          <a:prstGeom prst="rect">
            <a:avLst/>
          </a:prstGeom>
          <a:noFill/>
        </p:spPr>
        <p:txBody>
          <a:bodyPr wrap="square">
            <a:spAutoFit/>
          </a:bodyPr>
          <a:lstStyle/>
          <a:p>
            <a:pPr defTabSz="914400" eaLnBrk="1" hangingPunct="1">
              <a:spcBef>
                <a:spcPct val="20000"/>
              </a:spcBef>
              <a:defRPr/>
            </a:pPr>
            <a:r>
              <a:rPr lang="en-GB" sz="2400" b="1" kern="0" dirty="0">
                <a:solidFill>
                  <a:srgbClr val="1F497D"/>
                </a:solidFill>
                <a:latin typeface="Arial"/>
              </a:rPr>
              <a:t>Changing the command word for a diagram</a:t>
            </a:r>
          </a:p>
          <a:p>
            <a:pPr marL="342900" indent="-342900" defTabSz="914400" eaLnBrk="1" hangingPunct="1">
              <a:spcBef>
                <a:spcPct val="20000"/>
              </a:spcBef>
              <a:buFont typeface="Symbol" panose="05050102010706020507" pitchFamily="18" charset="2"/>
              <a:buChar char="¨"/>
              <a:defRPr/>
            </a:pPr>
            <a:r>
              <a:rPr lang="en-GB" sz="2200" kern="0" dirty="0">
                <a:solidFill>
                  <a:srgbClr val="1F497D"/>
                </a:solidFill>
                <a:latin typeface="Arial"/>
              </a:rPr>
              <a:t>Starting question:</a:t>
            </a:r>
          </a:p>
          <a:p>
            <a:pPr marL="800100" lvl="1" indent="-342900" defTabSz="914400" eaLnBrk="1" hangingPunct="1">
              <a:spcBef>
                <a:spcPct val="20000"/>
              </a:spcBef>
              <a:buFont typeface="Arial" panose="020B0604020202020204" pitchFamily="34" charset="0"/>
              <a:buChar char="–"/>
              <a:defRPr/>
            </a:pPr>
            <a:r>
              <a:rPr lang="en-GB" sz="2000" kern="0" dirty="0">
                <a:solidFill>
                  <a:srgbClr val="1F497D"/>
                </a:solidFill>
                <a:latin typeface="Arial"/>
              </a:rPr>
              <a:t>Draw a market diagram to show the effect that an increase in advertising will have on the equilibrium price and quantity of mobile phones.</a:t>
            </a:r>
            <a:endParaRPr lang="en-GB" sz="2000" b="1" kern="0" dirty="0">
              <a:solidFill>
                <a:srgbClr val="1F497D"/>
              </a:solidFill>
              <a:latin typeface="Arial"/>
            </a:endParaRPr>
          </a:p>
          <a:p>
            <a:pPr marL="800100" lvl="1" indent="-342900" defTabSz="914400" eaLnBrk="1" hangingPunct="1">
              <a:spcBef>
                <a:spcPct val="20000"/>
              </a:spcBef>
              <a:buFont typeface="Wingdings" pitchFamily="2" charset="2"/>
              <a:buChar char="w"/>
              <a:defRPr/>
            </a:pPr>
            <a:endParaRPr lang="en-GB" sz="4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200" kern="0" dirty="0">
                <a:solidFill>
                  <a:srgbClr val="1F497D"/>
                </a:solidFill>
                <a:latin typeface="Arial"/>
              </a:rPr>
              <a:t>Can be made harder by asking:</a:t>
            </a:r>
          </a:p>
          <a:p>
            <a:pPr marL="800100" lvl="1" indent="-342900" defTabSz="914400" eaLnBrk="1" hangingPunct="1">
              <a:spcBef>
                <a:spcPct val="20000"/>
              </a:spcBef>
              <a:buFont typeface="Arial" panose="020B0604020202020204" pitchFamily="34" charset="0"/>
              <a:buChar char="–"/>
              <a:defRPr/>
            </a:pPr>
            <a:r>
              <a:rPr lang="en-GB" sz="2000" kern="0" dirty="0">
                <a:solidFill>
                  <a:srgbClr val="1F497D"/>
                </a:solidFill>
                <a:latin typeface="Arial"/>
              </a:rPr>
              <a:t>Explain, using a market diagram, the effect that an </a:t>
            </a:r>
            <a:br>
              <a:rPr lang="en-GB" sz="2000" kern="0" dirty="0">
                <a:solidFill>
                  <a:srgbClr val="1F497D"/>
                </a:solidFill>
                <a:latin typeface="Arial"/>
              </a:rPr>
            </a:br>
            <a:r>
              <a:rPr lang="en-GB" sz="2000" kern="0" dirty="0">
                <a:solidFill>
                  <a:srgbClr val="1F497D"/>
                </a:solidFill>
                <a:latin typeface="Arial"/>
              </a:rPr>
              <a:t>increase in advertising will have on the equilibrium</a:t>
            </a:r>
            <a:br>
              <a:rPr lang="en-GB" sz="2000" kern="0" dirty="0">
                <a:solidFill>
                  <a:srgbClr val="1F497D"/>
                </a:solidFill>
                <a:latin typeface="Arial"/>
              </a:rPr>
            </a:br>
            <a:r>
              <a:rPr lang="en-GB" sz="2000" kern="0" dirty="0">
                <a:solidFill>
                  <a:srgbClr val="1F497D"/>
                </a:solidFill>
                <a:latin typeface="Arial"/>
              </a:rPr>
              <a:t>price and quantity of mobile phones</a:t>
            </a:r>
            <a:r>
              <a:rPr lang="en-GB" sz="2400" kern="0" dirty="0">
                <a:solidFill>
                  <a:srgbClr val="1F497D"/>
                </a:solidFill>
                <a:latin typeface="Arial"/>
              </a:rPr>
              <a:t>.</a:t>
            </a:r>
            <a:endParaRPr lang="en-US" dirty="0">
              <a:latin typeface="+mn-lt"/>
            </a:endParaRPr>
          </a:p>
        </p:txBody>
      </p:sp>
      <p:pic>
        <p:nvPicPr>
          <p:cNvPr id="2" name="Slide 12">
            <a:hlinkClick r:id="" action="ppaction://media"/>
            <a:extLst>
              <a:ext uri="{FF2B5EF4-FFF2-40B4-BE49-F238E27FC236}">
                <a16:creationId xmlns:a16="http://schemas.microsoft.com/office/drawing/2014/main" id="{2F9D7D48-4B02-B9A0-BAF1-CF444DC0673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7837" y="258075"/>
            <a:ext cx="406400" cy="406400"/>
          </a:xfrm>
          <a:prstGeom prst="rect">
            <a:avLst/>
          </a:prstGeom>
        </p:spPr>
      </p:pic>
    </p:spTree>
    <p:extLst>
      <p:ext uri="{BB962C8B-B14F-4D97-AF65-F5344CB8AC3E}">
        <p14:creationId xmlns:p14="http://schemas.microsoft.com/office/powerpoint/2010/main" val="757581625"/>
      </p:ext>
    </p:extLst>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39763" y="15012"/>
            <a:ext cx="81429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Changing the level of demand: command words</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639763" y="1215341"/>
            <a:ext cx="7860770" cy="3804118"/>
          </a:xfrm>
          <a:prstGeom prst="rect">
            <a:avLst/>
          </a:prstGeom>
          <a:noFill/>
        </p:spPr>
        <p:txBody>
          <a:bodyPr wrap="square">
            <a:spAutoFit/>
          </a:bodyPr>
          <a:lstStyle/>
          <a:p>
            <a:pPr defTabSz="914400" eaLnBrk="1" hangingPunct="1">
              <a:spcBef>
                <a:spcPct val="20000"/>
              </a:spcBef>
              <a:defRPr/>
            </a:pPr>
            <a:r>
              <a:rPr lang="en-GB" sz="2400" b="1" kern="0" dirty="0">
                <a:solidFill>
                  <a:srgbClr val="1F497D"/>
                </a:solidFill>
                <a:latin typeface="Arial"/>
              </a:rPr>
              <a:t>Changing the command word</a:t>
            </a: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Starting question:</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barriers to trade </a:t>
            </a:r>
            <a:r>
              <a:rPr lang="en-GB" sz="2400" b="1" kern="0" dirty="0">
                <a:solidFill>
                  <a:srgbClr val="1F497D"/>
                </a:solidFill>
                <a:latin typeface="Arial"/>
              </a:rPr>
              <a:t>(3)</a:t>
            </a:r>
          </a:p>
          <a:p>
            <a:pPr marL="800100" lvl="1" indent="-342900" defTabSz="914400" eaLnBrk="1" hangingPunct="1">
              <a:spcBef>
                <a:spcPct val="20000"/>
              </a:spcBef>
              <a:buFont typeface="Wingdings" pitchFamily="2" charset="2"/>
              <a:buChar char="w"/>
              <a:defRPr/>
            </a:pPr>
            <a:endParaRPr lang="en-GB" sz="11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Can be made harder by asking:</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Explain barriers to trade </a:t>
            </a:r>
            <a:r>
              <a:rPr lang="en-GB" sz="2400" b="1" kern="0" dirty="0">
                <a:solidFill>
                  <a:srgbClr val="1F497D"/>
                </a:solidFill>
                <a:latin typeface="Arial"/>
              </a:rPr>
              <a:t>(3)</a:t>
            </a:r>
          </a:p>
          <a:p>
            <a:pPr defTabSz="914400" eaLnBrk="1" hangingPunct="1">
              <a:spcBef>
                <a:spcPct val="20000"/>
              </a:spcBef>
              <a:defRPr/>
            </a:pPr>
            <a:endParaRPr lang="en-GB" sz="11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Can be made easier by asking:</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Name barriers to trade </a:t>
            </a:r>
            <a:r>
              <a:rPr lang="en-GB" sz="2400" b="1" kern="0" dirty="0">
                <a:solidFill>
                  <a:srgbClr val="1F497D"/>
                </a:solidFill>
                <a:latin typeface="Arial"/>
              </a:rPr>
              <a:t>(3)</a:t>
            </a:r>
          </a:p>
          <a:p>
            <a:pPr eaLnBrk="1" fontAlgn="auto" hangingPunct="1">
              <a:spcBef>
                <a:spcPts val="0"/>
              </a:spcBef>
              <a:spcAft>
                <a:spcPts val="0"/>
              </a:spcAft>
              <a:defRPr/>
            </a:pPr>
            <a:endParaRPr lang="en-US" dirty="0">
              <a:latin typeface="+mn-lt"/>
            </a:endParaRPr>
          </a:p>
        </p:txBody>
      </p:sp>
      <p:pic>
        <p:nvPicPr>
          <p:cNvPr id="3" name="Slide 13">
            <a:hlinkClick r:id="" action="ppaction://media"/>
            <a:extLst>
              <a:ext uri="{FF2B5EF4-FFF2-40B4-BE49-F238E27FC236}">
                <a16:creationId xmlns:a16="http://schemas.microsoft.com/office/drawing/2014/main" id="{36B8B61B-2A3B-D013-6685-80514E25F65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5868" y="208776"/>
            <a:ext cx="406400" cy="406400"/>
          </a:xfrm>
          <a:prstGeom prst="rect">
            <a:avLst/>
          </a:prstGeom>
        </p:spPr>
      </p:pic>
    </p:spTree>
    <p:extLst>
      <p:ext uri="{BB962C8B-B14F-4D97-AF65-F5344CB8AC3E}">
        <p14:creationId xmlns:p14="http://schemas.microsoft.com/office/powerpoint/2010/main" val="523341156"/>
      </p:ext>
    </p:extLst>
  </p:cSld>
  <p:clrMapOvr>
    <a:masterClrMapping/>
  </p:clrMapOvr>
  <mc:AlternateContent xmlns:mc="http://schemas.openxmlformats.org/markup-compatibility/2006">
    <mc:Choice xmlns:p14="http://schemas.microsoft.com/office/powerpoint/2010/main" Requires="p14">
      <p:transition spd="slow" p14:dur="2000" advTm="45000"/>
    </mc:Choice>
    <mc:Fallback>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39763" y="86033"/>
            <a:ext cx="81429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Changing the level of demand:  mark allocation</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559864" y="1253349"/>
            <a:ext cx="7860770" cy="3804118"/>
          </a:xfrm>
          <a:prstGeom prst="rect">
            <a:avLst/>
          </a:prstGeom>
          <a:noFill/>
        </p:spPr>
        <p:txBody>
          <a:bodyPr wrap="square">
            <a:spAutoFit/>
          </a:bodyPr>
          <a:lstStyle/>
          <a:p>
            <a:pPr defTabSz="914400" eaLnBrk="1" hangingPunct="1">
              <a:spcBef>
                <a:spcPct val="20000"/>
              </a:spcBef>
              <a:defRPr/>
            </a:pPr>
            <a:r>
              <a:rPr lang="en-GB" sz="2400" b="1" kern="0" dirty="0">
                <a:solidFill>
                  <a:srgbClr val="1F497D"/>
                </a:solidFill>
                <a:latin typeface="Arial"/>
              </a:rPr>
              <a:t>Changing the mark allocation</a:t>
            </a:r>
            <a:endParaRPr lang="en-GB" sz="24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Starting question:</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causes of unemployment </a:t>
            </a:r>
            <a:r>
              <a:rPr lang="en-GB" sz="2400" b="1" kern="0" dirty="0">
                <a:solidFill>
                  <a:srgbClr val="1F497D"/>
                </a:solidFill>
                <a:latin typeface="Arial"/>
              </a:rPr>
              <a:t>(3)</a:t>
            </a:r>
          </a:p>
          <a:p>
            <a:pPr marL="800100" lvl="1" indent="-342900" defTabSz="914400" eaLnBrk="1" hangingPunct="1">
              <a:spcBef>
                <a:spcPct val="20000"/>
              </a:spcBef>
              <a:buFont typeface="Wingdings" pitchFamily="2" charset="2"/>
              <a:buChar char="w"/>
              <a:defRPr/>
            </a:pPr>
            <a:endParaRPr lang="en-GB" sz="11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Can be made harder by asking:</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causes of unemployment </a:t>
            </a:r>
            <a:r>
              <a:rPr lang="en-GB" sz="2400" b="1" kern="0" dirty="0">
                <a:solidFill>
                  <a:srgbClr val="1F497D"/>
                </a:solidFill>
                <a:latin typeface="Arial"/>
              </a:rPr>
              <a:t>(4)</a:t>
            </a:r>
          </a:p>
          <a:p>
            <a:pPr defTabSz="914400" eaLnBrk="1" hangingPunct="1">
              <a:spcBef>
                <a:spcPct val="20000"/>
              </a:spcBef>
              <a:defRPr/>
            </a:pPr>
            <a:endParaRPr lang="en-GB" sz="11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Can be made easier by asking:</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causes of unemployment </a:t>
            </a:r>
            <a:r>
              <a:rPr lang="en-GB" sz="2400" b="1" kern="0" dirty="0">
                <a:solidFill>
                  <a:srgbClr val="1F497D"/>
                </a:solidFill>
                <a:latin typeface="Arial"/>
              </a:rPr>
              <a:t>(2)</a:t>
            </a:r>
          </a:p>
          <a:p>
            <a:pPr eaLnBrk="1" fontAlgn="auto" hangingPunct="1">
              <a:spcBef>
                <a:spcPts val="0"/>
              </a:spcBef>
              <a:spcAft>
                <a:spcPts val="0"/>
              </a:spcAft>
              <a:defRPr/>
            </a:pPr>
            <a:r>
              <a:rPr lang="en-US" dirty="0">
                <a:latin typeface="+mn-lt"/>
              </a:rPr>
              <a:t> </a:t>
            </a:r>
          </a:p>
        </p:txBody>
      </p:sp>
      <p:pic>
        <p:nvPicPr>
          <p:cNvPr id="3" name="Slide 14">
            <a:hlinkClick r:id="" action="ppaction://media"/>
            <a:extLst>
              <a:ext uri="{FF2B5EF4-FFF2-40B4-BE49-F238E27FC236}">
                <a16:creationId xmlns:a16="http://schemas.microsoft.com/office/drawing/2014/main" id="{B4640411-0C06-E135-E521-25A919C787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819" y="263291"/>
            <a:ext cx="406400" cy="406400"/>
          </a:xfrm>
          <a:prstGeom prst="rect">
            <a:avLst/>
          </a:prstGeom>
        </p:spPr>
      </p:pic>
    </p:spTree>
    <p:extLst>
      <p:ext uri="{BB962C8B-B14F-4D97-AF65-F5344CB8AC3E}">
        <p14:creationId xmlns:p14="http://schemas.microsoft.com/office/powerpoint/2010/main" val="4181023608"/>
      </p:ext>
    </p:extLst>
  </p:cSld>
  <p:clrMapOvr>
    <a:masterClrMapping/>
  </p:clrMapOvr>
  <mc:AlternateContent xmlns:mc="http://schemas.openxmlformats.org/markup-compatibility/2006">
    <mc:Choice xmlns:p14="http://schemas.microsoft.com/office/powerpoint/2010/main" Requires="p14">
      <p:transition spd="slow" p14:dur="2000" advTm="32000"/>
    </mc:Choice>
    <mc:Fallback>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500503" y="0"/>
            <a:ext cx="81429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Changing the level of demand: specificity</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500503" y="1174127"/>
            <a:ext cx="7860770" cy="3844129"/>
          </a:xfrm>
          <a:prstGeom prst="rect">
            <a:avLst/>
          </a:prstGeom>
          <a:noFill/>
        </p:spPr>
        <p:txBody>
          <a:bodyPr wrap="square">
            <a:spAutoFit/>
          </a:bodyPr>
          <a:lstStyle/>
          <a:p>
            <a:pPr defTabSz="914400" eaLnBrk="1" hangingPunct="1">
              <a:spcBef>
                <a:spcPct val="20000"/>
              </a:spcBef>
              <a:defRPr/>
            </a:pPr>
            <a:r>
              <a:rPr lang="en-GB" sz="2400" b="1" kern="0" dirty="0">
                <a:solidFill>
                  <a:srgbClr val="1F497D"/>
                </a:solidFill>
                <a:latin typeface="Arial"/>
              </a:rPr>
              <a:t>Specificity of question</a:t>
            </a:r>
            <a:endParaRPr lang="en-GB" sz="24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300" kern="0" dirty="0">
                <a:solidFill>
                  <a:srgbClr val="1F497D"/>
                </a:solidFill>
                <a:latin typeface="Arial"/>
              </a:rPr>
              <a:t>Starting question:</a:t>
            </a:r>
          </a:p>
          <a:p>
            <a:pPr marL="800100" lvl="1" indent="-342900" defTabSz="914400" eaLnBrk="1" hangingPunct="1">
              <a:spcBef>
                <a:spcPct val="20000"/>
              </a:spcBef>
              <a:buFont typeface="Arial" panose="020B0604020202020204" pitchFamily="34" charset="0"/>
              <a:buChar char="–"/>
              <a:defRPr/>
            </a:pPr>
            <a:r>
              <a:rPr lang="en-GB" sz="2300" kern="0" dirty="0">
                <a:solidFill>
                  <a:srgbClr val="1F497D"/>
                </a:solidFill>
                <a:latin typeface="Arial"/>
              </a:rPr>
              <a:t>Describe advantages and disadvantages of global trade </a:t>
            </a:r>
            <a:r>
              <a:rPr lang="en-GB" sz="2300" b="1" kern="0" dirty="0">
                <a:solidFill>
                  <a:srgbClr val="1F497D"/>
                </a:solidFill>
                <a:latin typeface="Arial"/>
              </a:rPr>
              <a:t>(4)</a:t>
            </a:r>
          </a:p>
          <a:p>
            <a:pPr marL="800100" lvl="1" indent="-342900" defTabSz="914400" eaLnBrk="1" hangingPunct="1">
              <a:spcBef>
                <a:spcPct val="20000"/>
              </a:spcBef>
              <a:buFont typeface="Wingdings" pitchFamily="2" charset="2"/>
              <a:buChar char="w"/>
              <a:defRPr/>
            </a:pPr>
            <a:endParaRPr lang="en-GB" sz="11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300" kern="0" dirty="0">
                <a:solidFill>
                  <a:srgbClr val="1F497D"/>
                </a:solidFill>
                <a:latin typeface="Arial"/>
              </a:rPr>
              <a:t>Can be made harder by asking:</a:t>
            </a:r>
          </a:p>
          <a:p>
            <a:pPr marL="800100" lvl="1" indent="-342900" defTabSz="914400" eaLnBrk="1" hangingPunct="1">
              <a:spcBef>
                <a:spcPct val="20000"/>
              </a:spcBef>
              <a:buFont typeface="Arial" panose="020B0604020202020204" pitchFamily="34" charset="0"/>
              <a:buChar char="–"/>
              <a:defRPr/>
            </a:pPr>
            <a:r>
              <a:rPr lang="en-GB" sz="2300" kern="0" dirty="0">
                <a:solidFill>
                  <a:srgbClr val="1F497D"/>
                </a:solidFill>
                <a:latin typeface="Arial"/>
              </a:rPr>
              <a:t>Describe advantages of global trade </a:t>
            </a:r>
            <a:r>
              <a:rPr lang="en-GB" sz="2300" b="1" kern="0" dirty="0">
                <a:solidFill>
                  <a:srgbClr val="1F497D"/>
                </a:solidFill>
                <a:latin typeface="Arial"/>
              </a:rPr>
              <a:t>(4)</a:t>
            </a:r>
          </a:p>
          <a:p>
            <a:pPr marL="812800" lvl="5">
              <a:spcBef>
                <a:spcPct val="20000"/>
              </a:spcBef>
              <a:defRPr/>
            </a:pPr>
            <a:r>
              <a:rPr lang="en-GB" sz="2300" b="1" kern="0" dirty="0">
                <a:solidFill>
                  <a:srgbClr val="1F497D"/>
                </a:solidFill>
                <a:latin typeface="Arial"/>
              </a:rPr>
              <a:t>OR</a:t>
            </a:r>
          </a:p>
          <a:p>
            <a:pPr marL="800100" lvl="1" indent="-342900" defTabSz="914400" eaLnBrk="1" hangingPunct="1">
              <a:spcBef>
                <a:spcPct val="20000"/>
              </a:spcBef>
              <a:buFont typeface="Arial" panose="020B0604020202020204" pitchFamily="34" charset="0"/>
              <a:buChar char="–"/>
              <a:defRPr/>
            </a:pPr>
            <a:r>
              <a:rPr lang="en-GB" sz="2300" kern="0" dirty="0">
                <a:solidFill>
                  <a:srgbClr val="1F497D"/>
                </a:solidFill>
                <a:latin typeface="Arial"/>
              </a:rPr>
              <a:t>Describe 4 advantages of global trade </a:t>
            </a:r>
            <a:r>
              <a:rPr lang="en-GB" sz="2300" b="1" kern="0" dirty="0">
                <a:solidFill>
                  <a:srgbClr val="1F497D"/>
                </a:solidFill>
                <a:latin typeface="Arial"/>
              </a:rPr>
              <a:t>(4)</a:t>
            </a:r>
          </a:p>
          <a:p>
            <a:pPr eaLnBrk="1" fontAlgn="auto" hangingPunct="1">
              <a:spcBef>
                <a:spcPts val="0"/>
              </a:spcBef>
              <a:spcAft>
                <a:spcPts val="0"/>
              </a:spcAft>
              <a:defRPr/>
            </a:pPr>
            <a:endParaRPr lang="en-US" dirty="0">
              <a:latin typeface="+mn-lt"/>
            </a:endParaRPr>
          </a:p>
        </p:txBody>
      </p:sp>
      <p:pic>
        <p:nvPicPr>
          <p:cNvPr id="4" name="Slide 15">
            <a:hlinkClick r:id="" action="ppaction://media"/>
            <a:extLst>
              <a:ext uri="{FF2B5EF4-FFF2-40B4-BE49-F238E27FC236}">
                <a16:creationId xmlns:a16="http://schemas.microsoft.com/office/drawing/2014/main" id="{CCDB52BD-4C56-720F-615C-783B8D6B8CA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5675" y="94471"/>
            <a:ext cx="406400" cy="406400"/>
          </a:xfrm>
          <a:prstGeom prst="rect">
            <a:avLst/>
          </a:prstGeom>
        </p:spPr>
      </p:pic>
    </p:spTree>
    <p:extLst>
      <p:ext uri="{BB962C8B-B14F-4D97-AF65-F5344CB8AC3E}">
        <p14:creationId xmlns:p14="http://schemas.microsoft.com/office/powerpoint/2010/main" val="1787507454"/>
      </p:ext>
    </p:extLst>
  </p:cSld>
  <p:clrMapOvr>
    <a:masterClrMapping/>
  </p:clrMapOvr>
  <mc:AlternateContent xmlns:mc="http://schemas.openxmlformats.org/markup-compatibility/2006">
    <mc:Choice xmlns:p14="http://schemas.microsoft.com/office/powerpoint/2010/main" Requires="p14">
      <p:transition spd="slow" p14:dur="2000" advTm="51000"/>
    </mc:Choice>
    <mc:Fallback>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39763" y="307975"/>
            <a:ext cx="81429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Changing the level of demand: topics</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641615" y="1616381"/>
            <a:ext cx="7860770" cy="3527119"/>
          </a:xfrm>
          <a:prstGeom prst="rect">
            <a:avLst/>
          </a:prstGeom>
          <a:noFill/>
        </p:spPr>
        <p:txBody>
          <a:bodyPr wrap="square">
            <a:spAutoFit/>
          </a:bodyPr>
          <a:lstStyle/>
          <a:p>
            <a:pPr defTabSz="914400" eaLnBrk="1" hangingPunct="1">
              <a:spcBef>
                <a:spcPct val="20000"/>
              </a:spcBef>
              <a:defRPr/>
            </a:pPr>
            <a:r>
              <a:rPr lang="en-GB" sz="2400" b="1" kern="0" dirty="0">
                <a:solidFill>
                  <a:srgbClr val="1F497D"/>
                </a:solidFill>
                <a:latin typeface="Arial"/>
              </a:rPr>
              <a:t>Topic covered</a:t>
            </a:r>
            <a:endParaRPr lang="en-GB" sz="24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Starting question:</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causes of unemployment </a:t>
            </a:r>
            <a:r>
              <a:rPr lang="en-GB" sz="2400" b="1" kern="0" dirty="0">
                <a:solidFill>
                  <a:srgbClr val="1F497D"/>
                </a:solidFill>
                <a:latin typeface="Arial"/>
              </a:rPr>
              <a:t>(3)</a:t>
            </a:r>
          </a:p>
          <a:p>
            <a:pPr marL="800100" lvl="1" indent="-342900" defTabSz="914400" eaLnBrk="1" hangingPunct="1">
              <a:spcBef>
                <a:spcPct val="20000"/>
              </a:spcBef>
              <a:buFont typeface="Wingdings" pitchFamily="2" charset="2"/>
              <a:buChar char="w"/>
              <a:defRPr/>
            </a:pPr>
            <a:endParaRPr lang="en-GB" sz="11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Can be made harder by asking:</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the means of increasing economic growth </a:t>
            </a:r>
            <a:r>
              <a:rPr lang="en-GB" sz="2400" b="1" kern="0" dirty="0">
                <a:solidFill>
                  <a:srgbClr val="1F497D"/>
                </a:solidFill>
                <a:latin typeface="Arial"/>
              </a:rPr>
              <a:t>(3)</a:t>
            </a:r>
          </a:p>
          <a:p>
            <a:pPr defTabSz="914400" eaLnBrk="1" hangingPunct="1">
              <a:spcBef>
                <a:spcPct val="20000"/>
              </a:spcBef>
              <a:defRPr/>
            </a:pPr>
            <a:endParaRPr lang="en-GB" sz="2400" kern="0" dirty="0">
              <a:solidFill>
                <a:srgbClr val="1F497D"/>
              </a:solidFill>
              <a:latin typeface="Arial"/>
            </a:endParaRPr>
          </a:p>
          <a:p>
            <a:pPr eaLnBrk="1" fontAlgn="auto" hangingPunct="1">
              <a:spcBef>
                <a:spcPts val="0"/>
              </a:spcBef>
              <a:spcAft>
                <a:spcPts val="0"/>
              </a:spcAft>
              <a:defRPr/>
            </a:pPr>
            <a:endParaRPr lang="en-US" dirty="0">
              <a:latin typeface="+mn-lt"/>
            </a:endParaRPr>
          </a:p>
        </p:txBody>
      </p:sp>
      <p:pic>
        <p:nvPicPr>
          <p:cNvPr id="3" name="Slide 16">
            <a:hlinkClick r:id="" action="ppaction://media"/>
            <a:extLst>
              <a:ext uri="{FF2B5EF4-FFF2-40B4-BE49-F238E27FC236}">
                <a16:creationId xmlns:a16="http://schemas.microsoft.com/office/drawing/2014/main" id="{D92EA949-702D-CD2D-E2BA-5F7DD90906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5771" y="419170"/>
            <a:ext cx="406400" cy="406400"/>
          </a:xfrm>
          <a:prstGeom prst="rect">
            <a:avLst/>
          </a:prstGeom>
        </p:spPr>
      </p:pic>
    </p:spTree>
    <p:extLst>
      <p:ext uri="{BB962C8B-B14F-4D97-AF65-F5344CB8AC3E}">
        <p14:creationId xmlns:p14="http://schemas.microsoft.com/office/powerpoint/2010/main" val="2246844012"/>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39763" y="307975"/>
            <a:ext cx="81429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Changing the level of demand: number of possibilities</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641615" y="1597470"/>
            <a:ext cx="7860770" cy="3157788"/>
          </a:xfrm>
          <a:prstGeom prst="rect">
            <a:avLst/>
          </a:prstGeom>
          <a:noFill/>
        </p:spPr>
        <p:txBody>
          <a:bodyPr wrap="square">
            <a:spAutoFit/>
          </a:bodyPr>
          <a:lstStyle/>
          <a:p>
            <a:pPr defTabSz="914400" eaLnBrk="1" hangingPunct="1">
              <a:spcBef>
                <a:spcPct val="20000"/>
              </a:spcBef>
              <a:defRPr/>
            </a:pPr>
            <a:r>
              <a:rPr lang="en-GB" sz="2400" b="1" kern="0" dirty="0">
                <a:solidFill>
                  <a:srgbClr val="1F497D"/>
                </a:solidFill>
                <a:latin typeface="Arial"/>
              </a:rPr>
              <a:t>Number of possible answers</a:t>
            </a:r>
            <a:endParaRPr lang="en-GB" sz="24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Starting question:</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determinants of demand </a:t>
            </a:r>
            <a:r>
              <a:rPr lang="en-GB" sz="2400" b="1" kern="0" dirty="0">
                <a:solidFill>
                  <a:srgbClr val="1F497D"/>
                </a:solidFill>
                <a:latin typeface="Arial"/>
              </a:rPr>
              <a:t>(2)</a:t>
            </a:r>
          </a:p>
          <a:p>
            <a:pPr marL="800100" lvl="1" indent="-342900" defTabSz="914400" eaLnBrk="1" hangingPunct="1">
              <a:spcBef>
                <a:spcPct val="20000"/>
              </a:spcBef>
              <a:buFont typeface="Wingdings" pitchFamily="2" charset="2"/>
              <a:buChar char="w"/>
              <a:defRPr/>
            </a:pPr>
            <a:endParaRPr lang="en-GB" sz="11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Can be made harder by asking:</a:t>
            </a:r>
          </a:p>
          <a:p>
            <a:pPr marL="800100" lvl="1" indent="-342900" defTabSz="914400" eaLnBrk="1" hangingPunct="1">
              <a:spcBef>
                <a:spcPct val="20000"/>
              </a:spcBef>
              <a:buFont typeface="Arial" panose="020B0604020202020204" pitchFamily="34" charset="0"/>
              <a:buChar char="–"/>
              <a:defRPr/>
            </a:pPr>
            <a:r>
              <a:rPr lang="en-GB" sz="2400" kern="0" dirty="0">
                <a:solidFill>
                  <a:srgbClr val="1F497D"/>
                </a:solidFill>
                <a:latin typeface="Arial"/>
              </a:rPr>
              <a:t>Describe determinants of supply </a:t>
            </a:r>
            <a:r>
              <a:rPr lang="en-GB" sz="2400" b="1" kern="0" dirty="0">
                <a:solidFill>
                  <a:srgbClr val="1F497D"/>
                </a:solidFill>
                <a:latin typeface="Arial"/>
              </a:rPr>
              <a:t>(2)</a:t>
            </a:r>
          </a:p>
          <a:p>
            <a:pPr defTabSz="914400" eaLnBrk="1" hangingPunct="1">
              <a:spcBef>
                <a:spcPct val="20000"/>
              </a:spcBef>
              <a:defRPr/>
            </a:pPr>
            <a:endParaRPr lang="en-GB" sz="2400" kern="0" dirty="0">
              <a:solidFill>
                <a:srgbClr val="1F497D"/>
              </a:solidFill>
              <a:latin typeface="Arial"/>
            </a:endParaRPr>
          </a:p>
          <a:p>
            <a:pPr eaLnBrk="1" fontAlgn="auto" hangingPunct="1">
              <a:spcBef>
                <a:spcPts val="0"/>
              </a:spcBef>
              <a:spcAft>
                <a:spcPts val="0"/>
              </a:spcAft>
              <a:defRPr/>
            </a:pPr>
            <a:endParaRPr lang="en-US" dirty="0">
              <a:latin typeface="+mn-lt"/>
            </a:endParaRPr>
          </a:p>
        </p:txBody>
      </p:sp>
      <p:pic>
        <p:nvPicPr>
          <p:cNvPr id="3" name="Slide 17">
            <a:hlinkClick r:id="" action="ppaction://media"/>
            <a:extLst>
              <a:ext uri="{FF2B5EF4-FFF2-40B4-BE49-F238E27FC236}">
                <a16:creationId xmlns:a16="http://schemas.microsoft.com/office/drawing/2014/main" id="{0C6EB40A-F616-B7E9-38F5-5A6740C1D1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6130" y="377566"/>
            <a:ext cx="406400" cy="406400"/>
          </a:xfrm>
          <a:prstGeom prst="rect">
            <a:avLst/>
          </a:prstGeom>
        </p:spPr>
      </p:pic>
    </p:spTree>
    <p:extLst>
      <p:ext uri="{BB962C8B-B14F-4D97-AF65-F5344CB8AC3E}">
        <p14:creationId xmlns:p14="http://schemas.microsoft.com/office/powerpoint/2010/main" val="1206799673"/>
      </p:ext>
    </p:extLst>
  </p:cSld>
  <p:clrMapOvr>
    <a:masterClrMapping/>
  </p:clrMapOvr>
  <mc:AlternateContent xmlns:mc="http://schemas.openxmlformats.org/markup-compatibility/2006">
    <mc:Choice xmlns:p14="http://schemas.microsoft.com/office/powerpoint/2010/main" Requires="p14">
      <p:transition spd="slow" p14:dur="2000" advTm="46000"/>
    </mc:Choice>
    <mc:Fallback>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41615" y="105572"/>
            <a:ext cx="814299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Understanding Standards </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641615" y="1078444"/>
            <a:ext cx="7860770" cy="2382191"/>
          </a:xfrm>
          <a:prstGeom prst="rect">
            <a:avLst/>
          </a:prstGeom>
          <a:noFill/>
        </p:spPr>
        <p:txBody>
          <a:bodyPr wrap="square">
            <a:spAutoFit/>
          </a:bodyPr>
          <a:lstStyle/>
          <a:p>
            <a:pPr defTabSz="914400" eaLnBrk="1" hangingPunct="1">
              <a:spcBef>
                <a:spcPct val="20000"/>
              </a:spcBef>
              <a:defRPr/>
            </a:pPr>
            <a:r>
              <a:rPr lang="en-GB" sz="2400" kern="0" dirty="0">
                <a:solidFill>
                  <a:srgbClr val="1F497D"/>
                </a:solidFill>
                <a:latin typeface="Arial"/>
              </a:rPr>
              <a:t>Further information on marking and examples of candidate work can be found on the SQA Understanding Standards website:</a:t>
            </a:r>
          </a:p>
          <a:p>
            <a:pPr defTabSz="914400" eaLnBrk="1" hangingPunct="1">
              <a:spcBef>
                <a:spcPct val="20000"/>
              </a:spcBef>
              <a:defRPr/>
            </a:pPr>
            <a:endParaRPr lang="en-GB" sz="2400" b="1" kern="0" dirty="0">
              <a:solidFill>
                <a:srgbClr val="1F497D"/>
              </a:solidFill>
              <a:latin typeface="Arial"/>
            </a:endParaRPr>
          </a:p>
          <a:p>
            <a:pPr eaLnBrk="1" fontAlgn="auto" hangingPunct="1">
              <a:spcBef>
                <a:spcPts val="0"/>
              </a:spcBef>
              <a:spcAft>
                <a:spcPts val="0"/>
              </a:spcAft>
              <a:defRPr/>
            </a:pPr>
            <a:r>
              <a:rPr lang="en-US" sz="2400" dirty="0">
                <a:latin typeface="+mn-lt"/>
                <a:hlinkClick r:id="rId6"/>
              </a:rPr>
              <a:t>https://www.understandingstandards.org.uk/Subjects/Economics</a:t>
            </a:r>
            <a:r>
              <a:rPr lang="en-US" sz="2400" dirty="0">
                <a:latin typeface="+mn-lt"/>
              </a:rPr>
              <a:t> </a:t>
            </a:r>
          </a:p>
        </p:txBody>
      </p:sp>
      <p:pic>
        <p:nvPicPr>
          <p:cNvPr id="2" name="Slide 18">
            <a:hlinkClick r:id="" action="ppaction://media"/>
            <a:extLst>
              <a:ext uri="{FF2B5EF4-FFF2-40B4-BE49-F238E27FC236}">
                <a16:creationId xmlns:a16="http://schemas.microsoft.com/office/drawing/2014/main" id="{ACC69F2C-C59C-4A2A-AFAA-866F96041D11}"/>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805336" y="274801"/>
            <a:ext cx="406400" cy="406400"/>
          </a:xfrm>
          <a:prstGeom prst="rect">
            <a:avLst/>
          </a:prstGeom>
        </p:spPr>
      </p:pic>
    </p:spTree>
    <p:custDataLst>
      <p:tags r:id="rId1"/>
    </p:custDataLst>
    <p:extLst>
      <p:ext uri="{BB962C8B-B14F-4D97-AF65-F5344CB8AC3E}">
        <p14:creationId xmlns:p14="http://schemas.microsoft.com/office/powerpoint/2010/main" val="2927576059"/>
      </p:ext>
    </p:extLst>
  </p:cSld>
  <p:clrMapOvr>
    <a:masterClrMapping/>
  </p:clrMapOvr>
  <p:transition spd="slow"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19">
            <a:hlinkClick r:id="" action="ppaction://media"/>
            <a:extLst>
              <a:ext uri="{FF2B5EF4-FFF2-40B4-BE49-F238E27FC236}">
                <a16:creationId xmlns:a16="http://schemas.microsoft.com/office/drawing/2014/main" id="{95661449-DC1E-C059-C4BB-5AAEB1FF36E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9803" y="46632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9A8E10-B256-402A-B6E2-0285CA27BD45}"/>
              </a:ext>
            </a:extLst>
          </p:cNvPr>
          <p:cNvSpPr txBox="1">
            <a:spLocks noGrp="1"/>
          </p:cNvSpPr>
          <p:nvPr>
            <p:ph type="title" idx="4294967295"/>
          </p:nvPr>
        </p:nvSpPr>
        <p:spPr>
          <a:xfrm>
            <a:off x="639763" y="307975"/>
            <a:ext cx="7316787"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What this presentation covers</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B730532E-46C4-45D7-A717-CECDB3FAE80B}"/>
              </a:ext>
            </a:extLst>
          </p:cNvPr>
          <p:cNvSpPr txBox="1"/>
          <p:nvPr/>
        </p:nvSpPr>
        <p:spPr>
          <a:xfrm>
            <a:off x="639763" y="977900"/>
            <a:ext cx="7556500" cy="3250121"/>
          </a:xfrm>
          <a:prstGeom prst="rect">
            <a:avLst/>
          </a:prstGeom>
          <a:noFill/>
        </p:spPr>
        <p:txBody>
          <a:bodyPr>
            <a:spAutoFit/>
          </a:bodyPr>
          <a:lstStyle/>
          <a:p>
            <a:pPr defTabSz="914400" eaLnBrk="1" hangingPunct="1">
              <a:spcBef>
                <a:spcPct val="20000"/>
              </a:spcBef>
              <a:defRPr/>
            </a:pPr>
            <a:r>
              <a:rPr lang="en-GB" sz="2400" kern="0" dirty="0">
                <a:solidFill>
                  <a:srgbClr val="1F497D"/>
                </a:solidFill>
                <a:latin typeface="Arial"/>
              </a:rPr>
              <a:t>A look at an SQA National 5 Economics question paper in terms of:</a:t>
            </a:r>
          </a:p>
          <a:p>
            <a:pPr defTabSz="914400" eaLnBrk="1" hangingPunct="1">
              <a:spcBef>
                <a:spcPct val="20000"/>
              </a:spcBef>
              <a:defRPr/>
            </a:pPr>
            <a:endParaRPr lang="en-GB" sz="1100" kern="0" dirty="0">
              <a:solidFill>
                <a:srgbClr val="1F497D"/>
              </a:solidFill>
              <a:latin typeface="Arial"/>
            </a:endParaRPr>
          </a:p>
          <a:p>
            <a:pPr marL="3429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duration</a:t>
            </a:r>
          </a:p>
          <a:p>
            <a:pPr marL="3429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structure</a:t>
            </a:r>
          </a:p>
          <a:p>
            <a:pPr marL="3429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content</a:t>
            </a:r>
          </a:p>
          <a:p>
            <a:pPr marL="3429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command words</a:t>
            </a:r>
          </a:p>
          <a:p>
            <a:pPr marL="3429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level of demand</a:t>
            </a:r>
          </a:p>
        </p:txBody>
      </p:sp>
      <p:pic>
        <p:nvPicPr>
          <p:cNvPr id="2" name="Recorded Sound">
            <a:hlinkClick r:id="" action="ppaction://media"/>
            <a:extLst>
              <a:ext uri="{FF2B5EF4-FFF2-40B4-BE49-F238E27FC236}">
                <a16:creationId xmlns:a16="http://schemas.microsoft.com/office/drawing/2014/main" id="{F3E03348-3F89-1602-C1D4-475084FC32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7837" y="427831"/>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CA865B-121D-4FBB-9945-08E209D4A7BD}"/>
              </a:ext>
            </a:extLst>
          </p:cNvPr>
          <p:cNvSpPr txBox="1">
            <a:spLocks noGrp="1"/>
          </p:cNvSpPr>
          <p:nvPr>
            <p:ph type="title" idx="4294967295"/>
          </p:nvPr>
        </p:nvSpPr>
        <p:spPr>
          <a:xfrm>
            <a:off x="639763" y="307975"/>
            <a:ext cx="731678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Length</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2C0F3CA6-9E7E-4404-9B5D-58B7A2BF913F}"/>
              </a:ext>
            </a:extLst>
          </p:cNvPr>
          <p:cNvSpPr txBox="1"/>
          <p:nvPr/>
        </p:nvSpPr>
        <p:spPr>
          <a:xfrm>
            <a:off x="639763" y="971446"/>
            <a:ext cx="7556500" cy="3619452"/>
          </a:xfrm>
          <a:prstGeom prst="rect">
            <a:avLst/>
          </a:prstGeom>
          <a:noFill/>
        </p:spPr>
        <p:txBody>
          <a:bodyPr>
            <a:spAutoFit/>
          </a:bodyPr>
          <a:lstStyle/>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2 hours for 90 marks.</a:t>
            </a:r>
          </a:p>
          <a:p>
            <a:pPr marL="342900" indent="-342900" defTabSz="914400" eaLnBrk="1" hangingPunct="1">
              <a:spcBef>
                <a:spcPct val="20000"/>
              </a:spcBef>
              <a:buFont typeface="Symbol" panose="05050102010706020507" pitchFamily="18" charset="2"/>
              <a:buChar char="¨"/>
              <a:defRPr/>
            </a:pPr>
            <a:endParaRPr lang="en-GB" sz="24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If centres choose to use a shortened in-house assessment, a proportionate time allocation should be used.</a:t>
            </a:r>
          </a:p>
          <a:p>
            <a:pPr marL="342900" indent="-342900" defTabSz="914400" eaLnBrk="1" hangingPunct="1">
              <a:spcBef>
                <a:spcPct val="20000"/>
              </a:spcBef>
              <a:buFont typeface="Symbol" panose="05050102010706020507" pitchFamily="18" charset="2"/>
              <a:buChar char="¨"/>
              <a:defRPr/>
            </a:pPr>
            <a:endParaRPr lang="en-GB" sz="2400" kern="0" dirty="0">
              <a:solidFill>
                <a:srgbClr val="1F497D"/>
              </a:solidFill>
              <a:latin typeface="Arial"/>
            </a:endParaRPr>
          </a:p>
          <a:p>
            <a:pPr marL="342900"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If centres choose to split an in-house assessment, the level of demand becomes easier overall.</a:t>
            </a:r>
          </a:p>
          <a:p>
            <a:pPr eaLnBrk="1" fontAlgn="auto" hangingPunct="1">
              <a:spcBef>
                <a:spcPts val="0"/>
              </a:spcBef>
              <a:spcAft>
                <a:spcPts val="0"/>
              </a:spcAft>
              <a:defRPr/>
            </a:pPr>
            <a:endParaRPr lang="en-US" dirty="0">
              <a:latin typeface="+mn-lt"/>
            </a:endParaRPr>
          </a:p>
        </p:txBody>
      </p:sp>
      <p:pic>
        <p:nvPicPr>
          <p:cNvPr id="2" name="Slide 4">
            <a:hlinkClick r:id="" action="ppaction://media"/>
            <a:extLst>
              <a:ext uri="{FF2B5EF4-FFF2-40B4-BE49-F238E27FC236}">
                <a16:creationId xmlns:a16="http://schemas.microsoft.com/office/drawing/2014/main" id="{B71F9D95-F39B-3519-08A3-97EFCE5FE5F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6405" y="42794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000"/>
    </mc:Choice>
    <mc:Fallback>
      <p:transition spd="slow"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BDF1F0-7D02-468D-B749-FD6AE503FB74}"/>
              </a:ext>
            </a:extLst>
          </p:cNvPr>
          <p:cNvSpPr txBox="1">
            <a:spLocks noGrp="1"/>
          </p:cNvSpPr>
          <p:nvPr>
            <p:ph type="title" idx="4294967295"/>
          </p:nvPr>
        </p:nvSpPr>
        <p:spPr>
          <a:xfrm>
            <a:off x="639763" y="307975"/>
            <a:ext cx="7316787"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Content </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E18A4E16-6FEA-419C-8119-4F3CD6452156}"/>
              </a:ext>
            </a:extLst>
          </p:cNvPr>
          <p:cNvSpPr txBox="1"/>
          <p:nvPr/>
        </p:nvSpPr>
        <p:spPr>
          <a:xfrm>
            <a:off x="713851" y="1168969"/>
            <a:ext cx="7556500" cy="2326791"/>
          </a:xfrm>
          <a:prstGeom prst="rect">
            <a:avLst/>
          </a:prstGeom>
          <a:noFill/>
        </p:spPr>
        <p:txBody>
          <a:bodyPr>
            <a:spAutoFit/>
          </a:bodyPr>
          <a:lstStyle/>
          <a:p>
            <a:pPr defTabSz="914400" eaLnBrk="1" hangingPunct="1">
              <a:spcBef>
                <a:spcPct val="20000"/>
              </a:spcBef>
              <a:defRPr/>
            </a:pPr>
            <a:r>
              <a:rPr lang="en-GB" sz="2400" kern="0" dirty="0">
                <a:solidFill>
                  <a:srgbClr val="1F497D"/>
                </a:solidFill>
                <a:latin typeface="Arial"/>
              </a:rPr>
              <a:t>It will cover all three areas of study:</a:t>
            </a:r>
          </a:p>
          <a:p>
            <a:pPr defTabSz="914400" eaLnBrk="1" hangingPunct="1">
              <a:spcBef>
                <a:spcPct val="20000"/>
              </a:spcBef>
              <a:defRPr/>
            </a:pPr>
            <a:endParaRPr lang="en-GB" sz="1100" kern="0" dirty="0">
              <a:solidFill>
                <a:srgbClr val="1F497D"/>
              </a:solidFill>
              <a:latin typeface="Arial"/>
            </a:endParaRP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Economics of the Market</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UK Economic Activity</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Global Economic Activity</a:t>
            </a:r>
          </a:p>
          <a:p>
            <a:pPr defTabSz="914400" eaLnBrk="1" hangingPunct="1">
              <a:spcBef>
                <a:spcPct val="20000"/>
              </a:spcBef>
              <a:defRPr/>
            </a:pPr>
            <a:endParaRPr lang="en-US" dirty="0">
              <a:latin typeface="+mn-lt"/>
            </a:endParaRPr>
          </a:p>
        </p:txBody>
      </p:sp>
      <p:pic>
        <p:nvPicPr>
          <p:cNvPr id="2" name="Slide 5">
            <a:hlinkClick r:id="" action="ppaction://media"/>
            <a:extLst>
              <a:ext uri="{FF2B5EF4-FFF2-40B4-BE49-F238E27FC236}">
                <a16:creationId xmlns:a16="http://schemas.microsoft.com/office/drawing/2014/main" id="{0E076DEF-530E-D150-679D-0961BCBEAB2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3350" y="427831"/>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CA865B-121D-4FBB-9945-08E209D4A7BD}"/>
              </a:ext>
            </a:extLst>
          </p:cNvPr>
          <p:cNvSpPr txBox="1">
            <a:spLocks noGrp="1"/>
          </p:cNvSpPr>
          <p:nvPr>
            <p:ph type="title" idx="4294967295"/>
          </p:nvPr>
        </p:nvSpPr>
        <p:spPr>
          <a:xfrm>
            <a:off x="639763" y="80798"/>
            <a:ext cx="731678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Structure</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2C0F3CA6-9E7E-4404-9B5D-58B7A2BF913F}"/>
              </a:ext>
            </a:extLst>
          </p:cNvPr>
          <p:cNvSpPr txBox="1"/>
          <p:nvPr/>
        </p:nvSpPr>
        <p:spPr>
          <a:xfrm>
            <a:off x="639762" y="725680"/>
            <a:ext cx="7678737" cy="4367349"/>
          </a:xfrm>
          <a:prstGeom prst="rect">
            <a:avLst/>
          </a:prstGeom>
          <a:noFill/>
        </p:spPr>
        <p:txBody>
          <a:bodyPr wrap="square">
            <a:spAutoFit/>
          </a:bodyPr>
          <a:lstStyle/>
          <a:p>
            <a:pPr marL="342900" indent="-342900" defTabSz="914400" eaLnBrk="1" hangingPunct="1">
              <a:spcBef>
                <a:spcPct val="20000"/>
              </a:spcBef>
              <a:buFont typeface="Symbol" panose="05050102010706020507" pitchFamily="18" charset="2"/>
              <a:buChar char="¨"/>
              <a:defRPr/>
            </a:pPr>
            <a:r>
              <a:rPr lang="en-GB" sz="2100" kern="0" dirty="0">
                <a:solidFill>
                  <a:srgbClr val="1F497D"/>
                </a:solidFill>
                <a:latin typeface="Arial"/>
              </a:rPr>
              <a:t>Section 1</a:t>
            </a:r>
          </a:p>
          <a:p>
            <a:pPr marL="719138" lvl="1" indent="-342900" defTabSz="914400" eaLnBrk="1" hangingPunct="1">
              <a:spcBef>
                <a:spcPct val="20000"/>
              </a:spcBef>
              <a:buFont typeface="Arial" panose="020B0604020202020204" pitchFamily="34" charset="0"/>
              <a:buChar char="–"/>
              <a:defRPr/>
            </a:pPr>
            <a:r>
              <a:rPr lang="en-GB" sz="2100" kern="0" dirty="0">
                <a:solidFill>
                  <a:srgbClr val="1F497D"/>
                </a:solidFill>
                <a:latin typeface="Arial"/>
              </a:rPr>
              <a:t>2 case studies (normally one is based on a graph and one is based on text)</a:t>
            </a:r>
          </a:p>
          <a:p>
            <a:pPr marL="719138" lvl="1" indent="-342900" defTabSz="914400" eaLnBrk="1" hangingPunct="1">
              <a:spcBef>
                <a:spcPct val="20000"/>
              </a:spcBef>
              <a:buFont typeface="Arial" panose="020B0604020202020204" pitchFamily="34" charset="0"/>
              <a:buChar char="–"/>
              <a:defRPr/>
            </a:pPr>
            <a:r>
              <a:rPr lang="en-GB" sz="2100" kern="0" dirty="0">
                <a:solidFill>
                  <a:srgbClr val="1F497D"/>
                </a:solidFill>
                <a:latin typeface="Arial"/>
              </a:rPr>
              <a:t>each with 20 marks worth of questions</a:t>
            </a:r>
          </a:p>
          <a:p>
            <a:pPr marL="719138" lvl="1" indent="-342900" defTabSz="914400" eaLnBrk="1" hangingPunct="1">
              <a:spcBef>
                <a:spcPct val="20000"/>
              </a:spcBef>
              <a:buFont typeface="Arial" panose="020B0604020202020204" pitchFamily="34" charset="0"/>
              <a:buChar char="–"/>
              <a:defRPr/>
            </a:pPr>
            <a:r>
              <a:rPr lang="en-GB" sz="2100" kern="0" dirty="0">
                <a:solidFill>
                  <a:srgbClr val="1F497D"/>
                </a:solidFill>
                <a:latin typeface="Arial"/>
              </a:rPr>
              <a:t>can cover any of the areas of study</a:t>
            </a:r>
          </a:p>
          <a:p>
            <a:pPr marL="719138" lvl="1" indent="-342900" defTabSz="914400" eaLnBrk="1" hangingPunct="1">
              <a:spcBef>
                <a:spcPct val="20000"/>
              </a:spcBef>
              <a:buFont typeface="Arial" panose="020B0604020202020204" pitchFamily="34" charset="0"/>
              <a:buChar char="–"/>
              <a:defRPr/>
            </a:pPr>
            <a:r>
              <a:rPr lang="en-GB" sz="2100" kern="0" dirty="0">
                <a:solidFill>
                  <a:srgbClr val="1F497D"/>
                </a:solidFill>
                <a:latin typeface="Arial"/>
              </a:rPr>
              <a:t>questions can range from 1 mark to 6 marks </a:t>
            </a:r>
          </a:p>
          <a:p>
            <a:pPr marL="342900" indent="-342900" defTabSz="914400" eaLnBrk="1" hangingPunct="1">
              <a:spcBef>
                <a:spcPct val="20000"/>
              </a:spcBef>
              <a:buFont typeface="Symbol" panose="05050102010706020507" pitchFamily="18" charset="2"/>
              <a:buChar char="¨"/>
              <a:defRPr/>
            </a:pPr>
            <a:r>
              <a:rPr lang="en-GB" sz="2100" kern="0" dirty="0">
                <a:solidFill>
                  <a:srgbClr val="1F497D"/>
                </a:solidFill>
                <a:latin typeface="Arial"/>
              </a:rPr>
              <a:t>Section 2</a:t>
            </a:r>
          </a:p>
          <a:p>
            <a:pPr marL="719138" lvl="1" indent="-342900" defTabSz="914400" eaLnBrk="1" hangingPunct="1">
              <a:spcBef>
                <a:spcPct val="20000"/>
              </a:spcBef>
              <a:buFont typeface="Arial" panose="020B0604020202020204" pitchFamily="34" charset="0"/>
              <a:buChar char="–"/>
              <a:defRPr/>
            </a:pPr>
            <a:r>
              <a:rPr lang="en-GB" sz="2100" kern="0" dirty="0">
                <a:solidFill>
                  <a:srgbClr val="1F497D"/>
                </a:solidFill>
                <a:latin typeface="Arial"/>
              </a:rPr>
              <a:t>5 questions, each worth 10 marks </a:t>
            </a:r>
          </a:p>
          <a:p>
            <a:pPr marL="719138" lvl="1" indent="-342900" defTabSz="914400" eaLnBrk="1" hangingPunct="1">
              <a:spcBef>
                <a:spcPct val="20000"/>
              </a:spcBef>
              <a:buFont typeface="Arial" panose="020B0604020202020204" pitchFamily="34" charset="0"/>
              <a:buChar char="–"/>
              <a:defRPr/>
            </a:pPr>
            <a:r>
              <a:rPr lang="en-GB" sz="2100" kern="0" dirty="0">
                <a:solidFill>
                  <a:srgbClr val="1F497D"/>
                </a:solidFill>
                <a:latin typeface="Arial"/>
              </a:rPr>
              <a:t>can cover a single area of study or can be </a:t>
            </a:r>
            <a:br>
              <a:rPr lang="en-GB" sz="2100" kern="0" dirty="0">
                <a:solidFill>
                  <a:srgbClr val="1F497D"/>
                </a:solidFill>
                <a:latin typeface="Arial"/>
              </a:rPr>
            </a:br>
            <a:r>
              <a:rPr lang="en-GB" sz="2100" kern="0" dirty="0">
                <a:solidFill>
                  <a:srgbClr val="1F497D"/>
                </a:solidFill>
                <a:latin typeface="Arial"/>
              </a:rPr>
              <a:t>integrated across 2 or 3 areas</a:t>
            </a:r>
          </a:p>
          <a:p>
            <a:pPr marL="719138" lvl="1" indent="-342900" defTabSz="914400" eaLnBrk="1" hangingPunct="1">
              <a:spcBef>
                <a:spcPct val="20000"/>
              </a:spcBef>
              <a:buFont typeface="Arial" panose="020B0604020202020204" pitchFamily="34" charset="0"/>
              <a:buChar char="–"/>
              <a:defRPr/>
            </a:pPr>
            <a:r>
              <a:rPr lang="en-GB" sz="2100" kern="0" dirty="0">
                <a:solidFill>
                  <a:srgbClr val="1F497D"/>
                </a:solidFill>
                <a:latin typeface="Arial"/>
              </a:rPr>
              <a:t>questions can range from 1 mark to 4 marks</a:t>
            </a:r>
          </a:p>
          <a:p>
            <a:pPr lvl="1" defTabSz="914400" eaLnBrk="1" hangingPunct="1">
              <a:spcBef>
                <a:spcPct val="20000"/>
              </a:spcBef>
              <a:defRPr/>
            </a:pPr>
            <a:endParaRPr lang="en-GB" sz="1100" kern="0" dirty="0">
              <a:solidFill>
                <a:srgbClr val="1F497D"/>
              </a:solidFill>
              <a:latin typeface="Arial"/>
            </a:endParaRPr>
          </a:p>
        </p:txBody>
      </p:sp>
      <p:pic>
        <p:nvPicPr>
          <p:cNvPr id="2" name="Slide 6">
            <a:hlinkClick r:id="" action="ppaction://media"/>
            <a:extLst>
              <a:ext uri="{FF2B5EF4-FFF2-40B4-BE49-F238E27FC236}">
                <a16:creationId xmlns:a16="http://schemas.microsoft.com/office/drawing/2014/main" id="{42D3FDF8-5BD0-9810-0AE5-4A3FB7BCDD2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550" y="371000"/>
            <a:ext cx="406400" cy="406400"/>
          </a:xfrm>
          <a:prstGeom prst="rect">
            <a:avLst/>
          </a:prstGeom>
        </p:spPr>
      </p:pic>
    </p:spTree>
    <p:extLst>
      <p:ext uri="{BB962C8B-B14F-4D97-AF65-F5344CB8AC3E}">
        <p14:creationId xmlns:p14="http://schemas.microsoft.com/office/powerpoint/2010/main" val="2843378570"/>
      </p:ext>
    </p:extLst>
  </p:cSld>
  <p:clrMapOvr>
    <a:masterClrMapping/>
  </p:clrMapOvr>
  <mc:AlternateContent xmlns:mc="http://schemas.openxmlformats.org/markup-compatibility/2006">
    <mc:Choice xmlns:p14="http://schemas.microsoft.com/office/powerpoint/2010/main" Requires="p14">
      <p:transition spd="slow" p14:dur="2000" advTm="50000"/>
    </mc:Choice>
    <mc:Fallback>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BDF1F0-7D02-468D-B749-FD6AE503FB74}"/>
              </a:ext>
            </a:extLst>
          </p:cNvPr>
          <p:cNvSpPr txBox="1">
            <a:spLocks noGrp="1"/>
          </p:cNvSpPr>
          <p:nvPr>
            <p:ph type="title" idx="4294967295"/>
          </p:nvPr>
        </p:nvSpPr>
        <p:spPr>
          <a:xfrm>
            <a:off x="639763" y="307975"/>
            <a:ext cx="7316787"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Diagrams </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E18A4E16-6FEA-419C-8119-4F3CD6452156}"/>
              </a:ext>
            </a:extLst>
          </p:cNvPr>
          <p:cNvSpPr txBox="1"/>
          <p:nvPr/>
        </p:nvSpPr>
        <p:spPr>
          <a:xfrm>
            <a:off x="704973" y="990955"/>
            <a:ext cx="7556500" cy="4062651"/>
          </a:xfrm>
          <a:prstGeom prst="rect">
            <a:avLst/>
          </a:prstGeom>
          <a:noFill/>
        </p:spPr>
        <p:txBody>
          <a:bodyPr>
            <a:spAutoFit/>
          </a:bodyPr>
          <a:lstStyle/>
          <a:p>
            <a:pPr defTabSz="914400" eaLnBrk="1" hangingPunct="1">
              <a:spcBef>
                <a:spcPct val="20000"/>
              </a:spcBef>
              <a:defRPr/>
            </a:pPr>
            <a:r>
              <a:rPr lang="en-GB" sz="2400" kern="0" dirty="0">
                <a:solidFill>
                  <a:srgbClr val="1F497D"/>
                </a:solidFill>
                <a:latin typeface="Arial"/>
              </a:rPr>
              <a:t>Questions asking for diagrams should be included in a balanced question paper. They could include a selection from the following list:</a:t>
            </a:r>
          </a:p>
          <a:p>
            <a:pPr defTabSz="914400" eaLnBrk="1" hangingPunct="1">
              <a:spcBef>
                <a:spcPct val="20000"/>
              </a:spcBef>
              <a:defRPr/>
            </a:pPr>
            <a:endParaRPr lang="en-GB" sz="1100" kern="0" dirty="0">
              <a:solidFill>
                <a:srgbClr val="1F497D"/>
              </a:solidFill>
              <a:latin typeface="Arial"/>
            </a:endParaRP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costs, revenue and profit</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demand</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supply</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markets</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excess demand/excess supply</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circular flow</a:t>
            </a:r>
            <a:endParaRPr lang="en-US" dirty="0">
              <a:latin typeface="+mn-lt"/>
            </a:endParaRPr>
          </a:p>
        </p:txBody>
      </p:sp>
      <p:pic>
        <p:nvPicPr>
          <p:cNvPr id="6" name="Recorded Sound">
            <a:hlinkClick r:id="" action="ppaction://media"/>
            <a:extLst>
              <a:ext uri="{FF2B5EF4-FFF2-40B4-BE49-F238E27FC236}">
                <a16:creationId xmlns:a16="http://schemas.microsoft.com/office/drawing/2014/main" id="{775672D0-9F55-D0A8-105A-F1878CD54D8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8273" y="307975"/>
            <a:ext cx="406400" cy="406400"/>
          </a:xfrm>
          <a:prstGeom prst="rect">
            <a:avLst/>
          </a:prstGeom>
        </p:spPr>
      </p:pic>
    </p:spTree>
    <p:extLst>
      <p:ext uri="{BB962C8B-B14F-4D97-AF65-F5344CB8AC3E}">
        <p14:creationId xmlns:p14="http://schemas.microsoft.com/office/powerpoint/2010/main" val="2189917636"/>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E6BA13-A376-4B31-84B0-0F545FDA9F48}"/>
              </a:ext>
            </a:extLst>
          </p:cNvPr>
          <p:cNvSpPr txBox="1">
            <a:spLocks noGrp="1"/>
          </p:cNvSpPr>
          <p:nvPr>
            <p:ph type="title" idx="4294967295"/>
          </p:nvPr>
        </p:nvSpPr>
        <p:spPr>
          <a:xfrm>
            <a:off x="468142" y="146775"/>
            <a:ext cx="847167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Common command words</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pic>
        <p:nvPicPr>
          <p:cNvPr id="3" name="Slide 8">
            <a:hlinkClick r:id="" action="ppaction://media"/>
            <a:extLst>
              <a:ext uri="{FF2B5EF4-FFF2-40B4-BE49-F238E27FC236}">
                <a16:creationId xmlns:a16="http://schemas.microsoft.com/office/drawing/2014/main" id="{9CCC0A28-0512-9A71-4955-F24722F2F4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6733" y="386706"/>
            <a:ext cx="406400" cy="406400"/>
          </a:xfrm>
          <a:prstGeom prst="rect">
            <a:avLst/>
          </a:prstGeom>
        </p:spPr>
      </p:pic>
      <p:graphicFrame>
        <p:nvGraphicFramePr>
          <p:cNvPr id="6" name="Table 5">
            <a:extLst>
              <a:ext uri="{FF2B5EF4-FFF2-40B4-BE49-F238E27FC236}">
                <a16:creationId xmlns:a16="http://schemas.microsoft.com/office/drawing/2014/main" id="{D6571ECC-D7A1-2AF9-3472-DDAC3C3E0872}"/>
              </a:ext>
            </a:extLst>
          </p:cNvPr>
          <p:cNvGraphicFramePr>
            <a:graphicFrameLocks noGrp="1"/>
          </p:cNvGraphicFramePr>
          <p:nvPr>
            <p:extLst>
              <p:ext uri="{D42A27DB-BD31-4B8C-83A1-F6EECF244321}">
                <p14:modId xmlns:p14="http://schemas.microsoft.com/office/powerpoint/2010/main" val="1877061036"/>
              </p:ext>
            </p:extLst>
          </p:nvPr>
        </p:nvGraphicFramePr>
        <p:xfrm>
          <a:off x="619027" y="1285046"/>
          <a:ext cx="6096000" cy="22250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1972028593"/>
                    </a:ext>
                  </a:extLst>
                </a:gridCol>
                <a:gridCol w="2032000">
                  <a:extLst>
                    <a:ext uri="{9D8B030D-6E8A-4147-A177-3AD203B41FA5}">
                      <a16:colId xmlns:a16="http://schemas.microsoft.com/office/drawing/2014/main" val="1827097480"/>
                    </a:ext>
                  </a:extLst>
                </a:gridCol>
                <a:gridCol w="2032000">
                  <a:extLst>
                    <a:ext uri="{9D8B030D-6E8A-4147-A177-3AD203B41FA5}">
                      <a16:colId xmlns:a16="http://schemas.microsoft.com/office/drawing/2014/main" val="1515248571"/>
                    </a:ext>
                  </a:extLst>
                </a:gridCol>
              </a:tblGrid>
              <a:tr h="370840">
                <a:tc>
                  <a:txBody>
                    <a:bodyPr/>
                    <a:lstStyle/>
                    <a:p>
                      <a:pPr>
                        <a:lnSpc>
                          <a:spcPts val="1400"/>
                        </a:lnSpc>
                        <a:tabLst>
                          <a:tab pos="180340" algn="l"/>
                          <a:tab pos="457200" algn="l"/>
                        </a:tabLst>
                      </a:pPr>
                      <a:r>
                        <a:rPr lang="en-GB" sz="1800" kern="1200">
                          <a:effectLst/>
                        </a:rPr>
                        <a:t>Identify</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State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Name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07101451"/>
                  </a:ext>
                </a:extLst>
              </a:tr>
              <a:tr h="370840">
                <a:tc>
                  <a:txBody>
                    <a:bodyPr/>
                    <a:lstStyle/>
                    <a:p>
                      <a:pPr>
                        <a:lnSpc>
                          <a:spcPts val="1400"/>
                        </a:lnSpc>
                        <a:tabLst>
                          <a:tab pos="180340" algn="l"/>
                          <a:tab pos="457200" algn="l"/>
                        </a:tabLst>
                      </a:pPr>
                      <a:r>
                        <a:rPr lang="en-GB" sz="1800" kern="1200">
                          <a:effectLst/>
                        </a:rPr>
                        <a:t>Suggest</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Give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Outline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77398063"/>
                  </a:ext>
                </a:extLst>
              </a:tr>
              <a:tr h="370840">
                <a:tc>
                  <a:txBody>
                    <a:bodyPr/>
                    <a:lstStyle/>
                    <a:p>
                      <a:pPr>
                        <a:lnSpc>
                          <a:spcPts val="1400"/>
                        </a:lnSpc>
                        <a:tabLst>
                          <a:tab pos="180340" algn="l"/>
                          <a:tab pos="457200" algn="l"/>
                        </a:tabLst>
                      </a:pPr>
                      <a:r>
                        <a:rPr lang="en-GB" sz="1800" kern="1200" dirty="0">
                          <a:effectLst/>
                        </a:rPr>
                        <a:t>Complete</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Label</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Draw</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08268629"/>
                  </a:ext>
                </a:extLst>
              </a:tr>
              <a:tr h="370840">
                <a:tc>
                  <a:txBody>
                    <a:bodyPr/>
                    <a:lstStyle/>
                    <a:p>
                      <a:pPr>
                        <a:lnSpc>
                          <a:spcPts val="1400"/>
                        </a:lnSpc>
                        <a:tabLst>
                          <a:tab pos="180340" algn="l"/>
                          <a:tab pos="457200" algn="l"/>
                        </a:tabLst>
                      </a:pPr>
                      <a:r>
                        <a:rPr lang="en-GB" sz="1800" kern="1200">
                          <a:effectLst/>
                        </a:rPr>
                        <a:t>Calculate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Describe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Define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36627041"/>
                  </a:ext>
                </a:extLst>
              </a:tr>
              <a:tr h="370840">
                <a:tc>
                  <a:txBody>
                    <a:bodyPr/>
                    <a:lstStyle/>
                    <a:p>
                      <a:pPr>
                        <a:lnSpc>
                          <a:spcPts val="1400"/>
                        </a:lnSpc>
                        <a:tabLst>
                          <a:tab pos="180340" algn="l"/>
                          <a:tab pos="457200" algn="l"/>
                        </a:tabLst>
                      </a:pPr>
                      <a:r>
                        <a:rPr lang="en-GB" sz="1800" kern="1200">
                          <a:effectLst/>
                        </a:rPr>
                        <a:t>Discuss</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Justify</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Compare</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4134712"/>
                  </a:ext>
                </a:extLst>
              </a:tr>
              <a:tr h="370840">
                <a:tc>
                  <a:txBody>
                    <a:bodyPr/>
                    <a:lstStyle/>
                    <a:p>
                      <a:pPr>
                        <a:lnSpc>
                          <a:spcPts val="1400"/>
                        </a:lnSpc>
                        <a:tabLst>
                          <a:tab pos="180340" algn="l"/>
                          <a:tab pos="457200" algn="l"/>
                        </a:tabLst>
                      </a:pPr>
                      <a:r>
                        <a:rPr lang="en-GB" sz="1800" kern="1200">
                          <a:effectLst/>
                        </a:rPr>
                        <a:t>Distinguish</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pPr>
                        <a:lnSpc>
                          <a:spcPts val="1400"/>
                        </a:lnSpc>
                        <a:tabLst>
                          <a:tab pos="180340" algn="l"/>
                          <a:tab pos="457200" algn="l"/>
                        </a:tabLst>
                      </a:pPr>
                      <a:r>
                        <a:rPr lang="en-GB" sz="1800" kern="1200">
                          <a:effectLst/>
                        </a:rPr>
                        <a:t>Explain</a:t>
                      </a: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anchor="ctr"/>
                </a:tc>
                <a:tc>
                  <a:txBody>
                    <a:bodyPr/>
                    <a:lstStyle/>
                    <a:p>
                      <a:endParaRPr lang="en-GB" sz="1100" dirty="0">
                        <a:effectLst/>
                        <a:latin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10025361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E6BA13-A376-4B31-84B0-0F545FDA9F48}"/>
              </a:ext>
            </a:extLst>
          </p:cNvPr>
          <p:cNvSpPr txBox="1">
            <a:spLocks noGrp="1"/>
          </p:cNvSpPr>
          <p:nvPr>
            <p:ph type="title" idx="4294967295"/>
          </p:nvPr>
        </p:nvSpPr>
        <p:spPr>
          <a:xfrm>
            <a:off x="574675" y="439738"/>
            <a:ext cx="803275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1F497D"/>
                </a:solidFill>
                <a:effectLst/>
                <a:uLnTx/>
                <a:uFillTx/>
                <a:latin typeface="Arial" pitchFamily="34" charset="0"/>
                <a:ea typeface="+mn-ea"/>
                <a:cs typeface="+mn-cs"/>
              </a:rPr>
              <a:t>Level of demand</a:t>
            </a:r>
            <a:endParaRPr kumimoji="0" lang="en-US" sz="3600" b="1" i="0" u="none" strike="noStrike" kern="0" cap="none" spc="0" normalizeH="0" baseline="0" noProof="0" dirty="0">
              <a:ln>
                <a:noFill/>
              </a:ln>
              <a:solidFill>
                <a:srgbClr val="1F497D"/>
              </a:solidFill>
              <a:effectLst/>
              <a:uLnTx/>
              <a:uFillTx/>
              <a:latin typeface="Arial" pitchFamily="34" charset="0"/>
              <a:ea typeface="+mn-ea"/>
              <a:cs typeface="+mn-cs"/>
            </a:endParaRPr>
          </a:p>
        </p:txBody>
      </p:sp>
      <p:graphicFrame>
        <p:nvGraphicFramePr>
          <p:cNvPr id="4" name="Table 4">
            <a:extLst>
              <a:ext uri="{FF2B5EF4-FFF2-40B4-BE49-F238E27FC236}">
                <a16:creationId xmlns:a16="http://schemas.microsoft.com/office/drawing/2014/main" id="{FFD6F6F9-14FD-49E5-B182-C570AECA3BE9}"/>
              </a:ext>
            </a:extLst>
          </p:cNvPr>
          <p:cNvGraphicFramePr>
            <a:graphicFrameLocks noGrp="1"/>
          </p:cNvGraphicFramePr>
          <p:nvPr>
            <p:extLst>
              <p:ext uri="{D42A27DB-BD31-4B8C-83A1-F6EECF244321}">
                <p14:modId xmlns:p14="http://schemas.microsoft.com/office/powerpoint/2010/main" val="4262709642"/>
              </p:ext>
            </p:extLst>
          </p:nvPr>
        </p:nvGraphicFramePr>
        <p:xfrm>
          <a:off x="672230" y="1416572"/>
          <a:ext cx="7670104" cy="2194560"/>
        </p:xfrm>
        <a:graphic>
          <a:graphicData uri="http://schemas.openxmlformats.org/drawingml/2006/table">
            <a:tbl>
              <a:tblPr firstRow="1" bandRow="1">
                <a:tableStyleId>{5940675A-B579-460E-94D1-54222C63F5DA}</a:tableStyleId>
              </a:tblPr>
              <a:tblGrid>
                <a:gridCol w="1917526">
                  <a:extLst>
                    <a:ext uri="{9D8B030D-6E8A-4147-A177-3AD203B41FA5}">
                      <a16:colId xmlns:a16="http://schemas.microsoft.com/office/drawing/2014/main" val="1678579206"/>
                    </a:ext>
                  </a:extLst>
                </a:gridCol>
                <a:gridCol w="1917526">
                  <a:extLst>
                    <a:ext uri="{9D8B030D-6E8A-4147-A177-3AD203B41FA5}">
                      <a16:colId xmlns:a16="http://schemas.microsoft.com/office/drawing/2014/main" val="4261716315"/>
                    </a:ext>
                  </a:extLst>
                </a:gridCol>
                <a:gridCol w="1917526">
                  <a:extLst>
                    <a:ext uri="{9D8B030D-6E8A-4147-A177-3AD203B41FA5}">
                      <a16:colId xmlns:a16="http://schemas.microsoft.com/office/drawing/2014/main" val="3061606214"/>
                    </a:ext>
                  </a:extLst>
                </a:gridCol>
                <a:gridCol w="1917526">
                  <a:extLst>
                    <a:ext uri="{9D8B030D-6E8A-4147-A177-3AD203B41FA5}">
                      <a16:colId xmlns:a16="http://schemas.microsoft.com/office/drawing/2014/main" val="825105269"/>
                    </a:ext>
                  </a:extLst>
                </a:gridCol>
              </a:tblGrid>
              <a:tr h="370840">
                <a:tc>
                  <a:txBody>
                    <a:bodyPr/>
                    <a:lstStyle/>
                    <a:p>
                      <a:pPr algn="l"/>
                      <a:r>
                        <a:rPr lang="en-GB" b="1" dirty="0">
                          <a:solidFill>
                            <a:srgbClr val="1F497D"/>
                          </a:solidFill>
                          <a:latin typeface="Arial" panose="020B0604020202020204" pitchFamily="34" charset="0"/>
                          <a:cs typeface="Arial" panose="020B0604020202020204" pitchFamily="34" charset="0"/>
                        </a:rPr>
                        <a:t>Accessibility</a:t>
                      </a:r>
                    </a:p>
                  </a:txBody>
                  <a:tcPr anchor="ctr"/>
                </a:tc>
                <a:tc>
                  <a:txBody>
                    <a:bodyPr/>
                    <a:lstStyle/>
                    <a:p>
                      <a:pPr algn="ctr"/>
                      <a:r>
                        <a:rPr lang="en-GB" b="1" dirty="0">
                          <a:solidFill>
                            <a:srgbClr val="1F497D"/>
                          </a:solidFill>
                          <a:latin typeface="Arial" panose="020B0604020202020204" pitchFamily="34" charset="0"/>
                          <a:cs typeface="Arial" panose="020B0604020202020204" pitchFamily="34" charset="0"/>
                        </a:rPr>
                        <a:t>A-type candidate</a:t>
                      </a:r>
                    </a:p>
                  </a:txBody>
                  <a:tcPr anchor="ctr"/>
                </a:tc>
                <a:tc>
                  <a:txBody>
                    <a:bodyPr/>
                    <a:lstStyle/>
                    <a:p>
                      <a:pPr algn="ctr"/>
                      <a:r>
                        <a:rPr lang="en-GB" b="1" dirty="0">
                          <a:solidFill>
                            <a:srgbClr val="1F497D"/>
                          </a:solidFill>
                          <a:latin typeface="Arial" panose="020B0604020202020204" pitchFamily="34" charset="0"/>
                          <a:cs typeface="Arial" panose="020B0604020202020204" pitchFamily="34" charset="0"/>
                        </a:rPr>
                        <a:t>B-type candidate</a:t>
                      </a:r>
                    </a:p>
                  </a:txBody>
                  <a:tcPr anchor="ctr"/>
                </a:tc>
                <a:tc>
                  <a:txBody>
                    <a:bodyPr/>
                    <a:lstStyle/>
                    <a:p>
                      <a:pPr algn="ctr"/>
                      <a:r>
                        <a:rPr lang="en-GB" b="1" dirty="0">
                          <a:solidFill>
                            <a:srgbClr val="1F497D"/>
                          </a:solidFill>
                          <a:latin typeface="Arial" panose="020B0604020202020204" pitchFamily="34" charset="0"/>
                          <a:cs typeface="Arial" panose="020B0604020202020204" pitchFamily="34" charset="0"/>
                        </a:rPr>
                        <a:t>C-type candidate</a:t>
                      </a:r>
                    </a:p>
                  </a:txBody>
                  <a:tcPr anchor="ctr"/>
                </a:tc>
                <a:extLst>
                  <a:ext uri="{0D108BD9-81ED-4DB2-BD59-A6C34878D82A}">
                    <a16:rowId xmlns:a16="http://schemas.microsoft.com/office/drawing/2014/main" val="2932669967"/>
                  </a:ext>
                </a:extLst>
              </a:tr>
              <a:tr h="370840">
                <a:tc>
                  <a:txBody>
                    <a:bodyPr/>
                    <a:lstStyle/>
                    <a:p>
                      <a:r>
                        <a:rPr lang="en-GB" b="1" dirty="0">
                          <a:solidFill>
                            <a:srgbClr val="1F497D"/>
                          </a:solidFill>
                          <a:latin typeface="Arial" panose="020B0604020202020204" pitchFamily="34" charset="0"/>
                          <a:cs typeface="Arial" panose="020B0604020202020204" pitchFamily="34" charset="0"/>
                        </a:rPr>
                        <a:t>Approximate % of marks</a:t>
                      </a:r>
                    </a:p>
                  </a:txBody>
                  <a:tcPr/>
                </a:tc>
                <a:tc>
                  <a:txBody>
                    <a:bodyPr/>
                    <a:lstStyle/>
                    <a:p>
                      <a:pPr algn="ctr"/>
                      <a:r>
                        <a:rPr lang="en-GB" dirty="0">
                          <a:solidFill>
                            <a:srgbClr val="1F497D"/>
                          </a:solidFill>
                          <a:latin typeface="Arial" panose="020B0604020202020204" pitchFamily="34" charset="0"/>
                          <a:cs typeface="Arial" panose="020B0604020202020204" pitchFamily="34" charset="0"/>
                        </a:rPr>
                        <a:t>30%</a:t>
                      </a:r>
                    </a:p>
                  </a:txBody>
                  <a:tcPr anchor="ctr"/>
                </a:tc>
                <a:tc>
                  <a:txBody>
                    <a:bodyPr/>
                    <a:lstStyle/>
                    <a:p>
                      <a:pPr algn="ctr"/>
                      <a:r>
                        <a:rPr lang="en-GB" dirty="0">
                          <a:solidFill>
                            <a:srgbClr val="1F497D"/>
                          </a:solidFill>
                          <a:latin typeface="Arial" panose="020B0604020202020204" pitchFamily="34" charset="0"/>
                          <a:cs typeface="Arial" panose="020B0604020202020204" pitchFamily="34" charset="0"/>
                        </a:rPr>
                        <a:t>20%</a:t>
                      </a:r>
                    </a:p>
                  </a:txBody>
                  <a:tcPr anchor="ctr"/>
                </a:tc>
                <a:tc>
                  <a:txBody>
                    <a:bodyPr/>
                    <a:lstStyle/>
                    <a:p>
                      <a:pPr algn="ctr"/>
                      <a:r>
                        <a:rPr lang="en-GB" dirty="0">
                          <a:solidFill>
                            <a:srgbClr val="1F497D"/>
                          </a:solidFill>
                          <a:latin typeface="Arial" panose="020B0604020202020204" pitchFamily="34" charset="0"/>
                          <a:cs typeface="Arial" panose="020B0604020202020204" pitchFamily="34" charset="0"/>
                        </a:rPr>
                        <a:t>50%</a:t>
                      </a:r>
                    </a:p>
                  </a:txBody>
                  <a:tcPr anchor="ctr"/>
                </a:tc>
                <a:extLst>
                  <a:ext uri="{0D108BD9-81ED-4DB2-BD59-A6C34878D82A}">
                    <a16:rowId xmlns:a16="http://schemas.microsoft.com/office/drawing/2014/main" val="3662996935"/>
                  </a:ext>
                </a:extLst>
              </a:tr>
              <a:tr h="370840">
                <a:tc>
                  <a:txBody>
                    <a:bodyPr/>
                    <a:lstStyle/>
                    <a:p>
                      <a:r>
                        <a:rPr lang="en-GB" b="1" dirty="0">
                          <a:solidFill>
                            <a:srgbClr val="1F497D"/>
                          </a:solidFill>
                          <a:latin typeface="Arial" panose="020B0604020202020204" pitchFamily="34" charset="0"/>
                          <a:cs typeface="Arial" panose="020B0604020202020204" pitchFamily="34" charset="0"/>
                        </a:rPr>
                        <a:t>Approximate number of marks</a:t>
                      </a:r>
                    </a:p>
                  </a:txBody>
                  <a:tcPr/>
                </a:tc>
                <a:tc>
                  <a:txBody>
                    <a:bodyPr/>
                    <a:lstStyle/>
                    <a:p>
                      <a:pPr algn="ctr"/>
                      <a:r>
                        <a:rPr lang="en-GB" dirty="0">
                          <a:solidFill>
                            <a:srgbClr val="1F497D"/>
                          </a:solidFill>
                          <a:latin typeface="Arial" panose="020B0604020202020204" pitchFamily="34" charset="0"/>
                          <a:cs typeface="Arial" panose="020B0604020202020204" pitchFamily="34" charset="0"/>
                        </a:rPr>
                        <a:t>27 marks</a:t>
                      </a:r>
                    </a:p>
                  </a:txBody>
                  <a:tcPr anchor="ctr"/>
                </a:tc>
                <a:tc>
                  <a:txBody>
                    <a:bodyPr/>
                    <a:lstStyle/>
                    <a:p>
                      <a:pPr algn="ctr"/>
                      <a:r>
                        <a:rPr lang="en-GB" dirty="0">
                          <a:solidFill>
                            <a:srgbClr val="1F497D"/>
                          </a:solidFill>
                          <a:latin typeface="Arial" panose="020B0604020202020204" pitchFamily="34" charset="0"/>
                          <a:cs typeface="Arial" panose="020B0604020202020204" pitchFamily="34" charset="0"/>
                        </a:rPr>
                        <a:t>18 marks</a:t>
                      </a:r>
                    </a:p>
                  </a:txBody>
                  <a:tcPr anchor="ctr"/>
                </a:tc>
                <a:tc>
                  <a:txBody>
                    <a:bodyPr/>
                    <a:lstStyle/>
                    <a:p>
                      <a:pPr algn="ctr"/>
                      <a:r>
                        <a:rPr lang="en-GB" dirty="0">
                          <a:solidFill>
                            <a:srgbClr val="1F497D"/>
                          </a:solidFill>
                          <a:latin typeface="Arial" panose="020B0604020202020204" pitchFamily="34" charset="0"/>
                          <a:cs typeface="Arial" panose="020B0604020202020204" pitchFamily="34" charset="0"/>
                        </a:rPr>
                        <a:t>45 marks</a:t>
                      </a:r>
                    </a:p>
                  </a:txBody>
                  <a:tcPr anchor="ctr"/>
                </a:tc>
                <a:extLst>
                  <a:ext uri="{0D108BD9-81ED-4DB2-BD59-A6C34878D82A}">
                    <a16:rowId xmlns:a16="http://schemas.microsoft.com/office/drawing/2014/main" val="673889411"/>
                  </a:ext>
                </a:extLst>
              </a:tr>
            </a:tbl>
          </a:graphicData>
        </a:graphic>
      </p:graphicFrame>
      <p:pic>
        <p:nvPicPr>
          <p:cNvPr id="2" name="Slide 9">
            <a:hlinkClick r:id="" action="ppaction://media"/>
            <a:extLst>
              <a:ext uri="{FF2B5EF4-FFF2-40B4-BE49-F238E27FC236}">
                <a16:creationId xmlns:a16="http://schemas.microsoft.com/office/drawing/2014/main" id="{FA6FCEB6-E0F0-4947-CCBE-879A4665DC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5192" y="559703"/>
            <a:ext cx="406400" cy="406400"/>
          </a:xfrm>
          <a:prstGeom prst="rect">
            <a:avLst/>
          </a:prstGeom>
        </p:spPr>
      </p:pic>
    </p:spTree>
    <p:extLst>
      <p:ext uri="{BB962C8B-B14F-4D97-AF65-F5344CB8AC3E}">
        <p14:creationId xmlns:p14="http://schemas.microsoft.com/office/powerpoint/2010/main" val="4245355112"/>
      </p:ext>
    </p:extLst>
  </p:cSld>
  <p:clrMapOvr>
    <a:masterClrMapping/>
  </p:clrMapOvr>
  <mc:AlternateContent xmlns:mc="http://schemas.openxmlformats.org/markup-compatibility/2006">
    <mc:Choice xmlns:p14="http://schemas.microsoft.com/office/powerpoint/2010/main" Requires="p14">
      <p:transition spd="slow" p14:dur="2000" advTm="45000"/>
    </mc:Choice>
    <mc:Fallback>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3051C-5CDA-48F9-8CFD-AFBC3F245E20}"/>
              </a:ext>
            </a:extLst>
          </p:cNvPr>
          <p:cNvSpPr txBox="1">
            <a:spLocks noGrp="1"/>
          </p:cNvSpPr>
          <p:nvPr>
            <p:ph type="title" idx="4294967295"/>
          </p:nvPr>
        </p:nvSpPr>
        <p:spPr>
          <a:xfrm>
            <a:off x="639763" y="307975"/>
            <a:ext cx="814299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chemeClr val="tx2"/>
                </a:solidFill>
                <a:effectLst/>
                <a:uLnTx/>
                <a:uFillTx/>
                <a:latin typeface="Arial" pitchFamily="34" charset="0"/>
                <a:ea typeface="+mn-ea"/>
                <a:cs typeface="+mn-cs"/>
              </a:rPr>
              <a:t>What dictates the level of demand?</a:t>
            </a:r>
            <a:endParaRPr kumimoji="0" lang="en-US" sz="3600" b="1" i="0" u="none" strike="noStrike" kern="0" cap="none" spc="0" normalizeH="0" baseline="0" noProof="0" dirty="0">
              <a:ln>
                <a:noFill/>
              </a:ln>
              <a:solidFill>
                <a:schemeClr val="tx2"/>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FBEF2E2A-247D-4A3B-AB1E-C540D2F03A98}"/>
              </a:ext>
            </a:extLst>
          </p:cNvPr>
          <p:cNvSpPr txBox="1"/>
          <p:nvPr/>
        </p:nvSpPr>
        <p:spPr>
          <a:xfrm>
            <a:off x="639763" y="977900"/>
            <a:ext cx="7860770" cy="3970318"/>
          </a:xfrm>
          <a:prstGeom prst="rect">
            <a:avLst/>
          </a:prstGeom>
          <a:noFill/>
        </p:spPr>
        <p:txBody>
          <a:bodyPr wrap="square">
            <a:spAutoFit/>
          </a:bodyPr>
          <a:lstStyle/>
          <a:p>
            <a:pPr defTabSz="914400" eaLnBrk="1" hangingPunct="1">
              <a:spcBef>
                <a:spcPct val="20000"/>
              </a:spcBef>
              <a:defRPr/>
            </a:pPr>
            <a:r>
              <a:rPr lang="en-GB" sz="2400" kern="0" dirty="0">
                <a:solidFill>
                  <a:srgbClr val="1F497D"/>
                </a:solidFill>
                <a:latin typeface="Arial"/>
              </a:rPr>
              <a:t>Level of demand of a question is determined by a variety of factors:</a:t>
            </a:r>
          </a:p>
          <a:p>
            <a:pPr defTabSz="914400" eaLnBrk="1" hangingPunct="1">
              <a:spcBef>
                <a:spcPct val="20000"/>
              </a:spcBef>
              <a:defRPr/>
            </a:pPr>
            <a:endParaRPr lang="en-GB" sz="1100" kern="0" dirty="0">
              <a:solidFill>
                <a:srgbClr val="1F497D"/>
              </a:solidFill>
              <a:latin typeface="Arial"/>
            </a:endParaRP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question wording</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command word used </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number of marks allocated</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specificity of the question</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topic covered</a:t>
            </a:r>
          </a:p>
          <a:p>
            <a:pPr marL="355600" lvl="1" indent="-342900" defTabSz="914400" eaLnBrk="1" hangingPunct="1">
              <a:spcBef>
                <a:spcPct val="20000"/>
              </a:spcBef>
              <a:buFont typeface="Symbol" panose="05050102010706020507" pitchFamily="18" charset="2"/>
              <a:buChar char="¨"/>
              <a:defRPr/>
            </a:pPr>
            <a:r>
              <a:rPr lang="en-GB" sz="2400" kern="0" dirty="0">
                <a:solidFill>
                  <a:srgbClr val="1F497D"/>
                </a:solidFill>
                <a:latin typeface="Arial"/>
              </a:rPr>
              <a:t>number of possible answers</a:t>
            </a:r>
          </a:p>
          <a:p>
            <a:pPr eaLnBrk="1" fontAlgn="auto" hangingPunct="1">
              <a:spcBef>
                <a:spcPts val="0"/>
              </a:spcBef>
              <a:spcAft>
                <a:spcPts val="0"/>
              </a:spcAft>
              <a:defRPr/>
            </a:pPr>
            <a:endParaRPr lang="en-US" dirty="0">
              <a:latin typeface="+mn-lt"/>
            </a:endParaRPr>
          </a:p>
        </p:txBody>
      </p:sp>
      <p:pic>
        <p:nvPicPr>
          <p:cNvPr id="2" name="Slide 10">
            <a:hlinkClick r:id="" action="ppaction://media"/>
            <a:extLst>
              <a:ext uri="{FF2B5EF4-FFF2-40B4-BE49-F238E27FC236}">
                <a16:creationId xmlns:a16="http://schemas.microsoft.com/office/drawing/2014/main" id="{B7FDF3FD-AE5D-CAE0-8AA7-4A41D4C9554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6356" y="287250"/>
            <a:ext cx="406400" cy="406400"/>
          </a:xfrm>
          <a:prstGeom prst="rect">
            <a:avLst/>
          </a:prstGeom>
        </p:spPr>
      </p:pic>
    </p:spTree>
    <p:extLst>
      <p:ext uri="{BB962C8B-B14F-4D97-AF65-F5344CB8AC3E}">
        <p14:creationId xmlns:p14="http://schemas.microsoft.com/office/powerpoint/2010/main" val="1479971198"/>
      </p:ext>
    </p:extLst>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59B40041EEC44AA0F3B30B03E27030" ma:contentTypeVersion="6" ma:contentTypeDescription="Create a new document." ma:contentTypeScope="" ma:versionID="ab6fcdd105e4c1bb87c45299332eaee2">
  <xsd:schema xmlns:xsd="http://www.w3.org/2001/XMLSchema" xmlns:xs="http://www.w3.org/2001/XMLSchema" xmlns:p="http://schemas.microsoft.com/office/2006/metadata/properties" xmlns:ns2="aeaaf3f1-93de-4320-bb5a-58269a3a67f0" targetNamespace="http://schemas.microsoft.com/office/2006/metadata/properties" ma:root="true" ma:fieldsID="ca65947a8bb77032e4d2c2900bae6a87" ns2:_="">
    <xsd:import namespace="aeaaf3f1-93de-4320-bb5a-58269a3a67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af3f1-93de-4320-bb5a-58269a3a67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38AD96-F918-48D5-AD8B-F633343A6276}">
  <ds:schemaRefs>
    <ds:schemaRef ds:uri="http://schemas.microsoft.com/sharepoint/v3/contenttype/forms"/>
  </ds:schemaRefs>
</ds:datastoreItem>
</file>

<file path=customXml/itemProps2.xml><?xml version="1.0" encoding="utf-8"?>
<ds:datastoreItem xmlns:ds="http://schemas.openxmlformats.org/officeDocument/2006/customXml" ds:itemID="{24F00850-DFC4-4E22-A1F0-0C0662019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af3f1-93de-4320-bb5a-58269a3a67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F3E7B7-836E-44D5-A800-2ADDE9C94EE4}">
  <ds:schemaRefs>
    <ds:schemaRef ds:uri="http://schemas.microsoft.com/office/2006/metadata/properties"/>
    <ds:schemaRef ds:uri="http://schemas.microsoft.com/office/2006/documentManagement/types"/>
    <ds:schemaRef ds:uri="aeaaf3f1-93de-4320-bb5a-58269a3a67f0"/>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2030</Words>
  <Application>Microsoft Office PowerPoint</Application>
  <PresentationFormat>On-screen Show (16:9)</PresentationFormat>
  <Paragraphs>217</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Symbol</vt:lpstr>
      <vt:lpstr>Wingdings</vt:lpstr>
      <vt:lpstr>Office Theme</vt:lpstr>
      <vt:lpstr>N5 Economics  Question Paper - Overview</vt:lpstr>
      <vt:lpstr>What this presentation covers</vt:lpstr>
      <vt:lpstr>Length</vt:lpstr>
      <vt:lpstr>Content </vt:lpstr>
      <vt:lpstr>Structure</vt:lpstr>
      <vt:lpstr>Diagrams </vt:lpstr>
      <vt:lpstr>Common command words</vt:lpstr>
      <vt:lpstr>Level of demand</vt:lpstr>
      <vt:lpstr>What dictates the level of demand?</vt:lpstr>
      <vt:lpstr>Changing the level of demand:  question wording</vt:lpstr>
      <vt:lpstr>Changing the level of demand: wording for diagram questions</vt:lpstr>
      <vt:lpstr>Changing the level of demand: command words</vt:lpstr>
      <vt:lpstr>Changing the level of demand:  mark allocation</vt:lpstr>
      <vt:lpstr>Changing the level of demand: specificity</vt:lpstr>
      <vt:lpstr>Changing the level of demand: topics</vt:lpstr>
      <vt:lpstr>Changing the level of demand: number of possibilities</vt:lpstr>
      <vt:lpstr>Understanding Standards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2021-01-20T11:16:25Z</dcterms:created>
  <dcterms:modified xsi:type="dcterms:W3CDTF">2024-01-24T15:53:02Z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0x010100F759B40041EEC44AA0F3B30B03E27030</vt:lpwstr>
  </property>
  <property fmtid="{D5CDD505-2E9C-101B-9397-08002B2CF9AE}" pid="3" name="Order">
    <vt:lpwstr>23200.0000000000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