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EFB1-5471-4E25-8082-5A80E333D42A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CE46D-72A9-42D4-941C-2F9D5699C0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25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01C4B-7B3C-4227-87F7-3F8719CD6F46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5EAF0-2D1E-4E87-896D-A3F5ACDE44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09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D5C40-148C-40C7-9E7B-3E06B0E01EC9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4E11-291F-488E-87CB-D162FAECD3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68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2B659-87AE-4F80-B139-3D5D631AB7E0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5EF9-883A-47FC-8D47-07F3291849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54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DAE73-7E4D-45AE-9CDC-263A8CB1802A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A7F7-E999-442D-901F-2636F58667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993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46673-E58B-45AA-B94B-2EACE63E2A07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08D-388B-450F-B0B8-5CEC0A5E20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26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68265-0BAB-4960-81D9-47183C0B239B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6ACD7-8FC8-4F2A-A9FB-CFCC5F4DC2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12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A48F0-4BEF-4C35-A5CA-BBB601BEB3E4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297C7-78F6-499C-950D-19AD58691E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29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49DA-66DE-4950-B9DB-84B8016C428A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C7A6E-9C96-41E4-96E5-B88E85975C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57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2FB3-CB53-4725-BD26-D559922582A6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8286C-067E-412B-9CCA-1281EBA07E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67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DB0C9-2F3B-4DD0-8AD3-652856BBDBE8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E3434-F52F-4495-9912-E3B15CF2E2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60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83721E-E82A-4C2D-A0E7-F9B2FF1E050E}" type="datetimeFigureOut">
              <a:rPr lang="en-GB"/>
              <a:pPr>
                <a:defRPr/>
              </a:pPr>
              <a:t>21/03/2017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311C38-22A4-4C2C-8210-950490BD0F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Purpose</a:t>
            </a:r>
          </a:p>
        </p:txBody>
      </p:sp>
      <p:sp>
        <p:nvSpPr>
          <p:cNvPr id="2051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The purpose of this presentation is to provide a simple reference for </a:t>
            </a:r>
            <a:r>
              <a:rPr lang="en-GB" altLang="en-US" sz="2400" dirty="0"/>
              <a:t>H</a:t>
            </a:r>
            <a:r>
              <a:rPr lang="en-GB" altLang="en-US" sz="2400" dirty="0" smtClean="0"/>
              <a:t>ealth </a:t>
            </a:r>
            <a:r>
              <a:rPr lang="en-GB" altLang="en-US" sz="2400" dirty="0" smtClean="0"/>
              <a:t>and </a:t>
            </a:r>
            <a:r>
              <a:rPr lang="en-GB" altLang="en-US" sz="2400" dirty="0"/>
              <a:t>S</a:t>
            </a:r>
            <a:r>
              <a:rPr lang="en-GB" altLang="en-US" sz="2400" dirty="0" smtClean="0"/>
              <a:t>afety </a:t>
            </a:r>
            <a:r>
              <a:rPr lang="en-GB" altLang="en-US" sz="2400" dirty="0" smtClean="0"/>
              <a:t>guidance that all stewards at the Festival must adopt.  It is intended to </a:t>
            </a:r>
            <a:r>
              <a:rPr lang="en-GB" altLang="en-US" sz="2400" dirty="0" smtClean="0"/>
              <a:t>ensure </a:t>
            </a:r>
            <a:r>
              <a:rPr lang="en-GB" altLang="en-US" sz="2400" dirty="0" smtClean="0"/>
              <a:t>the health and safety of the Festival Crew and others attending the event.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Be </a:t>
            </a:r>
            <a:r>
              <a:rPr lang="en-GB" altLang="en-US" dirty="0" smtClean="0"/>
              <a:t>Aware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Stewards must not interfere with anything provided to safeguard their health and safety.</a:t>
            </a:r>
          </a:p>
          <a:p>
            <a:pPr marL="0" indent="0" eaLnBrk="1" hangingPunct="1">
              <a:buFont typeface="Arial" charset="0"/>
              <a:buNone/>
            </a:pPr>
            <a:endParaRPr lang="en-GB" altLang="en-US" sz="2400" dirty="0" smtClean="0"/>
          </a:p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Stewards must take reasonable care of their own health and safety.</a:t>
            </a:r>
          </a:p>
          <a:p>
            <a:pPr marL="0" indent="0" eaLnBrk="1" hangingPunct="1">
              <a:buFont typeface="Arial" charset="0"/>
              <a:buNone/>
            </a:pPr>
            <a:endParaRPr lang="en-GB" altLang="en-US" sz="2400" dirty="0" smtClean="0"/>
          </a:p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Stewards should not attempt activities that they are not physically capable of.  Supervisors should be advised of any relevant conditions, and the limitations that </a:t>
            </a:r>
            <a:r>
              <a:rPr lang="en-GB" altLang="en-US" sz="2400" dirty="0" smtClean="0"/>
              <a:t>may be imposed.</a:t>
            </a:r>
            <a:endParaRPr lang="en-GB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Emergency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Emergency evacuation/crowd control — the procedure </a:t>
            </a:r>
            <a:r>
              <a:rPr lang="en-GB" altLang="en-US" sz="2400" dirty="0" smtClean="0"/>
              <a:t>on </a:t>
            </a:r>
            <a:r>
              <a:rPr lang="en-GB" altLang="en-US" sz="2400" dirty="0" smtClean="0"/>
              <a:t>the back of the </a:t>
            </a:r>
            <a:r>
              <a:rPr lang="en-GB" altLang="en-US" sz="2400" dirty="0" smtClean="0"/>
              <a:t>site </a:t>
            </a:r>
            <a:r>
              <a:rPr lang="en-GB" altLang="en-US" sz="2400" dirty="0" smtClean="0"/>
              <a:t>plans </a:t>
            </a:r>
            <a:r>
              <a:rPr lang="en-GB" altLang="en-US" sz="2400" dirty="0" smtClean="0"/>
              <a:t>should </a:t>
            </a:r>
            <a:r>
              <a:rPr lang="en-GB" altLang="en-US" sz="2400" dirty="0" smtClean="0"/>
              <a:t>be read and understood.  Stewards should ensure that they have a copy with them at all times.</a:t>
            </a:r>
          </a:p>
          <a:p>
            <a:pPr marL="0" indent="0" eaLnBrk="1" hangingPunct="1">
              <a:buFont typeface="Arial" charset="0"/>
              <a:buNone/>
            </a:pPr>
            <a:endParaRPr lang="en-GB" altLang="en-US" sz="2400" dirty="0" smtClean="0"/>
          </a:p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Area Supervisors have </a:t>
            </a:r>
            <a:r>
              <a:rPr lang="en-GB" altLang="en-US" sz="2400" dirty="0" smtClean="0"/>
              <a:t>been made aware of fire procedures and </a:t>
            </a:r>
            <a:r>
              <a:rPr lang="en-GB" altLang="en-US" sz="2400" dirty="0" smtClean="0"/>
              <a:t>how to use fire </a:t>
            </a:r>
            <a:r>
              <a:rPr lang="en-GB" altLang="en-US" sz="2400" dirty="0" smtClean="0"/>
              <a:t>extinguishers.  Stewards should familiarise themselves with the location of these in their work area and in particular, with the different types of fire extinguishers supplied.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Protection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Stewards should ensure that they wear appropriate protective clothing for activities. </a:t>
            </a:r>
            <a:r>
              <a:rPr lang="en-GB" altLang="en-US" sz="2400" dirty="0" smtClean="0"/>
              <a:t>No </a:t>
            </a:r>
            <a:r>
              <a:rPr lang="en-GB" altLang="en-US" sz="2400" dirty="0" smtClean="0"/>
              <a:t>special equipment is required for most work, but the following items may be appropriate:</a:t>
            </a:r>
          </a:p>
          <a:p>
            <a:pPr marL="0" indent="0" eaLnBrk="1" hangingPunct="1">
              <a:buFont typeface="Arial" charset="0"/>
              <a:buNone/>
            </a:pPr>
            <a:endParaRPr lang="en-GB" altLang="en-US" sz="2400" dirty="0" smtClean="0"/>
          </a:p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Hard hats in ‘hard hat’ areas – such as around stages when they are being constructed or dismantled.</a:t>
            </a:r>
          </a:p>
          <a:p>
            <a:pPr marL="0" indent="0" eaLnBrk="1" hangingPunct="1">
              <a:buFont typeface="Arial" charset="0"/>
              <a:buNone/>
            </a:pPr>
            <a:r>
              <a:rPr lang="en-GB" altLang="en-US" sz="2400" dirty="0" smtClean="0"/>
              <a:t>Gloves – particularly when carrying items with sharp edges.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Purpose</vt:lpstr>
      <vt:lpstr>Be Aware</vt:lpstr>
      <vt:lpstr>Emergency</vt:lpstr>
      <vt:lpstr>Protection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2016-12-15T11:18:31Z</dcterms:created>
  <dcterms:modified xsi:type="dcterms:W3CDTF">2017-03-21T18:47:51Z</dcterms:modified>
</cp:coreProperties>
</file>