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2"/>
  </p:notesMasterIdLst>
  <p:sldIdLst>
    <p:sldId id="270" r:id="rId2"/>
    <p:sldId id="486" r:id="rId3"/>
    <p:sldId id="505" r:id="rId4"/>
    <p:sldId id="488" r:id="rId5"/>
    <p:sldId id="502" r:id="rId6"/>
    <p:sldId id="450" r:id="rId7"/>
    <p:sldId id="506" r:id="rId8"/>
    <p:sldId id="455" r:id="rId9"/>
    <p:sldId id="495" r:id="rId10"/>
    <p:sldId id="496" r:id="rId11"/>
    <p:sldId id="458" r:id="rId12"/>
    <p:sldId id="459" r:id="rId13"/>
    <p:sldId id="497" r:id="rId14"/>
    <p:sldId id="498" r:id="rId15"/>
    <p:sldId id="462" r:id="rId16"/>
    <p:sldId id="509" r:id="rId17"/>
    <p:sldId id="508" r:id="rId18"/>
    <p:sldId id="511" r:id="rId19"/>
    <p:sldId id="465" r:id="rId20"/>
    <p:sldId id="476" r:id="rId21"/>
  </p:sldIdLst>
  <p:sldSz cx="9144000" cy="5143500" type="screen16x9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7"/>
    <a:srgbClr val="5B5361"/>
    <a:srgbClr val="003560"/>
    <a:srgbClr val="003865"/>
    <a:srgbClr val="284F76"/>
    <a:srgbClr val="3E474E"/>
    <a:srgbClr val="032952"/>
    <a:srgbClr val="00213B"/>
    <a:srgbClr val="3947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0B73F6-A8F9-4796-B184-5F845B2F4676}" v="2" dt="2019-05-08T14:01:20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1"/>
    <p:restoredTop sz="72897" autoAdjust="0"/>
  </p:normalViewPr>
  <p:slideViewPr>
    <p:cSldViewPr>
      <p:cViewPr varScale="1">
        <p:scale>
          <a:sx n="111" d="100"/>
          <a:sy n="111" d="100"/>
        </p:scale>
        <p:origin x="270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Finlay" userId="b5925f37d2d5ce16" providerId="LiveId" clId="{DC0B73F6-A8F9-4796-B184-5F845B2F4676}"/>
    <pc:docChg chg="delSld">
      <pc:chgData name="Chris Finlay" userId="b5925f37d2d5ce16" providerId="LiveId" clId="{DC0B73F6-A8F9-4796-B184-5F845B2F4676}" dt="2019-05-08T14:01:20.514" v="0" actId="2696"/>
      <pc:docMkLst>
        <pc:docMk/>
      </pc:docMkLst>
      <pc:sldChg chg="del">
        <pc:chgData name="Chris Finlay" userId="b5925f37d2d5ce16" providerId="LiveId" clId="{DC0B73F6-A8F9-4796-B184-5F845B2F4676}" dt="2019-05-08T14:01:20.514" v="0" actId="2696"/>
        <pc:sldMkLst>
          <pc:docMk/>
          <pc:sldMk cId="3595178568" sldId="493"/>
        </pc:sldMkLst>
      </pc:sldChg>
    </pc:docChg>
  </pc:docChgLst>
  <pc:docChgLst>
    <pc:chgData name="Chris Finlay" userId="7d57f9bd-54bc-4d38-97b1-e42d1687ad20" providerId="ADAL" clId="{18CC4E38-57C1-4F52-92B2-4CD41FFC1B7F}"/>
    <pc:docChg chg="custSel modSld">
      <pc:chgData name="Chris Finlay" userId="7d57f9bd-54bc-4d38-97b1-e42d1687ad20" providerId="ADAL" clId="{18CC4E38-57C1-4F52-92B2-4CD41FFC1B7F}" dt="2019-05-08T12:20:54.216" v="0" actId="478"/>
      <pc:docMkLst>
        <pc:docMk/>
      </pc:docMkLst>
      <pc:sldChg chg="delSp">
        <pc:chgData name="Chris Finlay" userId="7d57f9bd-54bc-4d38-97b1-e42d1687ad20" providerId="ADAL" clId="{18CC4E38-57C1-4F52-92B2-4CD41FFC1B7F}" dt="2019-05-08T12:20:54.216" v="0" actId="478"/>
        <pc:sldMkLst>
          <pc:docMk/>
          <pc:sldMk cId="3595178568" sldId="493"/>
        </pc:sldMkLst>
        <pc:spChg chg="del">
          <ac:chgData name="Chris Finlay" userId="7d57f9bd-54bc-4d38-97b1-e42d1687ad20" providerId="ADAL" clId="{18CC4E38-57C1-4F52-92B2-4CD41FFC1B7F}" dt="2019-05-08T12:20:54.216" v="0" actId="478"/>
          <ac:spMkLst>
            <pc:docMk/>
            <pc:sldMk cId="3595178568" sldId="49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433B5-D728-E146-B948-C37A5EC05FB8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3063" y="1233488"/>
            <a:ext cx="5922962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51219"/>
            <a:ext cx="533527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02F00-C535-204F-B4B5-528FB2DC4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61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83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907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dirty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8FAF00-7F0A-4E8D-BA2B-00393EBC6B8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659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73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2010-2011 – 1</a:t>
            </a:r>
            <a:r>
              <a:rPr lang="en-US" altLang="en-US" baseline="30000" dirty="0"/>
              <a:t>st</a:t>
            </a:r>
            <a:r>
              <a:rPr lang="en-US" altLang="en-US" dirty="0"/>
              <a:t> year Science students selected 347 different subject combinations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FE06A09-CD4D-4FE8-9365-DB71726E5C3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042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There is a large variation in current biology experience across the class.  The courses are designed to give everyone new skills and experience 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C08E788-1718-4158-9262-51EEAB02F4E6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583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A comparative investigation of these biological systems highlights the specialisation and variation across organisms.</a:t>
            </a: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9B71886-43A4-43E2-B835-B8EA3D05F5CD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221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4910ADF1-A6BB-462D-9953-D4131E484F1B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377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290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82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02F00-C535-204F-B4B5-528FB2DC4F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59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564874" y="1203599"/>
            <a:ext cx="3719094" cy="3715612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39551" y="1203599"/>
            <a:ext cx="3744417" cy="5040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400" dirty="0"/>
              <a:t>Title: Font size 24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1" y="1851671"/>
            <a:ext cx="3744417" cy="309634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40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6634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564874" y="1203599"/>
            <a:ext cx="3719094" cy="3715612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39551" y="1203599"/>
            <a:ext cx="3744417" cy="50405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2400" dirty="0"/>
              <a:t>Title: Font size 24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9551" y="1851671"/>
            <a:ext cx="3744417" cy="309634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rgbClr val="003560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 sz="1400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747815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AD60D1-3791-4A46-B496-63FA18254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103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564874" y="1203599"/>
            <a:ext cx="3719094" cy="3715612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Rectangle 3"/>
          <p:cNvSpPr/>
          <p:nvPr userDrawn="1"/>
        </p:nvSpPr>
        <p:spPr bwMode="auto">
          <a:xfrm>
            <a:off x="564874" y="1203599"/>
            <a:ext cx="3719094" cy="3715612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8" r:id="rId3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 spc="-10">
          <a:solidFill>
            <a:srgbClr val="483F6A"/>
          </a:solidFill>
          <a:latin typeface="Times New Roman"/>
          <a:ea typeface="ヒラギノ角ゴ Pro W3" charset="0"/>
          <a:cs typeface="Times New Roman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483F6A"/>
          </a:solidFill>
          <a:latin typeface="Times New Roman" charset="0"/>
          <a:ea typeface="ヒラギノ角ゴ Pro W3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213B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1600">
          <a:solidFill>
            <a:srgbClr val="4F5961"/>
          </a:solidFill>
          <a:latin typeface="+mn-lt"/>
          <a:ea typeface="ヒラギノ角ゴ Pro W3" charset="0"/>
          <a:cs typeface="ヒラギノ角ゴ Pro W3" charset="0"/>
        </a:defRPr>
      </a:lvl1pPr>
      <a:lvl2pPr marL="4572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ヒラギノ角ゴ Pro W3" charset="0"/>
          <a:cs typeface="ＭＳ Ｐゴシック" charset="0"/>
        </a:defRPr>
      </a:lvl2pPr>
      <a:lvl3pPr marL="914400" algn="l" rtl="0" eaLnBrk="1" fontAlgn="base" hangingPunct="1">
        <a:spcBef>
          <a:spcPct val="20000"/>
        </a:spcBef>
        <a:spcAft>
          <a:spcPct val="0"/>
        </a:spcAft>
        <a:defRPr sz="1200" b="1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3pPr>
      <a:lvl4pPr marL="13716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4pPr>
      <a:lvl5pPr marL="1828800" algn="l" rtl="0" eaLnBrk="1" fontAlgn="base" hangingPunct="1">
        <a:spcBef>
          <a:spcPct val="20000"/>
        </a:spcBef>
        <a:spcAft>
          <a:spcPct val="0"/>
        </a:spcAft>
        <a:defRPr sz="1200">
          <a:solidFill>
            <a:srgbClr val="00213B"/>
          </a:solidFill>
          <a:latin typeface="+mn-lt"/>
          <a:ea typeface="ＭＳ Ｐゴシック" charset="0"/>
          <a:cs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213B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jpe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jpeg"/><Relationship Id="rId7" Type="http://schemas.openxmlformats.org/officeDocument/2006/relationships/image" Target="../media/image26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jpeg"/><Relationship Id="rId11" Type="http://schemas.openxmlformats.org/officeDocument/2006/relationships/image" Target="../media/image3.png"/><Relationship Id="rId5" Type="http://schemas.openxmlformats.org/officeDocument/2006/relationships/image" Target="../media/image24.jpeg"/><Relationship Id="rId10" Type="http://schemas.openxmlformats.org/officeDocument/2006/relationships/image" Target="../media/image29.png"/><Relationship Id="rId4" Type="http://schemas.openxmlformats.org/officeDocument/2006/relationships/image" Target="../media/image23.jpeg"/><Relationship Id="rId9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2490" y="4083945"/>
            <a:ext cx="679450" cy="889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850766"/>
            <a:ext cx="1907704" cy="11221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1131590"/>
            <a:ext cx="568863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Studying Life Sciences at the University of Glasgow</a:t>
            </a:r>
          </a:p>
          <a:p>
            <a:endParaRPr lang="en-GB" dirty="0"/>
          </a:p>
          <a:p>
            <a:r>
              <a:rPr lang="en-GB" dirty="0">
                <a:solidFill>
                  <a:schemeClr val="bg1"/>
                </a:solidFill>
              </a:rPr>
              <a:t>Dr Chris Finlay: Level 1 Biology Coordinator &amp; Senior Advisor of Studies</a:t>
            </a:r>
          </a:p>
          <a:p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Chris.Finlay@glasgow.ac.uk</a:t>
            </a:r>
          </a:p>
        </p:txBody>
      </p:sp>
    </p:spTree>
    <p:extLst>
      <p:ext uri="{BB962C8B-B14F-4D97-AF65-F5344CB8AC3E}">
        <p14:creationId xmlns:p14="http://schemas.microsoft.com/office/powerpoint/2010/main" val="5877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/>
            <a:r>
              <a:rPr lang="en-GB" altLang="en-US" sz="2400" dirty="0">
                <a:solidFill>
                  <a:schemeClr val="tx1"/>
                </a:solidFill>
              </a:rPr>
              <a:t>There is a weekly lab and lecture series, building week on week:</a:t>
            </a:r>
          </a:p>
          <a:p>
            <a:pPr marL="0" indent="0"/>
            <a:endParaRPr lang="en-GB" altLang="en-US" sz="2400" dirty="0"/>
          </a:p>
          <a:p>
            <a:pPr marL="0" indent="0"/>
            <a:r>
              <a:rPr lang="en-GB" altLang="en-US" sz="2400" dirty="0">
                <a:solidFill>
                  <a:srgbClr val="0070C0"/>
                </a:solidFill>
              </a:rPr>
              <a:t>Multicellular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D0B10F-5DBE-4893-9F08-1D2512A330EF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50">
              <a:latin typeface="+mn-lt"/>
            </a:endParaRPr>
          </a:p>
        </p:txBody>
      </p:sp>
      <p:sp>
        <p:nvSpPr>
          <p:cNvPr id="17413" name="TextBox 1"/>
          <p:cNvSpPr txBox="1">
            <a:spLocks noChangeArrowheads="1"/>
          </p:cNvSpPr>
          <p:nvPr/>
        </p:nvSpPr>
        <p:spPr bwMode="auto">
          <a:xfrm>
            <a:off x="3095328" y="2421344"/>
            <a:ext cx="5797151" cy="1446550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  <a:cs typeface="Arial" panose="020B0604020202020204" pitchFamily="34" charset="0"/>
              </a:rPr>
              <a:t>Lectures: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Nutrition &amp; Digestion, Circulatory System, Kidney Function, Nervous System, Ecosystems, Immunology &amp; Infections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3095328" y="3984034"/>
            <a:ext cx="5797151" cy="1107996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  <a:cs typeface="Arial" panose="020B0604020202020204" pitchFamily="34" charset="0"/>
              </a:rPr>
              <a:t>Labs: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 smtClean="0">
                <a:solidFill>
                  <a:schemeClr val="tx1"/>
                </a:solidFill>
                <a:cs typeface="Arial" panose="020B0604020202020204" pitchFamily="34" charset="0"/>
              </a:rPr>
              <a:t>Microscopy</a:t>
            </a: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, Histology</a:t>
            </a:r>
            <a:r>
              <a:rPr lang="en-GB" altLang="en-US" sz="220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en-GB" altLang="en-US" sz="2200" smtClean="0">
                <a:solidFill>
                  <a:schemeClr val="tx1"/>
                </a:solidFill>
                <a:cs typeface="Arial" panose="020B0604020202020204" pitchFamily="34" charset="0"/>
              </a:rPr>
              <a:t>Dissections </a:t>
            </a: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(rat &amp; Heart dissection), Skulls, Infectious Disease</a:t>
            </a:r>
          </a:p>
        </p:txBody>
      </p:sp>
      <p:pic>
        <p:nvPicPr>
          <p:cNvPr id="17415" name="Picture 6" descr="J:\LifeSci\BTC\2012-2013\Moodle Logos and Images\Pics for logo\Human Body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859782"/>
            <a:ext cx="2592288" cy="2182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1A</a:t>
            </a:r>
          </a:p>
        </p:txBody>
      </p:sp>
    </p:spTree>
    <p:extLst>
      <p:ext uri="{BB962C8B-B14F-4D97-AF65-F5344CB8AC3E}">
        <p14:creationId xmlns:p14="http://schemas.microsoft.com/office/powerpoint/2010/main" val="278487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306A94-724F-49DB-AC82-8E94B84D9656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50"/>
          </a:p>
        </p:txBody>
      </p:sp>
      <p:pic>
        <p:nvPicPr>
          <p:cNvPr id="18436" name="Picture 2" descr="J:\LifeSci\BTC\2013-2014\Moodle Logo Images\shutterstock_10206659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5458" y="1251347"/>
            <a:ext cx="1402205" cy="210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5" descr="J:\LifeSci\BTC\2012-2013\Assessment Quizzes Pics\Rat Organ photos\Organ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24328" y="3075806"/>
            <a:ext cx="1367929" cy="176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6" descr="J:\LifeSci\Communal\Corp Comms - 2013\13 - 037 Laboratory Corp Comm (29)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535" y="2402545"/>
            <a:ext cx="4974909" cy="272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7" descr="J:\LifeSci\BTC\Chris\Images\malaria_mosquito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23806" y="1086667"/>
            <a:ext cx="1822648" cy="1206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40" name="Picture 8" descr="J:\LifeSci\BTC\Chris\Images\skulls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6256" y="847167"/>
            <a:ext cx="1972074" cy="1507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6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750" y="3449052"/>
            <a:ext cx="1258190" cy="16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1A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65791" y="813901"/>
            <a:ext cx="1471552" cy="150747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1A</a:t>
            </a:r>
          </a:p>
        </p:txBody>
      </p:sp>
    </p:spTree>
    <p:extLst>
      <p:ext uri="{BB962C8B-B14F-4D97-AF65-F5344CB8AC3E}">
        <p14:creationId xmlns:p14="http://schemas.microsoft.com/office/powerpoint/2010/main" val="15073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59" cy="2914650"/>
          </a:xfrm>
        </p:spPr>
        <p:txBody>
          <a:bodyPr/>
          <a:lstStyle/>
          <a:p>
            <a:pPr marL="0" indent="0"/>
            <a:r>
              <a:rPr lang="en-GB" altLang="en-US" sz="2200" dirty="0">
                <a:solidFill>
                  <a:srgbClr val="0070C0"/>
                </a:solidFill>
              </a:rPr>
              <a:t>2</a:t>
            </a:r>
            <a:r>
              <a:rPr lang="en-GB" altLang="en-US" sz="2200" baseline="30000" dirty="0">
                <a:solidFill>
                  <a:srgbClr val="0070C0"/>
                </a:solidFill>
              </a:rPr>
              <a:t>nd</a:t>
            </a:r>
            <a:r>
              <a:rPr lang="en-GB" altLang="en-US" sz="2200" dirty="0">
                <a:solidFill>
                  <a:srgbClr val="0070C0"/>
                </a:solidFill>
              </a:rPr>
              <a:t> Semester:</a:t>
            </a:r>
          </a:p>
          <a:p>
            <a:pPr marL="0" indent="0"/>
            <a:r>
              <a:rPr lang="en-GB" altLang="en-US" sz="2200" dirty="0">
                <a:solidFill>
                  <a:schemeClr val="tx1"/>
                </a:solidFill>
              </a:rPr>
              <a:t>Introduces students to Biology at the molecular and cellular level.  </a:t>
            </a:r>
          </a:p>
          <a:p>
            <a:pPr marL="0" indent="0"/>
            <a:r>
              <a:rPr lang="en-GB" altLang="en-US" sz="2200" dirty="0">
                <a:solidFill>
                  <a:schemeClr val="tx1"/>
                </a:solidFill>
              </a:rPr>
              <a:t>Students carry out detailed investigations of the molecular, genetic and biochemical make-up of biological systems and organisms and relate these to real-life examples of disease, treatments and current research.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83776F3-23D6-4AA0-8593-7E5F6636EF26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50">
              <a:latin typeface="+mn-lt"/>
            </a:endParaRPr>
          </a:p>
        </p:txBody>
      </p:sp>
      <p:pic>
        <p:nvPicPr>
          <p:cNvPr id="19461" name="Picture 2" descr="J:\LifeSci\BTC\2013-2014\Moodle Logo Images\shutterstock_6177543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69319" y="3219450"/>
            <a:ext cx="4779169" cy="183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1B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1B</a:t>
            </a:r>
          </a:p>
        </p:txBody>
      </p:sp>
    </p:spTree>
    <p:extLst>
      <p:ext uri="{BB962C8B-B14F-4D97-AF65-F5344CB8AC3E}">
        <p14:creationId xmlns:p14="http://schemas.microsoft.com/office/powerpoint/2010/main" val="4017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/>
            <a:r>
              <a:rPr lang="en-GB" altLang="en-US" sz="2400" dirty="0">
                <a:solidFill>
                  <a:schemeClr val="tx1"/>
                </a:solidFill>
              </a:rPr>
              <a:t>There is a weekly lab and lecture series, building week on week:</a:t>
            </a:r>
          </a:p>
          <a:p>
            <a:pPr marL="0" indent="0"/>
            <a:endParaRPr lang="en-GB" altLang="en-US" sz="2400" dirty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A5DD4D-913C-4348-8083-FA6394CEDC16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50"/>
          </a:p>
        </p:txBody>
      </p:sp>
      <p:sp>
        <p:nvSpPr>
          <p:cNvPr id="20485" name="TextBox 1"/>
          <p:cNvSpPr txBox="1">
            <a:spLocks noChangeArrowheads="1"/>
          </p:cNvSpPr>
          <p:nvPr/>
        </p:nvSpPr>
        <p:spPr bwMode="auto">
          <a:xfrm>
            <a:off x="3220050" y="2355726"/>
            <a:ext cx="5724636" cy="2462213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</a:rPr>
              <a:t>Lectures: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</a:rPr>
              <a:t>Bioenergetics &amp; Respiration, Photosynthesis, DNA, RNA &amp; Protein Synthesis, Evolution, Genetic Development and Disease, Mammalian Reproduction, Genes &amp; Gene Expression, Plant models, Bioengineering, Food production</a:t>
            </a:r>
          </a:p>
        </p:txBody>
      </p:sp>
      <p:pic>
        <p:nvPicPr>
          <p:cNvPr id="20486" name="Picture 2" descr="J:\LifeSci\BTC\2013-2014\Moodle Logo Images\shutterstock_6177543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546" y="2580862"/>
            <a:ext cx="2448272" cy="205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1B</a:t>
            </a:r>
          </a:p>
        </p:txBody>
      </p:sp>
    </p:spTree>
    <p:extLst>
      <p:ext uri="{BB962C8B-B14F-4D97-AF65-F5344CB8AC3E}">
        <p14:creationId xmlns:p14="http://schemas.microsoft.com/office/powerpoint/2010/main" val="178779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/>
            <a:r>
              <a:rPr lang="en-GB" altLang="en-US" sz="2400" dirty="0">
                <a:solidFill>
                  <a:schemeClr val="tx1"/>
                </a:solidFill>
              </a:rPr>
              <a:t>There is a weekly lab and lecture series, building week on week:</a:t>
            </a:r>
          </a:p>
          <a:p>
            <a:pPr marL="0" indent="0"/>
            <a:endParaRPr lang="en-GB" altLang="en-US" dirty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837353-FDB2-4CBD-9854-EBDA23D5D322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50">
              <a:latin typeface="+mn-lt"/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3259725" y="2571750"/>
            <a:ext cx="5672430" cy="2123658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  <a:cs typeface="Arial" panose="020B0604020202020204" pitchFamily="34" charset="0"/>
              </a:rPr>
              <a:t>Labs: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Photosynthesis, Protein Structure &amp; Function, Bioinformatics, Genetic Crosses, Mutant models (Arabidopsis), Genetic Disease &amp; Profiling, Stem Cells &amp; Reproductive Ethics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1B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1B</a:t>
            </a:r>
          </a:p>
        </p:txBody>
      </p:sp>
      <p:pic>
        <p:nvPicPr>
          <p:cNvPr id="10" name="Picture 2" descr="J:\LifeSci\BTC\2013-2014\Moodle Logo Images\shutterstock_6177543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546" y="2571750"/>
            <a:ext cx="2448272" cy="2058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093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F23D34-029F-4F3D-B7FB-F8B370DCBBBE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50"/>
          </a:p>
        </p:txBody>
      </p:sp>
      <p:pic>
        <p:nvPicPr>
          <p:cNvPr id="22532" name="Picture 2" descr="J:\LifeSci\Communal\Corp Comms - 2014\14 - 008 Corp Comm Boyd Orr Labs08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2169319"/>
            <a:ext cx="4392365" cy="2922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3" descr="J:\LifeSci\BTC\Chris\Images\Plant scienc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3318" y="1096233"/>
            <a:ext cx="1621266" cy="162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4" descr="J:\LifeSci\BTC\Chris\Images\chromosom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62760" y="938409"/>
            <a:ext cx="1509740" cy="136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5" name="Picture 5" descr="J:\LifeSci\BTC\Chris\Images\drosophila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178" y="4035810"/>
            <a:ext cx="1386780" cy="1055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6" name="Picture 6" descr="J:\LifeSci\BTC\Chris\Images\maggot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249704">
            <a:off x="7766562" y="3519553"/>
            <a:ext cx="807861" cy="1705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7" name="Picture 7" descr="J:\LifeSci\BTC\2013-2014\Genetic Disease Lab Gel Photos March 14\Thurs AM - Lab 932 - jpgs\Thurs am lab 932 gel 9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8863" y="1035844"/>
            <a:ext cx="1513284" cy="108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8" name="Picture 8" descr="J:\LifeSci\BTC\MARY\1B  images\pymol images\hb cartoon helices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5726" y="2461182"/>
            <a:ext cx="2123826" cy="143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9" name="Picture 9" descr="J:\LifeSci\BTC\MARY\1B  images\pymol images\porin -internal pore size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6067" y="2793261"/>
            <a:ext cx="1423615" cy="1069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40" name="Picture 10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79506" y="818372"/>
            <a:ext cx="1768078" cy="1225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1B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1B</a:t>
            </a:r>
          </a:p>
        </p:txBody>
      </p:sp>
    </p:spTree>
    <p:extLst>
      <p:ext uri="{BB962C8B-B14F-4D97-AF65-F5344CB8AC3E}">
        <p14:creationId xmlns:p14="http://schemas.microsoft.com/office/powerpoint/2010/main" val="298873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16533-7748-4CA4-8901-05E121F95D1C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5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Transition/ Direct Entry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Curriculum Matching</a:t>
            </a:r>
            <a:endParaRPr lang="en-GB" sz="3200" dirty="0">
              <a:solidFill>
                <a:srgbClr val="00206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57" t="4361" r="3657" b="18966"/>
          <a:stretch/>
        </p:blipFill>
        <p:spPr>
          <a:xfrm>
            <a:off x="5220072" y="1690145"/>
            <a:ext cx="3679266" cy="2088233"/>
          </a:xfrm>
          <a:prstGeom prst="rect">
            <a:avLst/>
          </a:prstGeom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1521" y="1131590"/>
            <a:ext cx="4968552" cy="2914650"/>
          </a:xfrm>
        </p:spPr>
        <p:txBody>
          <a:bodyPr/>
          <a:lstStyle/>
          <a:p>
            <a:pPr marL="0" indent="0"/>
            <a:r>
              <a:rPr lang="en-GB" altLang="en-US" sz="2200" dirty="0" smtClean="0">
                <a:solidFill>
                  <a:srgbClr val="0070C0"/>
                </a:solidFill>
              </a:rPr>
              <a:t>Content differences: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Genetic disease, diagnosis, treatment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Comparative physiology investigations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Stem Cells / CRISPR / Bioengineering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When to use model systems</a:t>
            </a:r>
          </a:p>
          <a:p>
            <a:pPr marL="0" indent="0"/>
            <a:endParaRPr lang="en-GB" altLang="en-US" sz="1800" dirty="0" smtClean="0">
              <a:solidFill>
                <a:srgbClr val="002060"/>
              </a:solidFill>
            </a:endParaRPr>
          </a:p>
          <a:p>
            <a:pPr marL="0" indent="0"/>
            <a:r>
              <a:rPr lang="en-GB" altLang="en-US" sz="2200" dirty="0" smtClean="0">
                <a:solidFill>
                  <a:srgbClr val="0070C0"/>
                </a:solidFill>
              </a:rPr>
              <a:t>Skills: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Microscopy – calibration and measurement / scale bars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Pipetting – consistency and accuracy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Tissue handling / dissection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800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16533-7748-4CA4-8901-05E121F95D1C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5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Transition/ Direct Entry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Transitioning to HE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59" cy="2914650"/>
          </a:xfrm>
        </p:spPr>
        <p:txBody>
          <a:bodyPr/>
          <a:lstStyle/>
          <a:p>
            <a:pPr marL="0" indent="0"/>
            <a:r>
              <a:rPr lang="en-GB" altLang="en-US" sz="2200" dirty="0" smtClean="0">
                <a:solidFill>
                  <a:srgbClr val="0070C0"/>
                </a:solidFill>
              </a:rPr>
              <a:t>Some consistent experiences: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One student in a large class (~650-750 students)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‘Scared’ of maths, stats, data analysis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New assessment requirements (and new assessment scale)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Expected to pick up the new system and processes quickly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Unsure what their chosen degree actually involves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Peer assessment and peer scoring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A lot of students expect that any extra school support that they had will automatically roll over and be in place at the start of their undergraduate studies.  </a:t>
            </a:r>
            <a:r>
              <a:rPr lang="en-GB" altLang="en-US" sz="1800" dirty="0" smtClean="0">
                <a:solidFill>
                  <a:srgbClr val="FF0000"/>
                </a:solidFill>
              </a:rPr>
              <a:t>It can be put in place but it is not automatic and the student has to trigger the discussion.</a:t>
            </a:r>
          </a:p>
          <a:p>
            <a:pPr marL="0" indent="0"/>
            <a:endParaRPr lang="en-GB" altLang="en-US" sz="1800" dirty="0" smtClean="0">
              <a:solidFill>
                <a:srgbClr val="002060"/>
              </a:solidFill>
            </a:endParaRPr>
          </a:p>
          <a:p>
            <a:pPr marL="0" indent="0"/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5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16533-7748-4CA4-8901-05E121F95D1C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05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Transition/ Direct Entry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Transitioning to HE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1131590"/>
            <a:ext cx="8640959" cy="2914650"/>
          </a:xfrm>
        </p:spPr>
        <p:txBody>
          <a:bodyPr/>
          <a:lstStyle/>
          <a:p>
            <a:pPr marL="0" indent="0"/>
            <a:r>
              <a:rPr lang="en-GB" altLang="en-US" sz="2200" dirty="0" smtClean="0">
                <a:solidFill>
                  <a:srgbClr val="0070C0"/>
                </a:solidFill>
              </a:rPr>
              <a:t>Two things that deserve their own slide:</a:t>
            </a:r>
          </a:p>
          <a:p>
            <a:pPr marL="0" indent="0"/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Unsure what specific word we look for in assessments </a:t>
            </a:r>
            <a:r>
              <a:rPr lang="en-GB" altLang="en-US" sz="1800" dirty="0" smtClean="0">
                <a:solidFill>
                  <a:srgbClr val="FF0000"/>
                </a:solidFill>
              </a:rPr>
              <a:t>(we don’t look for specific words – this really unsettles a lot of students)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1800" dirty="0" smtClean="0">
                <a:solidFill>
                  <a:srgbClr val="002060"/>
                </a:solidFill>
              </a:rPr>
              <a:t>Data analysis – especially when there are multiple, valid ways to interpret the same data</a:t>
            </a: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 smtClean="0">
              <a:solidFill>
                <a:srgbClr val="00206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alt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935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16533-7748-4CA4-8901-05E121F95D1C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5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Transition/ Direct Entry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Transitioning to HE</a:t>
            </a:r>
            <a:endParaRPr lang="en-GB" sz="3200" dirty="0">
              <a:solidFill>
                <a:srgbClr val="002060"/>
              </a:solidFill>
            </a:endParaRPr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>
              <a:defRPr/>
            </a:pPr>
            <a:r>
              <a:rPr lang="en-GB" altLang="en-US" sz="2400" dirty="0" smtClean="0">
                <a:solidFill>
                  <a:srgbClr val="0070C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Support: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Skills labs and lectures, e.g. scientific writing, exam preparation etc.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Group work and presentations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On-line quizzes (both for revision and for coursework)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Peer support activities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Biology Teaching Centre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Effective </a:t>
            </a: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Learning Service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altLang="en-US" sz="2000" dirty="0" smtClean="0">
                <a:solidFill>
                  <a:srgbClr val="00206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Adviser of Studies</a:t>
            </a:r>
            <a:endParaRPr lang="en-GB" altLang="en-US" sz="2000" dirty="0">
              <a:solidFill>
                <a:srgbClr val="00206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defRPr/>
            </a:pPr>
            <a:endParaRPr lang="en-GB" altLang="en-US" sz="1800" dirty="0">
              <a:solidFill>
                <a:srgbClr val="002060"/>
              </a:solidFill>
            </a:endParaRPr>
          </a:p>
          <a:p>
            <a:pPr marL="0" indent="0">
              <a:defRPr/>
            </a:pPr>
            <a:r>
              <a:rPr lang="en-GB" altLang="en-US" sz="2400" dirty="0" smtClean="0">
                <a:solidFill>
                  <a:srgbClr val="0070C0"/>
                </a:solidFill>
              </a:rPr>
              <a:t>All designed to prepare students for Level 2.</a:t>
            </a:r>
            <a:endParaRPr lang="en-GB" alt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60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6" name="Picture 10" descr="UoG_keyline_regular_lockup.eps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73187"/>
            <a:ext cx="1838325" cy="81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 bwMode="auto">
          <a:xfrm>
            <a:off x="564874" y="1203599"/>
            <a:ext cx="5231262" cy="3312367"/>
          </a:xfrm>
          <a:prstGeom prst="rect">
            <a:avLst/>
          </a:prstGeom>
          <a:solidFill>
            <a:schemeClr val="bg1"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9551" y="1203599"/>
            <a:ext cx="3744417" cy="504055"/>
          </a:xfrm>
        </p:spPr>
        <p:txBody>
          <a:bodyPr/>
          <a:lstStyle/>
          <a:p>
            <a:r>
              <a:rPr lang="en-US" sz="2400" dirty="0"/>
              <a:t>Life Sciences degrees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39551" y="1851671"/>
            <a:ext cx="5256585" cy="2664295"/>
          </a:xfrm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BSc (three years)</a:t>
            </a:r>
          </a:p>
          <a:p>
            <a:pPr eaLnBrk="0" hangingPunct="0">
              <a:lnSpc>
                <a:spcPct val="90000"/>
              </a:lnSpc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BSc Honours (four years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lang="en-GB" sz="1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Common</a:t>
            </a:r>
            <a:endParaRPr lang="en-GB" sz="1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</a:pP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lnSpc>
                <a:spcPct val="90000"/>
              </a:lnSpc>
            </a:pPr>
            <a:r>
              <a:rPr lang="en-GB" sz="1800" dirty="0" err="1">
                <a:latin typeface="Arial" panose="020B0604020202020204" pitchFamily="34" charset="0"/>
                <a:cs typeface="Arial" panose="020B0604020202020204" pitchFamily="34" charset="0"/>
              </a:rPr>
              <a:t>MSci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 Honours (five years)</a:t>
            </a:r>
          </a:p>
          <a:p>
            <a:pPr marL="742950" lvl="1" indent="-285750" eaLnBrk="0" hangingPunct="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Integrated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asters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degree – an advanced undergraduate degree which includes a one year research-based work placement, taken in Year 4 of the 5-year structure</a:t>
            </a:r>
          </a:p>
        </p:txBody>
      </p:sp>
    </p:spTree>
    <p:extLst>
      <p:ext uri="{BB962C8B-B14F-4D97-AF65-F5344CB8AC3E}">
        <p14:creationId xmlns:p14="http://schemas.microsoft.com/office/powerpoint/2010/main" val="59599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9" name="Picture 6" descr="_7_John Vassiliou, U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90406" y="939764"/>
            <a:ext cx="2519363" cy="41171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2"/>
          <p:cNvSpPr txBox="1">
            <a:spLocks noChangeArrowheads="1"/>
          </p:cNvSpPr>
          <p:nvPr/>
        </p:nvSpPr>
        <p:spPr bwMode="auto">
          <a:xfrm>
            <a:off x="317466" y="1162411"/>
            <a:ext cx="5838710" cy="367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30000"/>
              </a:lnSpc>
              <a:buFontTx/>
              <a:buNone/>
            </a:pPr>
            <a:r>
              <a:rPr lang="en-GB" alt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Erasmus - Europe</a:t>
            </a:r>
          </a:p>
          <a:p>
            <a:pPr eaLnBrk="1" hangingPunct="1">
              <a:lnSpc>
                <a:spcPct val="130000"/>
              </a:lnSpc>
            </a:pPr>
            <a:r>
              <a:rPr lang="en-GB" altLang="en-US" sz="2000" dirty="0">
                <a:solidFill>
                  <a:schemeClr val="tx2"/>
                </a:solidFill>
                <a:cs typeface="Arial" panose="020B0604020202020204" pitchFamily="34" charset="0"/>
              </a:rPr>
              <a:t>13 universities in 9 European countries to choose from</a:t>
            </a:r>
          </a:p>
          <a:p>
            <a:pPr eaLnBrk="1" hangingPunct="1">
              <a:lnSpc>
                <a:spcPct val="130000"/>
              </a:lnSpc>
            </a:pPr>
            <a:r>
              <a:rPr lang="en-GB" altLang="en-US" sz="2000" dirty="0">
                <a:solidFill>
                  <a:schemeClr val="tx2"/>
                </a:solidFill>
                <a:cs typeface="Arial" panose="020B0604020202020204" pitchFamily="34" charset="0"/>
              </a:rPr>
              <a:t>3 -10 month programmes</a:t>
            </a:r>
          </a:p>
          <a:p>
            <a:pPr eaLnBrk="1" hangingPunct="1">
              <a:lnSpc>
                <a:spcPct val="130000"/>
              </a:lnSpc>
            </a:pPr>
            <a:r>
              <a:rPr lang="en-GB" altLang="en-US" sz="2000" dirty="0">
                <a:solidFill>
                  <a:schemeClr val="tx2"/>
                </a:solidFill>
                <a:cs typeface="Arial" panose="020B0604020202020204" pitchFamily="34" charset="0"/>
              </a:rPr>
              <a:t>Erasmus grant / language tuition available</a:t>
            </a:r>
            <a:endParaRPr lang="en-GB" altLang="en-US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International opportunities include:</a:t>
            </a:r>
            <a:endParaRPr lang="en-GB" altLang="en-US" sz="2000" b="1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GB" altLang="en-US" sz="2000" dirty="0">
                <a:solidFill>
                  <a:schemeClr val="tx2"/>
                </a:solidFill>
                <a:cs typeface="Arial" panose="020B0604020202020204" pitchFamily="34" charset="0"/>
              </a:rPr>
              <a:t>Australia, Canada, Hong Kong, Japan, Korea, New Zealand, Singapore, USA, Central &amp; South America.</a:t>
            </a:r>
          </a:p>
          <a:p>
            <a:pPr>
              <a:spcBef>
                <a:spcPct val="0"/>
              </a:spcBef>
            </a:pPr>
            <a:endParaRPr lang="en-GB" altLang="en-US" sz="1500" dirty="0">
              <a:solidFill>
                <a:schemeClr val="tx2"/>
              </a:solidFill>
              <a:latin typeface="+mn-lt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5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99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95CA61-DE30-40DE-B63C-3AE4EF216FFE}" type="slidenum">
              <a:rPr lang="en-US" altLang="en-US" sz="105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5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Study Abroad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35795" y="337595"/>
            <a:ext cx="66739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Study </a:t>
            </a:r>
            <a:r>
              <a:rPr lang="en-GB" sz="3200" dirty="0" smtClean="0">
                <a:solidFill>
                  <a:srgbClr val="002060"/>
                </a:solidFill>
              </a:rPr>
              <a:t>Abroad – </a:t>
            </a:r>
            <a:r>
              <a:rPr lang="en-GB" sz="3200" dirty="0" smtClean="0">
                <a:solidFill>
                  <a:srgbClr val="FF0000"/>
                </a:solidFill>
              </a:rPr>
              <a:t>2</a:t>
            </a:r>
            <a:r>
              <a:rPr lang="en-GB" sz="3200" baseline="30000" dirty="0" smtClean="0">
                <a:solidFill>
                  <a:srgbClr val="FF0000"/>
                </a:solidFill>
              </a:rPr>
              <a:t>nd</a:t>
            </a:r>
            <a:r>
              <a:rPr lang="en-GB" sz="3200" dirty="0" smtClean="0">
                <a:solidFill>
                  <a:srgbClr val="FF0000"/>
                </a:solidFill>
              </a:rPr>
              <a:t> year preferably</a:t>
            </a:r>
            <a:endParaRPr lang="en-GB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4936"/>
            <a:ext cx="9144000" cy="1352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Life Science at Glasgow</a:t>
            </a: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248280" y="1101984"/>
            <a:ext cx="8642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  <a:latin typeface="+mn-lt"/>
              </a:rPr>
              <a:t>There are currently </a:t>
            </a:r>
            <a:r>
              <a:rPr lang="en-GB" altLang="en-US" dirty="0" smtClean="0">
                <a:solidFill>
                  <a:schemeClr val="tx1"/>
                </a:solidFill>
                <a:latin typeface="+mn-lt"/>
              </a:rPr>
              <a:t>4 </a:t>
            </a:r>
            <a:r>
              <a:rPr lang="en-GB" altLang="en-US" dirty="0">
                <a:solidFill>
                  <a:schemeClr val="tx1"/>
                </a:solidFill>
                <a:latin typeface="+mn-lt"/>
              </a:rPr>
              <a:t>degree groups encompassing over 20 degree choices:</a:t>
            </a:r>
          </a:p>
        </p:txBody>
      </p:sp>
      <p:sp>
        <p:nvSpPr>
          <p:cNvPr id="8" name="Rounded Rectangle 2"/>
          <p:cNvSpPr>
            <a:spLocks noChangeArrowheads="1"/>
          </p:cNvSpPr>
          <p:nvPr/>
        </p:nvSpPr>
        <p:spPr bwMode="auto">
          <a:xfrm>
            <a:off x="280205" y="2104330"/>
            <a:ext cx="3240087" cy="504825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+mn-lt"/>
              </a:rPr>
              <a:t>Animal Biology Group</a:t>
            </a:r>
          </a:p>
        </p:txBody>
      </p:sp>
      <p:sp>
        <p:nvSpPr>
          <p:cNvPr id="10" name="Rounded Rectangle 8"/>
          <p:cNvSpPr>
            <a:spLocks noChangeArrowheads="1"/>
          </p:cNvSpPr>
          <p:nvPr/>
        </p:nvSpPr>
        <p:spPr bwMode="auto">
          <a:xfrm>
            <a:off x="270377" y="2860178"/>
            <a:ext cx="4391025" cy="5048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 err="1">
                <a:solidFill>
                  <a:schemeClr val="bg1"/>
                </a:solidFill>
                <a:latin typeface="+mn-lt"/>
              </a:rPr>
              <a:t>Biomolecular</a:t>
            </a:r>
            <a:r>
              <a:rPr lang="en-GB" altLang="en-US" dirty="0">
                <a:solidFill>
                  <a:schemeClr val="bg1"/>
                </a:solidFill>
                <a:latin typeface="+mn-lt"/>
              </a:rPr>
              <a:t> Sciences Group</a:t>
            </a:r>
          </a:p>
        </p:txBody>
      </p:sp>
      <p:sp>
        <p:nvSpPr>
          <p:cNvPr id="11" name="Rounded Rectangle 9"/>
          <p:cNvSpPr>
            <a:spLocks noChangeArrowheads="1"/>
          </p:cNvSpPr>
          <p:nvPr/>
        </p:nvSpPr>
        <p:spPr bwMode="auto">
          <a:xfrm>
            <a:off x="280204" y="3617267"/>
            <a:ext cx="4075771" cy="503238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+mn-lt"/>
              </a:rPr>
              <a:t>Human </a:t>
            </a:r>
            <a:r>
              <a:rPr lang="en-GB" altLang="en-US" dirty="0" smtClean="0">
                <a:solidFill>
                  <a:schemeClr val="bg1"/>
                </a:solidFill>
                <a:latin typeface="+mn-lt"/>
              </a:rPr>
              <a:t>Life Sciences </a:t>
            </a:r>
            <a:r>
              <a:rPr lang="en-GB" altLang="en-US" dirty="0">
                <a:solidFill>
                  <a:schemeClr val="bg1"/>
                </a:solidFill>
                <a:latin typeface="+mn-lt"/>
              </a:rPr>
              <a:t>Group</a:t>
            </a:r>
          </a:p>
        </p:txBody>
      </p:sp>
      <p:sp>
        <p:nvSpPr>
          <p:cNvPr id="12" name="Rounded Rectangle 11"/>
          <p:cNvSpPr>
            <a:spLocks noChangeArrowheads="1"/>
          </p:cNvSpPr>
          <p:nvPr/>
        </p:nvSpPr>
        <p:spPr bwMode="auto">
          <a:xfrm>
            <a:off x="270377" y="4372769"/>
            <a:ext cx="4392613" cy="503237"/>
          </a:xfrm>
          <a:prstGeom prst="roundRect">
            <a:avLst>
              <a:gd name="adj" fmla="val 16667"/>
            </a:avLst>
          </a:prstGeom>
          <a:solidFill>
            <a:srgbClr val="E58E1B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bg1"/>
                </a:solidFill>
                <a:latin typeface="+mn-lt"/>
              </a:rPr>
              <a:t>Infection &amp; Immunology Group</a:t>
            </a:r>
          </a:p>
        </p:txBody>
      </p:sp>
      <p:sp>
        <p:nvSpPr>
          <p:cNvPr id="13" name="Right Brace 3"/>
          <p:cNvSpPr>
            <a:spLocks/>
          </p:cNvSpPr>
          <p:nvPr/>
        </p:nvSpPr>
        <p:spPr bwMode="auto">
          <a:xfrm>
            <a:off x="4716759" y="1933834"/>
            <a:ext cx="863353" cy="3086188"/>
          </a:xfrm>
          <a:prstGeom prst="rightBrace">
            <a:avLst>
              <a:gd name="adj1" fmla="val 8356"/>
              <a:gd name="adj2" fmla="val 50000"/>
            </a:avLst>
          </a:prstGeom>
          <a:solidFill>
            <a:schemeClr val="bg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>
              <a:solidFill>
                <a:schemeClr val="tx1"/>
              </a:solidFill>
              <a:latin typeface="+mn-lt"/>
            </a:endParaRP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5633881" y="2139702"/>
            <a:ext cx="3510119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  <a:latin typeface="+mn-lt"/>
              </a:rPr>
              <a:t>Level 1 </a:t>
            </a:r>
            <a:r>
              <a:rPr lang="en-GB" altLang="en-US" dirty="0" smtClean="0">
                <a:solidFill>
                  <a:schemeClr val="tx1"/>
                </a:solidFill>
                <a:latin typeface="+mn-lt"/>
              </a:rPr>
              <a:t>Biology is </a:t>
            </a:r>
            <a:r>
              <a:rPr lang="en-GB" altLang="en-US" dirty="0">
                <a:solidFill>
                  <a:schemeClr val="tx1"/>
                </a:solidFill>
                <a:latin typeface="+mn-lt"/>
              </a:rPr>
              <a:t>designed to introduce students to content focussed on each </a:t>
            </a:r>
            <a:r>
              <a:rPr lang="en-GB" altLang="en-US" dirty="0" smtClean="0">
                <a:solidFill>
                  <a:schemeClr val="tx1"/>
                </a:solidFill>
                <a:latin typeface="+mn-lt"/>
              </a:rPr>
              <a:t>group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dirty="0" smtClean="0">
                <a:solidFill>
                  <a:schemeClr val="tx1"/>
                </a:solidFill>
                <a:latin typeface="+mn-lt"/>
              </a:rPr>
              <a:t>Level 2 Biology will continue in more depth</a:t>
            </a:r>
            <a:endParaRPr lang="en-GB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48749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2"/>
          <p:cNvSpPr>
            <a:spLocks noChangeArrowheads="1"/>
          </p:cNvSpPr>
          <p:nvPr/>
        </p:nvSpPr>
        <p:spPr bwMode="auto">
          <a:xfrm>
            <a:off x="251520" y="1419622"/>
            <a:ext cx="3960440" cy="1231614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GB" sz="20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Animal Biology:</a:t>
            </a:r>
          </a:p>
          <a:p>
            <a:pPr marL="257175" indent="-257175"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Marine &amp; Freshwater Biology</a:t>
            </a:r>
          </a:p>
          <a:p>
            <a:pPr marL="257175" indent="-257175"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Zoology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4936"/>
            <a:ext cx="9144000" cy="1352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Life Science at Glasgow</a:t>
            </a: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253309" y="2859782"/>
            <a:ext cx="7559051" cy="1656184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GB" sz="2000" b="1" dirty="0" err="1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Biomolecular</a:t>
            </a:r>
            <a:r>
              <a:rPr lang="en-GB" sz="20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Sciences: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Biochemistry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Genetics 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Molecular &amp; Cellular Biology (with Biotech or Plant </a:t>
            </a:r>
            <a:r>
              <a:rPr lang="en-GB" sz="2000" dirty="0" err="1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Scence</a:t>
            </a: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511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Life Science at Glasgow</a:t>
            </a:r>
          </a:p>
        </p:txBody>
      </p:sp>
      <p:sp>
        <p:nvSpPr>
          <p:cNvPr id="10" name="Rounded Rectangle 11"/>
          <p:cNvSpPr>
            <a:spLocks noChangeArrowheads="1"/>
          </p:cNvSpPr>
          <p:nvPr/>
        </p:nvSpPr>
        <p:spPr bwMode="auto">
          <a:xfrm>
            <a:off x="253308" y="3904326"/>
            <a:ext cx="4030659" cy="1187704"/>
          </a:xfrm>
          <a:prstGeom prst="roundRect">
            <a:avLst>
              <a:gd name="adj" fmla="val 16667"/>
            </a:avLst>
          </a:prstGeom>
          <a:solidFill>
            <a:srgbClr val="E58E1B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GB" sz="2000" b="1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Infection &amp; Immunology: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Immunology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Microbiology</a:t>
            </a:r>
          </a:p>
        </p:txBody>
      </p:sp>
      <p:sp>
        <p:nvSpPr>
          <p:cNvPr id="6" name="Rounded Rectangle 5"/>
          <p:cNvSpPr>
            <a:spLocks noChangeArrowheads="1"/>
          </p:cNvSpPr>
          <p:nvPr/>
        </p:nvSpPr>
        <p:spPr bwMode="auto">
          <a:xfrm>
            <a:off x="251520" y="1131590"/>
            <a:ext cx="8712968" cy="2679898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  <a:defRPr/>
            </a:pPr>
            <a:r>
              <a:rPr lang="en-GB" sz="2000" b="1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Human Life Sciences: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Anatomy 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Human Biology / Human Biology &amp; Nutrition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Neuroscience 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Pharmacology 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Physiology</a:t>
            </a:r>
          </a:p>
          <a:p>
            <a:pPr marL="257175" indent="-257175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solidFill>
                  <a:schemeClr val="bg1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Physiology &amp; Sports Science / Physiology, Sports Science &amp; Nutrition </a:t>
            </a:r>
          </a:p>
        </p:txBody>
      </p:sp>
    </p:spTree>
    <p:extLst>
      <p:ext uri="{BB962C8B-B14F-4D97-AF65-F5344CB8AC3E}">
        <p14:creationId xmlns:p14="http://schemas.microsoft.com/office/powerpoint/2010/main" val="351127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5" name="Picture 7" descr="http://www.multipro.com.au/wp-content/uploads/Flexibility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4452" y="2028173"/>
            <a:ext cx="1793787" cy="194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3347705" y="94060"/>
            <a:ext cx="45529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chemeClr val="bg1"/>
                </a:solidFill>
                <a:latin typeface="+mn-lt"/>
              </a:rPr>
              <a:t>Flexibility of choice</a:t>
            </a: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51520" y="1221601"/>
            <a:ext cx="8640959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dirty="0">
                <a:solidFill>
                  <a:schemeClr val="tx1"/>
                </a:solidFill>
                <a:cs typeface="Arial" panose="020B0604020202020204" pitchFamily="34" charset="0"/>
              </a:rPr>
              <a:t>When entering the School of Life Sciences – all degrees are available to you.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b="1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rgbClr val="0070C0"/>
                </a:solidFill>
                <a:cs typeface="Arial" panose="020B0604020202020204" pitchFamily="34" charset="0"/>
              </a:rPr>
              <a:t>Your degree subject is not fixed until your third year</a:t>
            </a:r>
            <a:endParaRPr lang="en-GB" altLang="en-US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en-US"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24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F02EF9B-9824-47C1-8CA5-32F1ABD9CE0B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50">
              <a:latin typeface="+mn-lt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Flexibility of Choice</a:t>
            </a:r>
          </a:p>
        </p:txBody>
      </p:sp>
      <p:sp>
        <p:nvSpPr>
          <p:cNvPr id="18" name="Rounded Rectangle 2"/>
          <p:cNvSpPr>
            <a:spLocks noChangeArrowheads="1"/>
          </p:cNvSpPr>
          <p:nvPr/>
        </p:nvSpPr>
        <p:spPr bwMode="auto">
          <a:xfrm>
            <a:off x="251520" y="2432069"/>
            <a:ext cx="2714790" cy="378619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Animal Biology Group</a:t>
            </a:r>
          </a:p>
        </p:txBody>
      </p:sp>
      <p:sp>
        <p:nvSpPr>
          <p:cNvPr id="19" name="Rounded Rectangle 8"/>
          <p:cNvSpPr>
            <a:spLocks noChangeArrowheads="1"/>
          </p:cNvSpPr>
          <p:nvPr/>
        </p:nvSpPr>
        <p:spPr bwMode="auto">
          <a:xfrm>
            <a:off x="2966310" y="2445195"/>
            <a:ext cx="3621914" cy="378619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 err="1">
                <a:solidFill>
                  <a:schemeClr val="bg1"/>
                </a:solidFill>
                <a:cs typeface="Arial" panose="020B0604020202020204" pitchFamily="34" charset="0"/>
              </a:rPr>
              <a:t>Biomolecular</a:t>
            </a:r>
            <a:r>
              <a:rPr lang="en-GB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 Sciences Group</a:t>
            </a:r>
          </a:p>
        </p:txBody>
      </p:sp>
      <p:sp>
        <p:nvSpPr>
          <p:cNvPr id="20" name="Rounded Rectangle 9"/>
          <p:cNvSpPr>
            <a:spLocks noChangeArrowheads="1"/>
          </p:cNvSpPr>
          <p:nvPr/>
        </p:nvSpPr>
        <p:spPr bwMode="auto">
          <a:xfrm>
            <a:off x="251520" y="2823814"/>
            <a:ext cx="5616624" cy="377429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Human Life Sciences &amp; Sports Science Group</a:t>
            </a:r>
          </a:p>
        </p:txBody>
      </p:sp>
      <p:sp>
        <p:nvSpPr>
          <p:cNvPr id="21" name="Rounded Rectangle 11"/>
          <p:cNvSpPr>
            <a:spLocks noChangeArrowheads="1"/>
          </p:cNvSpPr>
          <p:nvPr/>
        </p:nvSpPr>
        <p:spPr bwMode="auto">
          <a:xfrm>
            <a:off x="243780" y="3202434"/>
            <a:ext cx="3824163" cy="377428"/>
          </a:xfrm>
          <a:prstGeom prst="roundRect">
            <a:avLst>
              <a:gd name="adj" fmla="val 16667"/>
            </a:avLst>
          </a:prstGeom>
          <a:solidFill>
            <a:srgbClr val="E58E1B"/>
          </a:solidFill>
          <a:ln w="12700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Infection &amp; Immunology Group</a:t>
            </a:r>
          </a:p>
        </p:txBody>
      </p:sp>
    </p:spTree>
    <p:extLst>
      <p:ext uri="{BB962C8B-B14F-4D97-AF65-F5344CB8AC3E}">
        <p14:creationId xmlns:p14="http://schemas.microsoft.com/office/powerpoint/2010/main" val="199949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2"/>
          <p:cNvSpPr>
            <a:spLocks noGrp="1"/>
          </p:cNvSpPr>
          <p:nvPr>
            <p:ph idx="1"/>
          </p:nvPr>
        </p:nvSpPr>
        <p:spPr>
          <a:xfrm>
            <a:off x="107504" y="1259964"/>
            <a:ext cx="5400600" cy="3688049"/>
          </a:xfrm>
        </p:spPr>
        <p:txBody>
          <a:bodyPr/>
          <a:lstStyle/>
          <a:p>
            <a:pPr marL="0" indent="0"/>
            <a:r>
              <a:rPr lang="en-GB" altLang="en-US" sz="2000" dirty="0" smtClean="0">
                <a:solidFill>
                  <a:schemeClr val="tx1"/>
                </a:solidFill>
              </a:rPr>
              <a:t>A typical First Year Curriculum:</a:t>
            </a:r>
            <a:endParaRPr lang="en-GB" alt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GB" altLang="en-US" sz="2000" b="1" dirty="0" smtClean="0">
                <a:solidFill>
                  <a:srgbClr val="0070C0"/>
                </a:solidFill>
              </a:rPr>
              <a:t>Semester one: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002060"/>
                </a:solidFill>
              </a:rPr>
              <a:t>Biology 1A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002060"/>
                </a:solidFill>
              </a:rPr>
              <a:t>Chemistry 1 OR Science Fundamentals 1X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002060"/>
                </a:solidFill>
              </a:rPr>
              <a:t>Optional Course</a:t>
            </a:r>
          </a:p>
          <a:p>
            <a:pPr marL="0" indent="0"/>
            <a:endParaRPr lang="en-GB" altLang="en-US" sz="2000" dirty="0" smtClean="0">
              <a:solidFill>
                <a:srgbClr val="002060"/>
              </a:solidFill>
            </a:endParaRPr>
          </a:p>
          <a:p>
            <a:pPr marL="0" indent="0"/>
            <a:r>
              <a:rPr lang="en-GB" altLang="en-US" sz="2000" b="1" dirty="0" smtClean="0">
                <a:solidFill>
                  <a:srgbClr val="0070C0"/>
                </a:solidFill>
              </a:rPr>
              <a:t>Semester two:</a:t>
            </a:r>
            <a:endParaRPr lang="en-GB" altLang="en-US" sz="2000" b="1" dirty="0">
              <a:solidFill>
                <a:srgbClr val="0070C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>
                <a:solidFill>
                  <a:srgbClr val="002060"/>
                </a:solidFill>
              </a:rPr>
              <a:t>Biology 1B (semester two</a:t>
            </a:r>
            <a:r>
              <a:rPr lang="en-GB" altLang="en-US" sz="2000" dirty="0" smtClean="0">
                <a:solidFill>
                  <a:srgbClr val="002060"/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002060"/>
                </a:solidFill>
              </a:rPr>
              <a:t>Chemistry 1 OR Science Fundamentals 1Y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sz="2000" dirty="0" smtClean="0">
                <a:solidFill>
                  <a:srgbClr val="002060"/>
                </a:solidFill>
              </a:rPr>
              <a:t>Optional Course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0" indent="0"/>
            <a:endParaRPr lang="en-GB" altLang="en-US" sz="2000" dirty="0">
              <a:solidFill>
                <a:schemeClr val="tx1"/>
              </a:solidFill>
            </a:endParaRP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AFC0DF-3083-4EBF-91F1-8EB6535C6941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50">
              <a:latin typeface="+mn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709682" y="54769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3000" dirty="0">
                <a:solidFill>
                  <a:schemeClr val="bg1"/>
                </a:solidFill>
                <a:latin typeface="+mn-lt"/>
              </a:rPr>
              <a:t>Level 1 Biology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rgbClr val="002060"/>
                </a:solidFill>
              </a:rPr>
              <a:t>1</a:t>
            </a:r>
            <a:r>
              <a:rPr lang="en-GB" sz="3200" baseline="30000" dirty="0" smtClean="0">
                <a:solidFill>
                  <a:srgbClr val="002060"/>
                </a:solidFill>
              </a:rPr>
              <a:t>st</a:t>
            </a:r>
            <a:r>
              <a:rPr lang="en-GB" sz="3200" dirty="0" smtClean="0">
                <a:solidFill>
                  <a:srgbClr val="002060"/>
                </a:solidFill>
              </a:rPr>
              <a:t> Year / Level </a:t>
            </a:r>
            <a:r>
              <a:rPr lang="en-GB" sz="3200" dirty="0">
                <a:solidFill>
                  <a:srgbClr val="002060"/>
                </a:solidFill>
              </a:rPr>
              <a:t>1 Biology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615608" y="1365050"/>
            <a:ext cx="3528392" cy="34778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Common optional courses: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Psychology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Environmental Biology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Current Directions in Life </a:t>
            </a:r>
            <a:r>
              <a:rPr lang="en-GB" sz="2000" dirty="0" err="1" smtClean="0"/>
              <a:t>Sci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Geography / Earth </a:t>
            </a:r>
            <a:r>
              <a:rPr lang="en-GB" sz="2000" dirty="0" err="1" smtClean="0"/>
              <a:t>Sci</a:t>
            </a:r>
            <a:endParaRPr lang="en-GB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Maths / Statistics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Physics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Languages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Computing Science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/>
              <a:t>Exploring the Cosmos</a:t>
            </a:r>
          </a:p>
        </p:txBody>
      </p:sp>
    </p:spTree>
    <p:extLst>
      <p:ext uri="{BB962C8B-B14F-4D97-AF65-F5344CB8AC3E}">
        <p14:creationId xmlns:p14="http://schemas.microsoft.com/office/powerpoint/2010/main" val="160203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/>
            <a:r>
              <a:rPr lang="en-GB" altLang="en-US" sz="2400" dirty="0">
                <a:solidFill>
                  <a:srgbClr val="0070C0"/>
                </a:solidFill>
              </a:rPr>
              <a:t>1</a:t>
            </a:r>
            <a:r>
              <a:rPr lang="en-GB" altLang="en-US" sz="2400" baseline="30000" dirty="0">
                <a:solidFill>
                  <a:srgbClr val="0070C0"/>
                </a:solidFill>
              </a:rPr>
              <a:t>st</a:t>
            </a:r>
            <a:r>
              <a:rPr lang="en-GB" altLang="en-US" sz="2400" dirty="0">
                <a:solidFill>
                  <a:srgbClr val="0070C0"/>
                </a:solidFill>
              </a:rPr>
              <a:t> Semester:</a:t>
            </a:r>
          </a:p>
          <a:p>
            <a:pPr marL="0" indent="0"/>
            <a:r>
              <a:rPr lang="en-GB" altLang="en-US" sz="2400" dirty="0">
                <a:solidFill>
                  <a:schemeClr val="tx1"/>
                </a:solidFill>
              </a:rPr>
              <a:t>introduces students to cellular systems, both at the unicellular and multicellular level. </a:t>
            </a: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C70FF6-2593-4148-BF9C-53B45E33A7DC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50">
              <a:latin typeface="+mn-lt"/>
            </a:endParaRPr>
          </a:p>
        </p:txBody>
      </p:sp>
      <p:sp>
        <p:nvSpPr>
          <p:cNvPr id="15364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1A</a:t>
            </a:r>
          </a:p>
        </p:txBody>
      </p:sp>
      <p:pic>
        <p:nvPicPr>
          <p:cNvPr id="15365" name="Picture 5" descr="J:\LifeSci\BTC\2012-2013\Moodle Logos and Images\Pics for logo\Micro image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55576" y="2564088"/>
            <a:ext cx="2646295" cy="247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366" name="Straight Arrow Connector 2"/>
          <p:cNvCxnSpPr>
            <a:cxnSpLocks noChangeShapeType="1"/>
          </p:cNvCxnSpPr>
          <p:nvPr/>
        </p:nvCxnSpPr>
        <p:spPr bwMode="auto">
          <a:xfrm>
            <a:off x="3851920" y="3651870"/>
            <a:ext cx="1368152" cy="0"/>
          </a:xfrm>
          <a:prstGeom prst="straightConnector1">
            <a:avLst/>
          </a:prstGeom>
          <a:noFill/>
          <a:ln w="50800">
            <a:solidFill>
              <a:srgbClr val="0070C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7" name="Picture 6" descr="J:\LifeSci\BTC\2012-2013\Moodle Logos and Images\Pics for logo\Human Body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26114" y="2574131"/>
            <a:ext cx="2477691" cy="2467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1A</a:t>
            </a:r>
          </a:p>
        </p:txBody>
      </p:sp>
    </p:spTree>
    <p:extLst>
      <p:ext uri="{BB962C8B-B14F-4D97-AF65-F5344CB8AC3E}">
        <p14:creationId xmlns:p14="http://schemas.microsoft.com/office/powerpoint/2010/main" val="390763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251520" y="1221581"/>
            <a:ext cx="8640960" cy="2914650"/>
          </a:xfrm>
        </p:spPr>
        <p:txBody>
          <a:bodyPr/>
          <a:lstStyle/>
          <a:p>
            <a:pPr marL="0" indent="0"/>
            <a:r>
              <a:rPr lang="en-GB" altLang="en-US" sz="2400" dirty="0">
                <a:solidFill>
                  <a:schemeClr val="tx1"/>
                </a:solidFill>
              </a:rPr>
              <a:t>There is a weekly lab and lecture series, building week on week:</a:t>
            </a:r>
          </a:p>
          <a:p>
            <a:pPr marL="0" indent="0"/>
            <a:endParaRPr lang="en-GB" altLang="en-US" dirty="0"/>
          </a:p>
          <a:p>
            <a:pPr marL="0" indent="0"/>
            <a:r>
              <a:rPr lang="en-GB" altLang="en-US" sz="2400" dirty="0">
                <a:solidFill>
                  <a:srgbClr val="0070C0"/>
                </a:solidFill>
              </a:rPr>
              <a:t>Unicellular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429496729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18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557213" indent="-214313" eaLnBrk="0" hangingPunct="0">
              <a:spcBef>
                <a:spcPct val="20000"/>
              </a:spcBef>
              <a:buChar char="–"/>
              <a:defRPr sz="15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857250" indent="-17145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200150" indent="-17145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1543050" indent="-171450" eaLnBrk="0" hangingPunct="0">
              <a:spcBef>
                <a:spcPct val="20000"/>
              </a:spcBef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18859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2288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25717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2914650" indent="-17145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2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90667B-C8A2-4BAF-8C06-402E35771BEB}" type="slidenum">
              <a:rPr lang="en-US" altLang="en-US" sz="1050">
                <a:latin typeface="+mn-lt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50">
              <a:latin typeface="+mn-lt"/>
            </a:endParaRPr>
          </a:p>
        </p:txBody>
      </p:sp>
      <p:pic>
        <p:nvPicPr>
          <p:cNvPr id="16389" name="Picture 5" descr="J:\LifeSci\BTC\2012-2013\Moodle Logos and Images\Pics for logo\Micro imag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734789"/>
            <a:ext cx="2801260" cy="235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1"/>
          <p:cNvSpPr txBox="1">
            <a:spLocks noChangeArrowheads="1"/>
          </p:cNvSpPr>
          <p:nvPr/>
        </p:nvSpPr>
        <p:spPr bwMode="auto">
          <a:xfrm>
            <a:off x="3437335" y="2421344"/>
            <a:ext cx="5455145" cy="1446550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  <a:cs typeface="Arial" panose="020B0604020202020204" pitchFamily="34" charset="0"/>
              </a:rPr>
              <a:t>Lectures: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Cells &amp; Model Systems, Parasitology,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The Immunological Armoury,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Microbiology, Virology, Prokaryotic Life</a:t>
            </a:r>
          </a:p>
        </p:txBody>
      </p:sp>
      <p:sp>
        <p:nvSpPr>
          <p:cNvPr id="30726" name="TextBox 6"/>
          <p:cNvSpPr txBox="1">
            <a:spLocks noChangeArrowheads="1"/>
          </p:cNvSpPr>
          <p:nvPr/>
        </p:nvSpPr>
        <p:spPr bwMode="auto">
          <a:xfrm>
            <a:off x="3437335" y="3984034"/>
            <a:ext cx="5455145" cy="1107996"/>
          </a:xfrm>
          <a:prstGeom prst="rect">
            <a:avLst/>
          </a:prstGeom>
          <a:noFill/>
          <a:ln w="254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u="sng" dirty="0">
                <a:solidFill>
                  <a:schemeClr val="tx1"/>
                </a:solidFill>
                <a:cs typeface="Arial" panose="020B0604020202020204" pitchFamily="34" charset="0"/>
              </a:rPr>
              <a:t>Labs: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 dirty="0">
                <a:solidFill>
                  <a:schemeClr val="tx1"/>
                </a:solidFill>
                <a:cs typeface="Arial" panose="020B0604020202020204" pitchFamily="34" charset="0"/>
              </a:rPr>
              <a:t>Microscopy, Cell Motility, Diagnosis of Infectious Disease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709682" y="89297"/>
            <a:ext cx="61722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4000" tIns="27000" bIns="27000" anchor="ctr"/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b="1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213B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700" dirty="0">
                <a:solidFill>
                  <a:schemeClr val="bg1"/>
                </a:solidFill>
                <a:latin typeface="+mn-lt"/>
              </a:rPr>
              <a:t>Level 1 Biology – Biology 1A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35255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235796" y="337595"/>
            <a:ext cx="63367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02060"/>
                </a:solidFill>
              </a:rPr>
              <a:t>Biology 1A</a:t>
            </a:r>
          </a:p>
        </p:txBody>
      </p:sp>
    </p:spTree>
    <p:extLst>
      <p:ext uri="{BB962C8B-B14F-4D97-AF65-F5344CB8AC3E}">
        <p14:creationId xmlns:p14="http://schemas.microsoft.com/office/powerpoint/2010/main" val="32383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oG_PowerPoint_16.9">
  <a:themeElements>
    <a:clrScheme name="University colours">
      <a:dk1>
        <a:srgbClr val="002542"/>
      </a:dk1>
      <a:lt1>
        <a:srgbClr val="FFFFFE"/>
      </a:lt1>
      <a:dk2>
        <a:srgbClr val="354047"/>
      </a:dk2>
      <a:lt2>
        <a:srgbClr val="C54520"/>
      </a:lt2>
      <a:accent1>
        <a:srgbClr val="63548B"/>
      </a:accent1>
      <a:accent2>
        <a:srgbClr val="8D0C64"/>
      </a:accent2>
      <a:accent3>
        <a:srgbClr val="CF1C20"/>
      </a:accent3>
      <a:accent4>
        <a:srgbClr val="4B3B7D"/>
      </a:accent4>
      <a:accent5>
        <a:srgbClr val="003824"/>
      </a:accent5>
      <a:accent6>
        <a:srgbClr val="500B29"/>
      </a:accent6>
      <a:hlink>
        <a:srgbClr val="584B3D"/>
      </a:hlink>
      <a:folHlink>
        <a:srgbClr val="0068A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UoG_PowerPoint_16.9</Template>
  <TotalTime>5396</TotalTime>
  <Words>1030</Words>
  <Application>Microsoft Office PowerPoint</Application>
  <PresentationFormat>On-screen Show (16:9)</PresentationFormat>
  <Paragraphs>201</Paragraphs>
  <Slides>20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Times New Roman</vt:lpstr>
      <vt:lpstr>Verdana</vt:lpstr>
      <vt:lpstr>ヒラギノ角ゴ Pro W3</vt:lpstr>
      <vt:lpstr>UoG_PowerPoint_16.9</vt:lpstr>
      <vt:lpstr>PowerPoint Presentation</vt:lpstr>
      <vt:lpstr>Life Sciences degrees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Peter Howard</dc:creator>
  <cp:keywords/>
  <dc:description/>
  <cp:lastModifiedBy>Anne Macleod</cp:lastModifiedBy>
  <cp:revision>218</cp:revision>
  <cp:lastPrinted>2018-03-16T07:48:03Z</cp:lastPrinted>
  <dcterms:created xsi:type="dcterms:W3CDTF">2016-02-16T11:44:26Z</dcterms:created>
  <dcterms:modified xsi:type="dcterms:W3CDTF">2019-07-10T13:00:02Z</dcterms:modified>
  <cp:category/>
</cp:coreProperties>
</file>