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3661" r:id="rId5"/>
    <p:sldMasterId id="2147483664" r:id="rId6"/>
    <p:sldMasterId id="2147483668" r:id="rId7"/>
    <p:sldMasterId id="2147483670" r:id="rId8"/>
    <p:sldMasterId id="2147483652" r:id="rId9"/>
    <p:sldMasterId id="2147483658" r:id="rId10"/>
    <p:sldMasterId id="2147483672" r:id="rId11"/>
    <p:sldMasterId id="2147483654" r:id="rId12"/>
    <p:sldMasterId id="2147483675" r:id="rId13"/>
  </p:sldMasterIdLst>
  <p:handoutMasterIdLst>
    <p:handoutMasterId r:id="rId20"/>
  </p:handoutMasterIdLst>
  <p:sldIdLst>
    <p:sldId id="257" r:id="rId14"/>
    <p:sldId id="270" r:id="rId15"/>
    <p:sldId id="259" r:id="rId16"/>
    <p:sldId id="272" r:id="rId17"/>
    <p:sldId id="271" r:id="rId18"/>
    <p:sldId id="267" r:id="rId19"/>
  </p:sldIdLst>
  <p:sldSz cx="7620000" cy="5715000"/>
  <p:notesSz cx="6662738" cy="9926638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4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7B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1" autoAdjust="0"/>
    <p:restoredTop sz="86458" autoAdjust="0"/>
  </p:normalViewPr>
  <p:slideViewPr>
    <p:cSldViewPr snapToGrid="0">
      <p:cViewPr varScale="1">
        <p:scale>
          <a:sx n="92" d="100"/>
          <a:sy n="92" d="100"/>
        </p:scale>
        <p:origin x="378" y="90"/>
      </p:cViewPr>
      <p:guideLst>
        <p:guide orient="horz" pos="1800"/>
        <p:guide pos="2400"/>
      </p:guideLst>
    </p:cSldViewPr>
  </p:slideViewPr>
  <p:outlineViewPr>
    <p:cViewPr>
      <p:scale>
        <a:sx n="33" d="100"/>
        <a:sy n="33" d="100"/>
      </p:scale>
      <p:origin x="0" y="-118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5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4.xml"/><Relationship Id="rId2" Type="http://schemas.openxmlformats.org/officeDocument/2006/relationships/customXml" Target="../customXml/item2.xml"/><Relationship Id="rId16" Type="http://schemas.openxmlformats.org/officeDocument/2006/relationships/slide" Target="slides/slide3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2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72E86-E9A4-49BD-8545-91D469BDCC25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43985-CF63-4E79-BA84-92EC3409B4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022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23875" y="3865614"/>
            <a:ext cx="6572250" cy="1368152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86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500" y="935038"/>
            <a:ext cx="5715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3001963"/>
            <a:ext cx="5715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277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64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00" y="1425575"/>
            <a:ext cx="657225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00" y="3824288"/>
            <a:ext cx="657225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510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875" y="1520825"/>
            <a:ext cx="3209925" cy="36274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520825"/>
            <a:ext cx="3209925" cy="36274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083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463" y="304800"/>
            <a:ext cx="6572250" cy="11049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463" y="1401763"/>
            <a:ext cx="3222625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463" y="2087563"/>
            <a:ext cx="3222625" cy="30702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7625" y="1401763"/>
            <a:ext cx="3240088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7625" y="2087563"/>
            <a:ext cx="3240088" cy="30702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062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901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250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463" y="381000"/>
            <a:ext cx="2457450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0088" y="822325"/>
            <a:ext cx="3857625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463" y="1714500"/>
            <a:ext cx="2457450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6403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463" y="381000"/>
            <a:ext cx="2457450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40088" y="822325"/>
            <a:ext cx="3857625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463" y="1714500"/>
            <a:ext cx="2457450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8549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268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23875" y="2641477"/>
            <a:ext cx="6572250" cy="2592288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767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3063" y="304800"/>
            <a:ext cx="1643062" cy="4843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75" y="304800"/>
            <a:ext cx="4776788" cy="48434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4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23875" y="1704976"/>
            <a:ext cx="6572250" cy="208915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667">
                <a:solidFill>
                  <a:schemeClr val="bg1"/>
                </a:solidFill>
              </a:defRPr>
            </a:lvl2pPr>
            <a:lvl3pPr>
              <a:defRPr sz="1500">
                <a:solidFill>
                  <a:schemeClr val="bg1"/>
                </a:solidFill>
              </a:defRPr>
            </a:lvl3pPr>
            <a:lvl4pPr>
              <a:defRPr sz="1333">
                <a:solidFill>
                  <a:schemeClr val="bg1"/>
                </a:solidFill>
              </a:defRPr>
            </a:lvl4pPr>
            <a:lvl5pPr>
              <a:defRPr sz="1167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699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539972" y="696915"/>
            <a:ext cx="3834425" cy="3097212"/>
          </a:xfrm>
          <a:prstGeom prst="rect">
            <a:avLst/>
          </a:prstGeom>
        </p:spPr>
        <p:txBody>
          <a:bodyPr/>
          <a:lstStyle>
            <a:lvl1pPr marL="160720" indent="-160720">
              <a:buFont typeface="Symbol" panose="05050102010706020507" pitchFamily="18" charset="2"/>
              <a:buChar char="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45269" y="696915"/>
            <a:ext cx="3132535" cy="3097212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13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Use me for large images, graphics or tables.</a:t>
            </a:r>
          </a:p>
        </p:txBody>
      </p:sp>
    </p:spTree>
    <p:extLst>
      <p:ext uri="{BB962C8B-B14F-4D97-AF65-F5344CB8AC3E}">
        <p14:creationId xmlns:p14="http://schemas.microsoft.com/office/powerpoint/2010/main" val="135067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23875" y="1633364"/>
            <a:ext cx="6572250" cy="216076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12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539972" y="696915"/>
            <a:ext cx="3834425" cy="3097212"/>
          </a:xfrm>
          <a:prstGeom prst="rect">
            <a:avLst/>
          </a:prstGeom>
        </p:spPr>
        <p:txBody>
          <a:bodyPr/>
          <a:lstStyle>
            <a:lvl1pPr marL="160720" indent="-160720">
              <a:buFont typeface="Symbol" panose="05050102010706020507" pitchFamily="18" charset="2"/>
              <a:buChar char="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45269" y="696915"/>
            <a:ext cx="3132535" cy="3097212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8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br>
              <a:rPr lang="en-GB"/>
            </a:b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284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218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875" y="1520825"/>
            <a:ext cx="657225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3875" y="5297488"/>
            <a:ext cx="17145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D2283-09C4-4F0D-970A-48E090CE48CF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4125" y="5297488"/>
            <a:ext cx="257175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625" y="5297488"/>
            <a:ext cx="17145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237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186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6633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428586" rtl="0" eaLnBrk="1" latinLnBrk="0" hangingPunct="1">
        <a:spcBef>
          <a:spcPct val="0"/>
        </a:spcBef>
        <a:buNone/>
        <a:defRPr sz="1687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Symbol" panose="05050102010706020507" pitchFamily="18" charset="2"/>
        <a:buChar char="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732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4764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1" indent="-171441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4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2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8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1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4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357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09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428586" rtl="0" eaLnBrk="1" latinLnBrk="0" hangingPunct="1">
        <a:spcBef>
          <a:spcPct val="0"/>
        </a:spcBef>
        <a:buNone/>
        <a:defRPr sz="1687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Symbol" panose="05050102010706020507" pitchFamily="18" charset="2"/>
        <a:buChar char="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HN Accounting – Group 266</a:t>
            </a:r>
            <a:br>
              <a:rPr lang="en-GB" dirty="0"/>
            </a:br>
            <a:r>
              <a:rPr lang="en-GB" dirty="0"/>
              <a:t>SIM Update</a:t>
            </a:r>
            <a:br>
              <a:rPr lang="en-GB" dirty="0"/>
            </a:br>
            <a:br>
              <a:rPr lang="en-GB" dirty="0"/>
            </a:br>
            <a:r>
              <a:rPr lang="en-GB" dirty="0"/>
              <a:t>John Elliott</a:t>
            </a:r>
            <a:br>
              <a:rPr lang="en-GB" dirty="0"/>
            </a:br>
            <a:r>
              <a:rPr lang="en-GB" dirty="0"/>
              <a:t>13</a:t>
            </a:r>
            <a:r>
              <a:rPr lang="en-GB" baseline="30000" dirty="0"/>
              <a:t>th</a:t>
            </a:r>
            <a:r>
              <a:rPr lang="en-GB" dirty="0"/>
              <a:t> March 2024</a:t>
            </a:r>
          </a:p>
        </p:txBody>
      </p:sp>
    </p:spTree>
    <p:extLst>
      <p:ext uri="{BB962C8B-B14F-4D97-AF65-F5344CB8AC3E}">
        <p14:creationId xmlns:p14="http://schemas.microsoft.com/office/powerpoint/2010/main" val="789482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0" dirty="0">
                <a:solidFill>
                  <a:srgbClr val="FFFFFF"/>
                </a:solidFill>
              </a:rPr>
              <a:t>EV Team</a:t>
            </a:r>
            <a:br>
              <a:rPr lang="en-US" kern="0" dirty="0">
                <a:solidFill>
                  <a:srgbClr val="FFFFFF"/>
                </a:solidFill>
              </a:rPr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23875" y="1085221"/>
            <a:ext cx="6106439" cy="3859311"/>
          </a:xfrm>
        </p:spPr>
        <p:txBody>
          <a:bodyPr/>
          <a:lstStyle/>
          <a:p>
            <a:pPr marL="257162" indent="-257162" defTabSz="685766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r>
              <a:rPr lang="en-GB" kern="0" dirty="0">
                <a:solidFill>
                  <a:srgbClr val="FFFFFF"/>
                </a:solidFill>
                <a:latin typeface="Arial"/>
              </a:rPr>
              <a:t>Senior EV – Kim Tree</a:t>
            </a:r>
          </a:p>
          <a:p>
            <a:pPr marL="0" indent="0" defTabSz="685766" fontAlgn="base">
              <a:spcAft>
                <a:spcPct val="0"/>
              </a:spcAft>
              <a:buClr>
                <a:srgbClr val="FFFFFF"/>
              </a:buClr>
              <a:buNone/>
              <a:defRPr/>
            </a:pPr>
            <a:endParaRPr lang="en-GB" kern="0" dirty="0">
              <a:solidFill>
                <a:srgbClr val="FFFFFF"/>
              </a:solidFill>
              <a:latin typeface="Arial"/>
            </a:endParaRPr>
          </a:p>
          <a:p>
            <a:pPr marL="0" indent="0" defTabSz="685766" fontAlgn="base">
              <a:spcAft>
                <a:spcPct val="0"/>
              </a:spcAft>
              <a:buClr>
                <a:srgbClr val="FFFFFF"/>
              </a:buClr>
              <a:buNone/>
              <a:defRPr/>
            </a:pPr>
            <a:endParaRPr lang="en-GB" kern="0" dirty="0">
              <a:solidFill>
                <a:srgbClr val="FFFFFF"/>
              </a:solidFill>
              <a:latin typeface="Arial"/>
            </a:endParaRPr>
          </a:p>
          <a:p>
            <a:pPr marL="257162" indent="-257162" defTabSz="685766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r>
              <a:rPr lang="en-GB" kern="0" dirty="0">
                <a:solidFill>
                  <a:srgbClr val="FFFFFF"/>
                </a:solidFill>
                <a:latin typeface="Arial"/>
              </a:rPr>
              <a:t>Most of our work has been remote.</a:t>
            </a:r>
          </a:p>
          <a:p>
            <a:pPr marL="0" indent="0" defTabSz="685766" fontAlgn="base">
              <a:spcAft>
                <a:spcPct val="0"/>
              </a:spcAft>
              <a:buClr>
                <a:srgbClr val="FFFFFF"/>
              </a:buClr>
              <a:buNone/>
              <a:defRPr/>
            </a:pPr>
            <a:endParaRPr lang="en-GB" kern="0" dirty="0">
              <a:solidFill>
                <a:srgbClr val="FFFFFF"/>
              </a:solidFill>
              <a:latin typeface="Arial"/>
            </a:endParaRPr>
          </a:p>
          <a:p>
            <a:pPr marL="0" indent="0" defTabSz="685766" fontAlgn="base">
              <a:spcAft>
                <a:spcPct val="0"/>
              </a:spcAft>
              <a:buClr>
                <a:srgbClr val="FFFFFF"/>
              </a:buClr>
              <a:buNone/>
              <a:defRPr/>
            </a:pPr>
            <a:endParaRPr lang="en-GB" kern="0" dirty="0">
              <a:solidFill>
                <a:srgbClr val="FFFFFF"/>
              </a:solidFill>
              <a:latin typeface="Arial"/>
            </a:endParaRPr>
          </a:p>
          <a:p>
            <a:pPr marL="257162" indent="-257162" defTabSz="685766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r>
              <a:rPr lang="en-GB" kern="0" dirty="0">
                <a:solidFill>
                  <a:srgbClr val="FFFFFF"/>
                </a:solidFill>
                <a:latin typeface="Arial"/>
              </a:rPr>
              <a:t>Prior Verification</a:t>
            </a:r>
          </a:p>
          <a:p>
            <a:pPr marL="257162" indent="-257162" defTabSz="685766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endParaRPr lang="en-GB" kern="0" dirty="0">
              <a:solidFill>
                <a:srgbClr val="FFFFFF"/>
              </a:solidFill>
              <a:latin typeface="Arial"/>
            </a:endParaRPr>
          </a:p>
          <a:p>
            <a:pPr marL="0" indent="0" defTabSz="685766" fontAlgn="base">
              <a:spcAft>
                <a:spcPct val="0"/>
              </a:spcAft>
              <a:buClr>
                <a:srgbClr val="FFFFFF"/>
              </a:buClr>
              <a:buNone/>
              <a:defRPr/>
            </a:pPr>
            <a:endParaRPr lang="en-GB" kern="0" dirty="0">
              <a:solidFill>
                <a:srgbClr val="FFFFFF"/>
              </a:solidFill>
              <a:latin typeface="Arial"/>
            </a:endParaRPr>
          </a:p>
          <a:p>
            <a:pPr marL="257162" indent="-257162" defTabSz="685766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r>
              <a:rPr lang="en-GB" kern="0" dirty="0">
                <a:solidFill>
                  <a:srgbClr val="FFFFFF"/>
                </a:solidFill>
                <a:latin typeface="Arial"/>
              </a:rPr>
              <a:t>Team make up changed!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852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0" dirty="0">
                <a:solidFill>
                  <a:srgbClr val="FFFFFF"/>
                </a:solidFill>
              </a:rPr>
              <a:t>Network Experience</a:t>
            </a:r>
            <a:br>
              <a:rPr lang="en-US" kern="0" dirty="0">
                <a:solidFill>
                  <a:srgbClr val="FFFFFF"/>
                </a:solidFill>
              </a:rPr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23875" y="1205802"/>
            <a:ext cx="6106439" cy="3055855"/>
          </a:xfrm>
        </p:spPr>
        <p:txBody>
          <a:bodyPr/>
          <a:lstStyle/>
          <a:p>
            <a:pPr marL="257162" indent="-257162" defTabSz="685766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r>
              <a:rPr lang="en-GB" kern="0" dirty="0">
                <a:solidFill>
                  <a:srgbClr val="FFFFFF"/>
                </a:solidFill>
                <a:latin typeface="Arial"/>
              </a:rPr>
              <a:t>Some centres are struggling for HN numbers, but not all.</a:t>
            </a:r>
          </a:p>
          <a:p>
            <a:pPr marL="257162" indent="-257162" defTabSz="685766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r>
              <a:rPr lang="en-GB" kern="0" dirty="0">
                <a:solidFill>
                  <a:srgbClr val="FFFFFF"/>
                </a:solidFill>
                <a:latin typeface="Arial"/>
              </a:rPr>
              <a:t>Accounting lecturers’ numbers reducing</a:t>
            </a:r>
          </a:p>
          <a:p>
            <a:pPr marL="257162" indent="-257162" defTabSz="685766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r>
              <a:rPr lang="en-GB" kern="0" dirty="0">
                <a:solidFill>
                  <a:srgbClr val="FFFFFF"/>
                </a:solidFill>
                <a:latin typeface="Arial"/>
              </a:rPr>
              <a:t>Many taking the opportunity to leave sector</a:t>
            </a:r>
          </a:p>
          <a:p>
            <a:pPr marL="257162" indent="-257162" defTabSz="685766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r>
              <a:rPr lang="en-GB" kern="0" dirty="0">
                <a:solidFill>
                  <a:srgbClr val="FFFFFF"/>
                </a:solidFill>
                <a:latin typeface="Arial"/>
              </a:rPr>
              <a:t>New faces joining us – need support.</a:t>
            </a:r>
          </a:p>
          <a:p>
            <a:pPr marL="257162" indent="-257162" defTabSz="685766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r>
              <a:rPr lang="en-GB" kern="0" dirty="0">
                <a:solidFill>
                  <a:srgbClr val="FFFFFF"/>
                </a:solidFill>
                <a:latin typeface="Arial"/>
              </a:rPr>
              <a:t>EV activity will be new to some.</a:t>
            </a:r>
          </a:p>
          <a:p>
            <a:pPr marL="257162" indent="-257162" defTabSz="685766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r>
              <a:rPr lang="en-GB" kern="0" dirty="0">
                <a:solidFill>
                  <a:srgbClr val="FFFFFF"/>
                </a:solidFill>
                <a:latin typeface="Arial"/>
              </a:rPr>
              <a:t>Tell us if you need support.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3155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9C8D3-7ECE-7697-4B25-A5760A3C8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Verification 23-24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CAF9C-3A13-DF7F-CC2B-C04E4D3702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Modified assessment conditions no longer valid</a:t>
            </a:r>
          </a:p>
          <a:p>
            <a:endParaRPr lang="en-GB" dirty="0"/>
          </a:p>
          <a:p>
            <a:r>
              <a:rPr lang="en-GB" dirty="0"/>
              <a:t>Group Award Verification</a:t>
            </a:r>
          </a:p>
          <a:p>
            <a:endParaRPr lang="en-GB" dirty="0"/>
          </a:p>
          <a:p>
            <a:r>
              <a:rPr lang="en-GB" dirty="0"/>
              <a:t>Remote/Virtual still primary model</a:t>
            </a:r>
          </a:p>
        </p:txBody>
      </p:sp>
    </p:spTree>
    <p:extLst>
      <p:ext uri="{BB962C8B-B14F-4D97-AF65-F5344CB8AC3E}">
        <p14:creationId xmlns:p14="http://schemas.microsoft.com/office/powerpoint/2010/main" val="3005149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0" dirty="0">
                <a:solidFill>
                  <a:srgbClr val="FFFFFF"/>
                </a:solidFill>
              </a:rPr>
              <a:t>Next Gen</a:t>
            </a:r>
            <a:br>
              <a:rPr lang="en-US" kern="0" dirty="0">
                <a:solidFill>
                  <a:srgbClr val="FFFFFF"/>
                </a:solidFill>
              </a:rPr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23875" y="1105319"/>
            <a:ext cx="6106439" cy="3156338"/>
          </a:xfrm>
        </p:spPr>
        <p:txBody>
          <a:bodyPr/>
          <a:lstStyle/>
          <a:p>
            <a:pPr marL="257162" indent="-257162" defTabSz="685766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endParaRPr lang="en-GB" kern="0" dirty="0">
              <a:solidFill>
                <a:srgbClr val="FFFFFF"/>
              </a:solidFill>
              <a:latin typeface="Arial"/>
            </a:endParaRPr>
          </a:p>
          <a:p>
            <a:pPr marL="257162" indent="-257162" defTabSz="685766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r>
              <a:rPr lang="en-GB" kern="0" dirty="0">
                <a:solidFill>
                  <a:srgbClr val="FFFFFF"/>
                </a:solidFill>
                <a:latin typeface="Arial"/>
              </a:rPr>
              <a:t>Pilot Moving into 3</a:t>
            </a:r>
            <a:r>
              <a:rPr lang="en-GB" kern="0" baseline="30000" dirty="0">
                <a:solidFill>
                  <a:srgbClr val="FFFFFF"/>
                </a:solidFill>
                <a:latin typeface="Arial"/>
              </a:rPr>
              <a:t>rd</a:t>
            </a:r>
            <a:r>
              <a:rPr lang="en-GB" kern="0" dirty="0">
                <a:solidFill>
                  <a:srgbClr val="FFFFFF"/>
                </a:solidFill>
                <a:latin typeface="Arial"/>
              </a:rPr>
              <a:t> year</a:t>
            </a:r>
          </a:p>
          <a:p>
            <a:pPr marL="257162" indent="-257162" defTabSz="685766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r>
              <a:rPr lang="en-GB" kern="0" dirty="0">
                <a:solidFill>
                  <a:srgbClr val="FFFFFF"/>
                </a:solidFill>
                <a:latin typeface="Arial"/>
              </a:rPr>
              <a:t>Both HNC and HND are being piloted</a:t>
            </a:r>
          </a:p>
          <a:p>
            <a:pPr marL="257162" indent="-257162" defTabSz="685766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r>
              <a:rPr lang="en-GB" kern="0" dirty="0">
                <a:solidFill>
                  <a:srgbClr val="FFFFFF"/>
                </a:solidFill>
                <a:latin typeface="Arial"/>
              </a:rPr>
              <a:t>Engagement</a:t>
            </a:r>
          </a:p>
          <a:p>
            <a:pPr marL="257162" indent="-257162" defTabSz="685766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r>
              <a:rPr lang="en-GB" kern="0" dirty="0">
                <a:solidFill>
                  <a:srgbClr val="FFFFFF"/>
                </a:solidFill>
                <a:latin typeface="Arial"/>
              </a:rPr>
              <a:t>Review</a:t>
            </a:r>
          </a:p>
          <a:p>
            <a:pPr marL="257162" indent="-257162" defTabSz="685766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r>
              <a:rPr lang="en-GB" kern="0" dirty="0">
                <a:solidFill>
                  <a:srgbClr val="FFFFFF"/>
                </a:solidFill>
                <a:latin typeface="Arial"/>
              </a:rPr>
              <a:t>Validation</a:t>
            </a:r>
          </a:p>
          <a:p>
            <a:pPr marL="257162" indent="-257162" defTabSz="685766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r>
              <a:rPr lang="en-GB" kern="0" dirty="0">
                <a:solidFill>
                  <a:srgbClr val="FFFFFF"/>
                </a:solidFill>
                <a:latin typeface="Arial"/>
              </a:rPr>
              <a:t>External Quality Assurance</a:t>
            </a:r>
          </a:p>
          <a:p>
            <a:pPr marL="257162" indent="-257162" defTabSz="685766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0569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AB2C5-C812-79E7-2418-A3EEC476B9B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526848" y="3390900"/>
            <a:ext cx="609217" cy="426188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226919319"/>
      </p:ext>
    </p:extLst>
  </p:cSld>
  <p:clrMapOvr>
    <a:masterClrMapping/>
  </p:clrMapOvr>
</p:sld>
</file>

<file path=ppt/theme/theme1.xml><?xml version="1.0" encoding="utf-8"?>
<a:theme xmlns:a="http://schemas.openxmlformats.org/drawingml/2006/main" name="SQA HOLDING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9FABB946-0470-4FE4-9F4E-774AD65256DD}"/>
    </a:ext>
  </a:extLst>
</a:theme>
</file>

<file path=ppt/theme/theme10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QA TITLE GOES HE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9FABB946-0470-4FE4-9F4E-774AD65256DD}"/>
    </a:ext>
  </a:extLst>
</a:theme>
</file>

<file path=ppt/theme/theme3.xml><?xml version="1.0" encoding="utf-8"?>
<a:theme xmlns:a="http://schemas.openxmlformats.org/drawingml/2006/main" name="SQA DARK BACKGROUND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30C71AAD-07E7-4B16-BEA7-1444E9AA8CB9}"/>
    </a:ext>
  </a:extLst>
</a:theme>
</file>

<file path=ppt/theme/theme4.xml><?xml version="1.0" encoding="utf-8"?>
<a:theme xmlns:a="http://schemas.openxmlformats.org/drawingml/2006/main" name="SQA DARK BACKGROUND PI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5.xml><?xml version="1.0" encoding="utf-8"?>
<a:theme xmlns:a="http://schemas.openxmlformats.org/drawingml/2006/main" name="SQA LARGE TEXT AND IMAG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SQA LIGHT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7.xml><?xml version="1.0" encoding="utf-8"?>
<a:theme xmlns:a="http://schemas.openxmlformats.org/drawingml/2006/main" name="SQA LIGHT BACKGROUND PI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8.xml><?xml version="1.0" encoding="utf-8"?>
<a:theme xmlns:a="http://schemas.openxmlformats.org/drawingml/2006/main" name="SQA LIGHT BACKGROUND LARGE TEXT AND IMAG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9.xml><?xml version="1.0" encoding="utf-8"?>
<a:theme xmlns:a="http://schemas.openxmlformats.org/drawingml/2006/main" name="SQA WEB and TELEPHO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30C71AAD-07E7-4B16-BEA7-1444E9AA8CB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B32C9D394E8246990A66356DC663D1" ma:contentTypeVersion="4" ma:contentTypeDescription="Create a new document." ma:contentTypeScope="" ma:versionID="fbd42079897a1eb6b7f4e35ef9735802">
  <xsd:schema xmlns:xsd="http://www.w3.org/2001/XMLSchema" xmlns:xs="http://www.w3.org/2001/XMLSchema" xmlns:p="http://schemas.microsoft.com/office/2006/metadata/properties" xmlns:ns2="84fc1549-7975-4b10-befd-951f287a4b26" xmlns:ns3="008f024d-6f42-456d-9c90-d56dcdd3bb33" targetNamespace="http://schemas.microsoft.com/office/2006/metadata/properties" ma:root="true" ma:fieldsID="31612f60c191b8742c2b99a41d9aa900" ns2:_="" ns3:_="">
    <xsd:import namespace="84fc1549-7975-4b10-befd-951f287a4b26"/>
    <xsd:import namespace="008f024d-6f42-456d-9c90-d56dcdd3bb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fc1549-7975-4b10-befd-951f287a4b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8f024d-6f42-456d-9c90-d56dcdd3bb3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4F061B-F6E5-4E84-BEA0-9C6EC54DE1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E1D1F0-5054-410C-A96E-65242032C896}">
  <ds:schemaRefs>
    <ds:schemaRef ds:uri="008f024d-6f42-456d-9c90-d56dcdd3bb33"/>
    <ds:schemaRef ds:uri="84fc1549-7975-4b10-befd-951f287a4b2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0B8561C-E3AA-400F-98D8-A780A7718B70}">
  <ds:schemaRefs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84fc1549-7975-4b10-befd-951f287a4b26"/>
    <ds:schemaRef ds:uri="http://purl.org/dc/terms/"/>
    <ds:schemaRef ds:uri="http://schemas.microsoft.com/office/infopath/2007/PartnerControls"/>
    <ds:schemaRef ds:uri="008f024d-6f42-456d-9c90-d56dcdd3bb3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SQA_Corporate_Aug14</Template>
  <TotalTime>243</TotalTime>
  <Words>128</Words>
  <Application>Microsoft Office PowerPoint</Application>
  <PresentationFormat>Custom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6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Wingdings</vt:lpstr>
      <vt:lpstr>SQA HOLDING SLIDE</vt:lpstr>
      <vt:lpstr>SQA TITLE GOES HERE</vt:lpstr>
      <vt:lpstr>SQA DARK BACKGROUND </vt:lpstr>
      <vt:lpstr>SQA DARK BACKGROUND PICTURE</vt:lpstr>
      <vt:lpstr>SQA LARGE TEXT AND IMAGES</vt:lpstr>
      <vt:lpstr>SQA LIGHT BACKGROUND</vt:lpstr>
      <vt:lpstr>SQA LIGHT BACKGROUND PICTURE</vt:lpstr>
      <vt:lpstr>SQA LIGHT BACKGROUND LARGE TEXT AND IMAGES</vt:lpstr>
      <vt:lpstr>SQA WEB and TELEPHONE</vt:lpstr>
      <vt:lpstr>Custom Design</vt:lpstr>
      <vt:lpstr>HN Accounting – Group 266 SIM Update  John Elliott 13th March 2024</vt:lpstr>
      <vt:lpstr>EV Team </vt:lpstr>
      <vt:lpstr>Network Experience </vt:lpstr>
      <vt:lpstr>Verification 23-24</vt:lpstr>
      <vt:lpstr>Next Gen </vt:lpstr>
      <vt:lpstr>End</vt:lpstr>
    </vt:vector>
  </TitlesOfParts>
  <Company>SQA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Brown</dc:creator>
  <cp:lastModifiedBy>Alan Bickerton</cp:lastModifiedBy>
  <cp:revision>5</cp:revision>
  <cp:lastPrinted>2013-10-31T13:53:25Z</cp:lastPrinted>
  <dcterms:created xsi:type="dcterms:W3CDTF">2019-08-26T14:37:28Z</dcterms:created>
  <dcterms:modified xsi:type="dcterms:W3CDTF">2024-04-15T13:45:14Z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0x0101004EB32C9D394E8246990A66356DC663D1</vt:lpwstr>
  </property>
</Properties>
</file>