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9" r:id="rId5"/>
    <p:sldId id="300" r:id="rId6"/>
    <p:sldId id="278" r:id="rId7"/>
    <p:sldId id="303" r:id="rId8"/>
    <p:sldId id="280" r:id="rId9"/>
    <p:sldId id="281" r:id="rId10"/>
    <p:sldId id="269" r:id="rId11"/>
    <p:sldId id="272" r:id="rId12"/>
    <p:sldId id="273" r:id="rId13"/>
    <p:sldId id="275" r:id="rId14"/>
    <p:sldId id="283" r:id="rId15"/>
    <p:sldId id="284" r:id="rId16"/>
    <p:sldId id="304" r:id="rId17"/>
    <p:sldId id="305" r:id="rId18"/>
    <p:sldId id="306" r:id="rId19"/>
    <p:sldId id="270" r:id="rId20"/>
    <p:sldId id="307" r:id="rId21"/>
    <p:sldId id="277" r:id="rId22"/>
    <p:sldId id="271" r:id="rId23"/>
    <p:sldId id="308" r:id="rId24"/>
    <p:sldId id="309" r:id="rId25"/>
    <p:sldId id="310" r:id="rId26"/>
    <p:sldId id="311" r:id="rId27"/>
    <p:sldId id="312" r:id="rId28"/>
    <p:sldId id="313" r:id="rId29"/>
    <p:sldId id="259" r:id="rId30"/>
    <p:sldId id="260" r:id="rId31"/>
    <p:sldId id="261" r:id="rId32"/>
    <p:sldId id="262" r:id="rId33"/>
    <p:sldId id="314" r:id="rId34"/>
    <p:sldId id="315" r:id="rId35"/>
    <p:sldId id="316" r:id="rId36"/>
    <p:sldId id="268" r:id="rId37"/>
    <p:sldId id="317"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4" d="100"/>
          <a:sy n="84" d="100"/>
        </p:scale>
        <p:origin x="117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2E55ADF-FF1B-4DBC-A1CC-AFDE3F953358}" type="datetime1">
              <a:rPr lang="en-US" altLang="en-US"/>
              <a:pPr>
                <a:defRPr/>
              </a:pPr>
              <a:t>6/21/2017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CEE8AF-38FA-4204-932E-F6EAD311C50D}" type="slidenum">
              <a:rPr lang="en-US" altLang="en-US"/>
              <a:pPr>
                <a:defRPr/>
              </a:pPr>
              <a:t>‹#›</a:t>
            </a:fld>
            <a:endParaRPr lang="en-US" altLang="en-US"/>
          </a:p>
        </p:txBody>
      </p:sp>
    </p:spTree>
    <p:extLst>
      <p:ext uri="{BB962C8B-B14F-4D97-AF65-F5344CB8AC3E}">
        <p14:creationId xmlns:p14="http://schemas.microsoft.com/office/powerpoint/2010/main" val="425687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7FAE0A1-4E33-428B-AA5E-920A28E57871}" type="datetime1">
              <a:rPr lang="en-US" altLang="en-US"/>
              <a:pPr>
                <a:defRPr/>
              </a:pPr>
              <a:t>6/21/2017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234F7-E44A-4448-8030-E57F2BA7EEAE}" type="slidenum">
              <a:rPr lang="en-US" altLang="en-US"/>
              <a:pPr>
                <a:defRPr/>
              </a:pPr>
              <a:t>‹#›</a:t>
            </a:fld>
            <a:endParaRPr lang="en-US" altLang="en-US"/>
          </a:p>
        </p:txBody>
      </p:sp>
    </p:spTree>
    <p:extLst>
      <p:ext uri="{BB962C8B-B14F-4D97-AF65-F5344CB8AC3E}">
        <p14:creationId xmlns:p14="http://schemas.microsoft.com/office/powerpoint/2010/main" val="126226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6767CE3-8BB0-4D36-B63D-B7278D501A65}" type="datetime1">
              <a:rPr lang="en-US" altLang="en-US"/>
              <a:pPr>
                <a:defRPr/>
              </a:pPr>
              <a:t>6/21/2017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7A0CFD-7F9F-4117-A253-3F7228282E1C}" type="slidenum">
              <a:rPr lang="en-US" altLang="en-US"/>
              <a:pPr>
                <a:defRPr/>
              </a:pPr>
              <a:t>‹#›</a:t>
            </a:fld>
            <a:endParaRPr lang="en-US" altLang="en-US"/>
          </a:p>
        </p:txBody>
      </p:sp>
    </p:spTree>
    <p:extLst>
      <p:ext uri="{BB962C8B-B14F-4D97-AF65-F5344CB8AC3E}">
        <p14:creationId xmlns:p14="http://schemas.microsoft.com/office/powerpoint/2010/main" val="2296056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8762B1D-C5C4-4786-913F-4422E27922B9}" type="slidenum">
              <a:rPr lang="en-US" altLang="en-US"/>
              <a:pPr>
                <a:defRPr/>
              </a:pPr>
              <a:t>‹#›</a:t>
            </a:fld>
            <a:endParaRPr lang="en-US" altLang="en-US"/>
          </a:p>
        </p:txBody>
      </p:sp>
    </p:spTree>
    <p:extLst>
      <p:ext uri="{BB962C8B-B14F-4D97-AF65-F5344CB8AC3E}">
        <p14:creationId xmlns:p14="http://schemas.microsoft.com/office/powerpoint/2010/main" val="405218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913037E9-4B57-4CD3-9D95-BF71FFB85FEA}" type="slidenum">
              <a:rPr lang="en-US" altLang="en-US"/>
              <a:pPr>
                <a:defRPr/>
              </a:pPr>
              <a:t>‹#›</a:t>
            </a:fld>
            <a:endParaRPr lang="en-US" altLang="en-US"/>
          </a:p>
        </p:txBody>
      </p:sp>
    </p:spTree>
    <p:extLst>
      <p:ext uri="{BB962C8B-B14F-4D97-AF65-F5344CB8AC3E}">
        <p14:creationId xmlns:p14="http://schemas.microsoft.com/office/powerpoint/2010/main" val="197230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949D8D-4AC8-4D02-BA6F-3563D85F72FE}" type="datetime1">
              <a:rPr lang="en-US" altLang="en-US"/>
              <a:pPr>
                <a:defRPr/>
              </a:pPr>
              <a:t>6/21/2017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8E88CF-F6AE-4AA9-8A4E-E1EE0C5C2A67}" type="slidenum">
              <a:rPr lang="en-US" altLang="en-US"/>
              <a:pPr>
                <a:defRPr/>
              </a:pPr>
              <a:t>‹#›</a:t>
            </a:fld>
            <a:endParaRPr lang="en-US" altLang="en-US"/>
          </a:p>
        </p:txBody>
      </p:sp>
    </p:spTree>
    <p:extLst>
      <p:ext uri="{BB962C8B-B14F-4D97-AF65-F5344CB8AC3E}">
        <p14:creationId xmlns:p14="http://schemas.microsoft.com/office/powerpoint/2010/main" val="3664022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61AB20-AD2C-4B34-A130-D916E5B919AA}" type="datetime1">
              <a:rPr lang="en-US" altLang="en-US"/>
              <a:pPr>
                <a:defRPr/>
              </a:pPr>
              <a:t>6/21/2017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00321-644E-4E54-BAFE-217F33FC4C5A}" type="slidenum">
              <a:rPr lang="en-US" altLang="en-US"/>
              <a:pPr>
                <a:defRPr/>
              </a:pPr>
              <a:t>‹#›</a:t>
            </a:fld>
            <a:endParaRPr lang="en-US" altLang="en-US"/>
          </a:p>
        </p:txBody>
      </p:sp>
    </p:spTree>
    <p:extLst>
      <p:ext uri="{BB962C8B-B14F-4D97-AF65-F5344CB8AC3E}">
        <p14:creationId xmlns:p14="http://schemas.microsoft.com/office/powerpoint/2010/main" val="404812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143173-EE39-4A46-9947-846CA63F6B42}" type="datetime1">
              <a:rPr lang="en-US" altLang="en-US"/>
              <a:pPr>
                <a:defRPr/>
              </a:pPr>
              <a:t>6/21/2017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8C26F2-E7B0-4D53-9ED0-B040C32ACE1C}" type="slidenum">
              <a:rPr lang="en-US" altLang="en-US"/>
              <a:pPr>
                <a:defRPr/>
              </a:pPr>
              <a:t>‹#›</a:t>
            </a:fld>
            <a:endParaRPr lang="en-US" altLang="en-US"/>
          </a:p>
        </p:txBody>
      </p:sp>
    </p:spTree>
    <p:extLst>
      <p:ext uri="{BB962C8B-B14F-4D97-AF65-F5344CB8AC3E}">
        <p14:creationId xmlns:p14="http://schemas.microsoft.com/office/powerpoint/2010/main" val="1274651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F6CA5A5-A880-4112-9970-DEBC52EAF51B}" type="datetime1">
              <a:rPr lang="en-US" altLang="en-US"/>
              <a:pPr>
                <a:defRPr/>
              </a:pPr>
              <a:t>6/21/2017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45AC20-74B7-4381-8445-FF670782BD25}" type="slidenum">
              <a:rPr lang="en-US" altLang="en-US"/>
              <a:pPr>
                <a:defRPr/>
              </a:pPr>
              <a:t>‹#›</a:t>
            </a:fld>
            <a:endParaRPr lang="en-US" altLang="en-US"/>
          </a:p>
        </p:txBody>
      </p:sp>
    </p:spTree>
    <p:extLst>
      <p:ext uri="{BB962C8B-B14F-4D97-AF65-F5344CB8AC3E}">
        <p14:creationId xmlns:p14="http://schemas.microsoft.com/office/powerpoint/2010/main" val="98686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536652A-D19B-4B83-84C2-E29A92339E6F}" type="datetime1">
              <a:rPr lang="en-US" altLang="en-US"/>
              <a:pPr>
                <a:defRPr/>
              </a:pPr>
              <a:t>6/21/2017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77B181-B801-4A3E-84BB-E7578BC1D2A2}" type="slidenum">
              <a:rPr lang="en-US" altLang="en-US"/>
              <a:pPr>
                <a:defRPr/>
              </a:pPr>
              <a:t>‹#›</a:t>
            </a:fld>
            <a:endParaRPr lang="en-US" altLang="en-US"/>
          </a:p>
        </p:txBody>
      </p:sp>
    </p:spTree>
    <p:extLst>
      <p:ext uri="{BB962C8B-B14F-4D97-AF65-F5344CB8AC3E}">
        <p14:creationId xmlns:p14="http://schemas.microsoft.com/office/powerpoint/2010/main" val="3627295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57D81E-3A52-483E-A79B-661999417187}" type="datetime1">
              <a:rPr lang="en-US" altLang="en-US"/>
              <a:pPr>
                <a:defRPr/>
              </a:pPr>
              <a:t>6/21/2017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B6F164-4F2E-4A53-80C8-72F12E350760}" type="slidenum">
              <a:rPr lang="en-US" altLang="en-US"/>
              <a:pPr>
                <a:defRPr/>
              </a:pPr>
              <a:t>‹#›</a:t>
            </a:fld>
            <a:endParaRPr lang="en-US" altLang="en-US"/>
          </a:p>
        </p:txBody>
      </p:sp>
    </p:spTree>
    <p:extLst>
      <p:ext uri="{BB962C8B-B14F-4D97-AF65-F5344CB8AC3E}">
        <p14:creationId xmlns:p14="http://schemas.microsoft.com/office/powerpoint/2010/main" val="380849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21A0AA-E476-41FB-8E55-33BBD3B2AAF3}" type="datetime1">
              <a:rPr lang="en-US" altLang="en-US"/>
              <a:pPr>
                <a:defRPr/>
              </a:pPr>
              <a:t>6/21/2017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6B60B5-B060-4B2A-AD69-6CFA6C09C354}" type="slidenum">
              <a:rPr lang="en-US" altLang="en-US"/>
              <a:pPr>
                <a:defRPr/>
              </a:pPr>
              <a:t>‹#›</a:t>
            </a:fld>
            <a:endParaRPr lang="en-US" altLang="en-US"/>
          </a:p>
        </p:txBody>
      </p:sp>
    </p:spTree>
    <p:extLst>
      <p:ext uri="{BB962C8B-B14F-4D97-AF65-F5344CB8AC3E}">
        <p14:creationId xmlns:p14="http://schemas.microsoft.com/office/powerpoint/2010/main" val="700153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31024B3-2C54-433B-9026-A3E4CAEFC324}" type="datetime1">
              <a:rPr lang="en-US" altLang="en-US"/>
              <a:pPr>
                <a:defRPr/>
              </a:pPr>
              <a:t>6/21/2017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6A7C8B-B614-4C88-A4DA-63475FAAD032}" type="slidenum">
              <a:rPr lang="en-US" altLang="en-US"/>
              <a:pPr>
                <a:defRPr/>
              </a:pPr>
              <a:t>‹#›</a:t>
            </a:fld>
            <a:endParaRPr lang="en-US" altLang="en-US"/>
          </a:p>
        </p:txBody>
      </p:sp>
    </p:spTree>
    <p:extLst>
      <p:ext uri="{BB962C8B-B14F-4D97-AF65-F5344CB8AC3E}">
        <p14:creationId xmlns:p14="http://schemas.microsoft.com/office/powerpoint/2010/main" val="2879455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7CB88C18-EEA3-494F-8A85-D00398D97C0C}" type="datetime1">
              <a:rPr lang="en-US" altLang="en-US"/>
              <a:pPr>
                <a:defRPr/>
              </a:pPr>
              <a:t>6/21/2017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B74CA9C-B546-47E2-B073-8F4E7681389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youtube.com/watch?v=gR6kJk8n1DA"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youtube.com/watch?v=FrAkd8Ee5so"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umM6z5r2wEs&amp;feature=relmfu" TargetMode="External"/><Relationship Id="rId2" Type="http://schemas.openxmlformats.org/officeDocument/2006/relationships/image" Target="../media/image44.jpeg"/><Relationship Id="rId1" Type="http://schemas.openxmlformats.org/officeDocument/2006/relationships/slideLayout" Target="../slideLayouts/slideLayout12.xml"/><Relationship Id="rId5" Type="http://schemas.openxmlformats.org/officeDocument/2006/relationships/hyperlink" Target="http://amazonwatch.org/news/2012/0213-urgent-chief-raoni-and-the-kayapo-under-attack" TargetMode="External"/><Relationship Id="rId4" Type="http://schemas.openxmlformats.org/officeDocument/2006/relationships/hyperlink" Target="http://www.youtube.com/watch?v=HvbOTrczxAA&amp;feature=relat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defRPr/>
            </a:pPr>
            <a:r>
              <a:rPr lang="en-GB" i="1" dirty="0"/>
              <a:t> </a:t>
            </a:r>
            <a:r>
              <a:rPr lang="en-GB" dirty="0"/>
              <a:t/>
            </a:r>
            <a:br>
              <a:rPr lang="en-GB" dirty="0"/>
            </a:br>
            <a:r>
              <a:rPr lang="en-GB" b="1" dirty="0"/>
              <a:t>Teaching anthropology in secondary school in the UK</a:t>
            </a:r>
            <a:r>
              <a:rPr lang="en-GB" dirty="0"/>
              <a:t/>
            </a:r>
            <a:br>
              <a:rPr lang="en-GB" dirty="0"/>
            </a:br>
            <a:r>
              <a:rPr lang="en-GB" altLang="en-US" sz="4000" dirty="0" smtClean="0">
                <a:ea typeface="ＭＳ Ｐゴシック" panose="020B0600070205080204" pitchFamily="34" charset="-128"/>
              </a:rPr>
              <a:t/>
            </a:r>
            <a:br>
              <a:rPr lang="en-GB" altLang="en-US" sz="4000" dirty="0" smtClean="0">
                <a:ea typeface="ＭＳ Ｐゴシック" panose="020B0600070205080204" pitchFamily="34" charset="-128"/>
              </a:rPr>
            </a:br>
            <a:endParaRPr lang="en-US" altLang="en-US" sz="4000" dirty="0" smtClean="0">
              <a:ea typeface="ＭＳ Ｐゴシック" panose="020B0600070205080204" pitchFamily="34" charset="-128"/>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13315" name="Content Placeholder 4"/>
          <p:cNvPicPr>
            <a:picLocks noGrp="1"/>
          </p:cNvPicPr>
          <p:nvPr>
            <p:ph idx="1"/>
          </p:nvPr>
        </p:nvPicPr>
        <p:blipFill>
          <a:blip r:embed="rId2" cstate="screen">
            <a:extLst>
              <a:ext uri="{28A0092B-C50C-407E-A947-70E740481C1C}">
                <a14:useLocalDpi xmlns:a14="http://schemas.microsoft.com/office/drawing/2010/main"/>
              </a:ext>
            </a:extLst>
          </a:blip>
          <a:srcRect l="-18187" r="-18187"/>
          <a:stretch>
            <a:fillRect/>
          </a:stretch>
        </p:blipFill>
        <p:spPr>
          <a:xfrm>
            <a:off x="-1712913" y="0"/>
            <a:ext cx="12638088" cy="68580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endParaRPr lang="en-GB" altLang="en-US" smtClean="0">
              <a:ea typeface="ＭＳ Ｐゴシック" panose="020B0600070205080204" pitchFamily="34" charset="-128"/>
            </a:endParaRPr>
          </a:p>
        </p:txBody>
      </p:sp>
      <p:sp>
        <p:nvSpPr>
          <p:cNvPr id="3" name="Subtitle 2"/>
          <p:cNvSpPr>
            <a:spLocks noGrp="1"/>
          </p:cNvSpPr>
          <p:nvPr>
            <p:ph type="subTitle" idx="1"/>
          </p:nvPr>
        </p:nvSpPr>
        <p:spPr/>
        <p:txBody>
          <a:bodyPr/>
          <a:lstStyle/>
          <a:p>
            <a:pPr>
              <a:defRPr/>
            </a:pPr>
            <a:endParaRPr lang="en-GB"/>
          </a:p>
        </p:txBody>
      </p:sp>
      <p:pic>
        <p:nvPicPr>
          <p:cNvPr id="14340"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endParaRPr lang="en-GB" altLang="en-US" smtClean="0">
              <a:ea typeface="ＭＳ Ｐゴシック" panose="020B0600070205080204" pitchFamily="34" charset="-128"/>
            </a:endParaRPr>
          </a:p>
        </p:txBody>
      </p:sp>
      <p:sp>
        <p:nvSpPr>
          <p:cNvPr id="3" name="Subtitle 2"/>
          <p:cNvSpPr>
            <a:spLocks noGrp="1"/>
          </p:cNvSpPr>
          <p:nvPr>
            <p:ph type="subTitle" idx="1"/>
          </p:nvPr>
        </p:nvSpPr>
        <p:spPr/>
        <p:txBody>
          <a:bodyPr/>
          <a:lstStyle/>
          <a:p>
            <a:pPr>
              <a:defRPr/>
            </a:pPr>
            <a:endParaRPr lang="en-GB"/>
          </a:p>
        </p:txBody>
      </p:sp>
      <p:pic>
        <p:nvPicPr>
          <p:cNvPr id="15364"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6386" name="Title 1"/>
          <p:cNvSpPr>
            <a:spLocks noGrp="1"/>
          </p:cNvSpPr>
          <p:nvPr>
            <p:ph type="ctrTitle"/>
          </p:nvPr>
        </p:nvSpPr>
        <p:spPr/>
        <p:txBody>
          <a:bodyPr/>
          <a:lstStyle/>
          <a:p>
            <a:endParaRPr lang="en-GB" altLang="en-US" smtClean="0">
              <a:ea typeface="ＭＳ Ｐゴシック" panose="020B0600070205080204" pitchFamily="34" charset="-128"/>
            </a:endParaRPr>
          </a:p>
        </p:txBody>
      </p:sp>
      <p:sp>
        <p:nvSpPr>
          <p:cNvPr id="3" name="Subtitle 2"/>
          <p:cNvSpPr>
            <a:spLocks noGrp="1"/>
          </p:cNvSpPr>
          <p:nvPr>
            <p:ph type="subTitle" idx="1"/>
          </p:nvPr>
        </p:nvSpPr>
        <p:spPr/>
        <p:txBody>
          <a:bodyPr/>
          <a:lstStyle/>
          <a:p>
            <a:pPr>
              <a:defRPr/>
            </a:pPr>
            <a:endParaRPr lang="en-GB"/>
          </a:p>
        </p:txBody>
      </p:sp>
      <p:pic>
        <p:nvPicPr>
          <p:cNvPr id="1638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pic>
        <p:nvPicPr>
          <p:cNvPr id="17410" name="Picture 1" descr="photo.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pic>
        <p:nvPicPr>
          <p:cNvPr id="18434" name="Picture 1" descr="DSC0570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b="1" smtClean="0">
                <a:solidFill>
                  <a:srgbClr val="09213B"/>
                </a:solidFill>
                <a:ea typeface="ＭＳ Ｐゴシック" panose="020B0600070205080204" pitchFamily="34" charset="-128"/>
              </a:rPr>
              <a:t>Role Play -  polygamy </a:t>
            </a:r>
          </a:p>
        </p:txBody>
      </p:sp>
      <p:sp>
        <p:nvSpPr>
          <p:cNvPr id="19459"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1946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435100"/>
            <a:ext cx="91440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b="1" smtClean="0">
                <a:solidFill>
                  <a:srgbClr val="09213B"/>
                </a:solidFill>
                <a:ea typeface="ＭＳ Ｐゴシック" panose="020B0600070205080204" pitchFamily="34" charset="-128"/>
              </a:rPr>
              <a:t>Globalisation - displays</a:t>
            </a:r>
          </a:p>
        </p:txBody>
      </p:sp>
      <p:sp>
        <p:nvSpPr>
          <p:cNvPr id="20483"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2048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444625"/>
            <a:ext cx="9144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b="1" smtClean="0">
                <a:solidFill>
                  <a:srgbClr val="09213B"/>
                </a:solidFill>
                <a:ea typeface="ＭＳ Ｐゴシック" panose="020B0600070205080204" pitchFamily="34" charset="-128"/>
              </a:rPr>
              <a:t>Studying boundaries in local community</a:t>
            </a:r>
          </a:p>
        </p:txBody>
      </p:sp>
      <p:pic>
        <p:nvPicPr>
          <p:cNvPr id="21507" name="Content Placeholder 4"/>
          <p:cNvPicPr>
            <a:picLocks noGrp="1"/>
          </p:cNvPicPr>
          <p:nvPr>
            <p:ph idx="1"/>
          </p:nvPr>
        </p:nvPicPr>
        <p:blipFill>
          <a:blip r:embed="rId2" cstate="screen">
            <a:extLst>
              <a:ext uri="{28A0092B-C50C-407E-A947-70E740481C1C}">
                <a14:useLocalDpi xmlns:a14="http://schemas.microsoft.com/office/drawing/2010/main"/>
              </a:ext>
            </a:extLst>
          </a:blip>
          <a:srcRect l="-28947" r="-28947"/>
          <a:stretch>
            <a:fillRect/>
          </a:stretch>
        </p:blipFill>
        <p:spPr>
          <a:xfrm>
            <a:off x="0" y="1600200"/>
            <a:ext cx="9144000" cy="52578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altLang="en-US" smtClean="0">
              <a:ea typeface="ＭＳ Ｐゴシック" panose="020B0600070205080204" pitchFamily="34" charset="-128"/>
            </a:endParaRPr>
          </a:p>
        </p:txBody>
      </p:sp>
      <p:pic>
        <p:nvPicPr>
          <p:cNvPr id="22531" name="Content Placeholder 3"/>
          <p:cNvPicPr>
            <a:picLocks noGrp="1"/>
          </p:cNvPicPr>
          <p:nvPr>
            <p:ph idx="1"/>
          </p:nvPr>
        </p:nvPicPr>
        <p:blipFill>
          <a:blip r:embed="rId2" cstate="screen">
            <a:extLst>
              <a:ext uri="{28A0092B-C50C-407E-A947-70E740481C1C}">
                <a14:useLocalDpi xmlns:a14="http://schemas.microsoft.com/office/drawing/2010/main"/>
              </a:ext>
            </a:extLst>
          </a:blip>
          <a:srcRect l="-18187" r="-18187"/>
          <a:stretch>
            <a:fillRect/>
          </a:stretch>
        </p:blipFill>
        <p:spPr>
          <a:xfrm>
            <a:off x="-1636713" y="0"/>
            <a:ext cx="12179301" cy="6858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CE6F2"/>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sp>
        <p:nvSpPr>
          <p:cNvPr id="5123"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5124" name="Content Placeholder 3" descr="Screen Shot 2016-05-01 at 12.19.42.png"/>
          <p:cNvPicPr>
            <a:picLocks noChangeAspect="1"/>
          </p:cNvPicPr>
          <p:nvPr/>
        </p:nvPicPr>
        <p:blipFill>
          <a:blip r:embed="rId2" cstate="screen">
            <a:extLst>
              <a:ext uri="{28A0092B-C50C-407E-A947-70E740481C1C}">
                <a14:useLocalDpi xmlns:a14="http://schemas.microsoft.com/office/drawing/2010/main"/>
              </a:ext>
            </a:extLst>
          </a:blip>
          <a:srcRect l="-42654" r="-42654"/>
          <a:stretch>
            <a:fillRect/>
          </a:stretch>
        </p:blipFill>
        <p:spPr bwMode="auto">
          <a:xfrm>
            <a:off x="-998538" y="0"/>
            <a:ext cx="10872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b="1" smtClean="0">
                <a:solidFill>
                  <a:srgbClr val="09213B"/>
                </a:solidFill>
                <a:ea typeface="ＭＳ Ｐゴシック" panose="020B0600070205080204" pitchFamily="34" charset="-128"/>
              </a:rPr>
              <a:t>Brunel University A level Anthroplogy conference</a:t>
            </a:r>
          </a:p>
        </p:txBody>
      </p:sp>
      <p:sp>
        <p:nvSpPr>
          <p:cNvPr id="23555"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2355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9275" y="1600200"/>
            <a:ext cx="8042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4578" name="Title 1"/>
          <p:cNvSpPr>
            <a:spLocks noGrp="1"/>
          </p:cNvSpPr>
          <p:nvPr>
            <p:ph type="ctrTitle"/>
          </p:nvPr>
        </p:nvSpPr>
        <p:spPr/>
        <p:txBody>
          <a:bodyPr/>
          <a:lstStyle/>
          <a:p>
            <a:endParaRPr lang="en-GB" altLang="en-US" smtClean="0">
              <a:ea typeface="ＭＳ Ｐゴシック" panose="020B0600070205080204" pitchFamily="34" charset="-128"/>
            </a:endParaRPr>
          </a:p>
        </p:txBody>
      </p:sp>
      <p:sp>
        <p:nvSpPr>
          <p:cNvPr id="3" name="Subtitle 2"/>
          <p:cNvSpPr>
            <a:spLocks noGrp="1"/>
          </p:cNvSpPr>
          <p:nvPr>
            <p:ph type="subTitle" idx="1"/>
          </p:nvPr>
        </p:nvSpPr>
        <p:spPr/>
        <p:txBody>
          <a:bodyPr/>
          <a:lstStyle/>
          <a:p>
            <a:pPr>
              <a:defRPr/>
            </a:pPr>
            <a:endParaRPr lang="en-GB"/>
          </a:p>
        </p:txBody>
      </p:sp>
      <p:pic>
        <p:nvPicPr>
          <p:cNvPr id="24580"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5602" name="Title 1"/>
          <p:cNvSpPr>
            <a:spLocks noGrp="1"/>
          </p:cNvSpPr>
          <p:nvPr>
            <p:ph type="ctrTitle"/>
          </p:nvPr>
        </p:nvSpPr>
        <p:spPr/>
        <p:txBody>
          <a:bodyPr/>
          <a:lstStyle/>
          <a:p>
            <a:endParaRPr lang="en-GB" altLang="en-US" smtClean="0">
              <a:ea typeface="ＭＳ Ｐゴシック" panose="020B0600070205080204" pitchFamily="34" charset="-128"/>
            </a:endParaRPr>
          </a:p>
        </p:txBody>
      </p:sp>
      <p:sp>
        <p:nvSpPr>
          <p:cNvPr id="3" name="Subtitle 2"/>
          <p:cNvSpPr>
            <a:spLocks noGrp="1"/>
          </p:cNvSpPr>
          <p:nvPr>
            <p:ph type="subTitle" idx="1"/>
          </p:nvPr>
        </p:nvSpPr>
        <p:spPr/>
        <p:txBody>
          <a:bodyPr/>
          <a:lstStyle/>
          <a:p>
            <a:pPr>
              <a:defRPr/>
            </a:pPr>
            <a:endParaRPr lang="en-GB"/>
          </a:p>
        </p:txBody>
      </p:sp>
      <p:pic>
        <p:nvPicPr>
          <p:cNvPr id="2560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b="1" smtClean="0">
                <a:solidFill>
                  <a:srgbClr val="09213B"/>
                </a:solidFill>
                <a:ea typeface="ＭＳ Ｐゴシック" panose="020B0600070205080204" pitchFamily="34" charset="-128"/>
              </a:rPr>
              <a:t>Kinship – Who do you think you are?</a:t>
            </a:r>
          </a:p>
        </p:txBody>
      </p:sp>
      <p:sp>
        <p:nvSpPr>
          <p:cNvPr id="26627"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2662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444625"/>
            <a:ext cx="9144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b="1" smtClean="0">
                <a:solidFill>
                  <a:srgbClr val="09213B"/>
                </a:solidFill>
                <a:ea typeface="ＭＳ Ｐゴシック" panose="020B0600070205080204" pitchFamily="34" charset="-128"/>
              </a:rPr>
              <a:t>Interviewing at Camden market, London</a:t>
            </a:r>
          </a:p>
        </p:txBody>
      </p:sp>
      <p:pic>
        <p:nvPicPr>
          <p:cNvPr id="27651" name="Content Placeholder 4"/>
          <p:cNvPicPr>
            <a:picLocks noGrp="1"/>
          </p:cNvPicPr>
          <p:nvPr>
            <p:ph idx="1"/>
          </p:nvPr>
        </p:nvPicPr>
        <p:blipFill>
          <a:blip r:embed="rId2" cstate="screen">
            <a:extLst>
              <a:ext uri="{28A0092B-C50C-407E-A947-70E740481C1C}">
                <a14:useLocalDpi xmlns:a14="http://schemas.microsoft.com/office/drawing/2010/main"/>
              </a:ext>
            </a:extLst>
          </a:blip>
          <a:srcRect l="-11571" r="-11571"/>
          <a:stretch>
            <a:fillRect/>
          </a:stretch>
        </p:blipFill>
        <p:spPr>
          <a:xfrm>
            <a:off x="549275" y="1600200"/>
            <a:ext cx="8042275" cy="52578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pic>
        <p:nvPicPr>
          <p:cNvPr id="28675" name="Content Placeholder 3"/>
          <p:cNvPicPr>
            <a:picLocks noGrp="1"/>
          </p:cNvPicPr>
          <p:nvPr>
            <p:ph idx="1"/>
          </p:nvPr>
        </p:nvPicPr>
        <p:blipFill>
          <a:blip r:embed="rId2" cstate="screen">
            <a:extLst>
              <a:ext uri="{28A0092B-C50C-407E-A947-70E740481C1C}">
                <a14:useLocalDpi xmlns:a14="http://schemas.microsoft.com/office/drawing/2010/main"/>
              </a:ext>
            </a:extLst>
          </a:blip>
          <a:srcRect l="-11571" r="-11571"/>
          <a:stretch>
            <a:fillRect/>
          </a:stretch>
        </p:blipFill>
        <p:spPr>
          <a:xfrm>
            <a:off x="328613" y="1227138"/>
            <a:ext cx="8042275" cy="43434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z="2800" b="1" smtClean="0">
                <a:solidFill>
                  <a:srgbClr val="09213B"/>
                </a:solidFill>
                <a:ea typeface="ＭＳ Ｐゴシック" panose="020B0600070205080204" pitchFamily="34" charset="-128"/>
              </a:rPr>
              <a:t>Nixiwaka Yawanawá, an Amazon Indian, talks to pupils about the plight of the Awá tribe in Brazil</a:t>
            </a:r>
            <a:endParaRPr lang="en-US" altLang="en-US" sz="2800" smtClean="0">
              <a:solidFill>
                <a:srgbClr val="09213B"/>
              </a:solidFill>
              <a:ea typeface="ＭＳ Ｐゴシック" panose="020B0600070205080204" pitchFamily="34" charset="-128"/>
            </a:endParaRPr>
          </a:p>
        </p:txBody>
      </p:sp>
      <p:sp>
        <p:nvSpPr>
          <p:cNvPr id="29699"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2970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549275" y="107950"/>
            <a:ext cx="8042275" cy="1009650"/>
          </a:xfrm>
        </p:spPr>
        <p:txBody>
          <a:bodyPr/>
          <a:lstStyle/>
          <a:p>
            <a:pPr eaLnBrk="1" hangingPunct="1"/>
            <a:r>
              <a:rPr lang="en-US" altLang="en-US" sz="3200" b="1" smtClean="0">
                <a:solidFill>
                  <a:srgbClr val="09213B"/>
                </a:solidFill>
                <a:ea typeface="ＭＳ Ｐゴシック" panose="020B0600070205080204" pitchFamily="34" charset="-128"/>
              </a:rPr>
              <a:t>Krapina Neanderthal museum Croatia</a:t>
            </a:r>
          </a:p>
        </p:txBody>
      </p:sp>
      <p:sp>
        <p:nvSpPr>
          <p:cNvPr id="30723"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3072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1760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sp>
        <p:nvSpPr>
          <p:cNvPr id="31747" name="Content Placeholder 4"/>
          <p:cNvSpPr>
            <a:spLocks noGrp="1"/>
          </p:cNvSpPr>
          <p:nvPr>
            <p:ph idx="1"/>
          </p:nvPr>
        </p:nvSpPr>
        <p:spPr/>
        <p:txBody>
          <a:bodyPr/>
          <a:lstStyle/>
          <a:p>
            <a:pPr eaLnBrk="1" hangingPunct="1"/>
            <a:endParaRPr lang="en-US" altLang="en-US" smtClean="0">
              <a:ea typeface="ＭＳ Ｐゴシック" panose="020B0600070205080204" pitchFamily="34" charset="-128"/>
            </a:endParaRPr>
          </a:p>
          <a:p>
            <a:pPr eaLnBrk="1" hangingPunct="1"/>
            <a:endParaRPr lang="en-US" altLang="en-US" smtClean="0">
              <a:ea typeface="ＭＳ Ｐゴシック" panose="020B0600070205080204" pitchFamily="34" charset="-128"/>
            </a:endParaRPr>
          </a:p>
          <a:p>
            <a:pPr eaLnBrk="1" hangingPunct="1"/>
            <a:endParaRPr lang="en-US" altLang="en-US" smtClean="0">
              <a:ea typeface="ＭＳ Ｐゴシック" panose="020B0600070205080204" pitchFamily="34" charset="-128"/>
            </a:endParaRPr>
          </a:p>
          <a:p>
            <a:pPr eaLnBrk="1" hangingPunct="1"/>
            <a:endParaRPr lang="en-US" altLang="en-US" smtClean="0">
              <a:ea typeface="ＭＳ Ｐゴシック" panose="020B0600070205080204" pitchFamily="34" charset="-128"/>
            </a:endParaRPr>
          </a:p>
        </p:txBody>
      </p:sp>
      <p:pic>
        <p:nvPicPr>
          <p:cNvPr id="31748"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sp>
        <p:nvSpPr>
          <p:cNvPr id="32771"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32772" name="Content Placeholder 3" descr="Screen Shot 2016-05-01 at 12.14.35.png"/>
          <p:cNvPicPr>
            <a:picLocks noChangeAspect="1"/>
          </p:cNvPicPr>
          <p:nvPr/>
        </p:nvPicPr>
        <p:blipFill>
          <a:blip r:embed="rId2" cstate="screen">
            <a:extLst>
              <a:ext uri="{28A0092B-C50C-407E-A947-70E740481C1C}">
                <a14:useLocalDpi xmlns:a14="http://schemas.microsoft.com/office/drawing/2010/main"/>
              </a:ext>
            </a:extLst>
          </a:blip>
          <a:srcRect l="-1286" r="-12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B9B8"/>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sp>
        <p:nvSpPr>
          <p:cNvPr id="6147"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6148" name="Content Placeholder 3" descr="Screen Shot 2016-05-01 at 12.10.47.png"/>
          <p:cNvPicPr>
            <a:picLocks noChangeAspect="1"/>
          </p:cNvPicPr>
          <p:nvPr/>
        </p:nvPicPr>
        <p:blipFill>
          <a:blip r:embed="rId2" cstate="screen">
            <a:extLst>
              <a:ext uri="{28A0092B-C50C-407E-A947-70E740481C1C}">
                <a14:useLocalDpi xmlns:a14="http://schemas.microsoft.com/office/drawing/2010/main"/>
              </a:ext>
            </a:extLst>
          </a:blip>
          <a:srcRect l="-594" r="-59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sp>
        <p:nvSpPr>
          <p:cNvPr id="33795"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33796" name="Content Placeholder 3" descr="Screen Shot 2016-05-01 at 12.25.04.png"/>
          <p:cNvPicPr>
            <a:picLocks noChangeAspect="1"/>
          </p:cNvPicPr>
          <p:nvPr/>
        </p:nvPicPr>
        <p:blipFill>
          <a:blip r:embed="rId2" cstate="screen">
            <a:extLst>
              <a:ext uri="{28A0092B-C50C-407E-A947-70E740481C1C}">
                <a14:useLocalDpi xmlns:a14="http://schemas.microsoft.com/office/drawing/2010/main"/>
              </a:ext>
            </a:extLst>
          </a:blip>
          <a:srcRect t="-1408" b="-14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sp>
        <p:nvSpPr>
          <p:cNvPr id="34819"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34820" name="Content Placeholder 3" descr="Screen Shot 2016-05-01 at 12.26.48.png"/>
          <p:cNvPicPr>
            <a:picLocks noChangeAspect="1"/>
          </p:cNvPicPr>
          <p:nvPr/>
        </p:nvPicPr>
        <p:blipFill>
          <a:blip r:embed="rId2" cstate="screen">
            <a:extLst>
              <a:ext uri="{28A0092B-C50C-407E-A947-70E740481C1C}">
                <a14:useLocalDpi xmlns:a14="http://schemas.microsoft.com/office/drawing/2010/main"/>
              </a:ext>
            </a:extLst>
          </a:blip>
          <a:srcRect t="-11111" b="-111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altLang="en-US" smtClean="0">
              <a:ea typeface="ＭＳ Ｐゴシック" panose="020B0600070205080204" pitchFamily="34" charset="-128"/>
            </a:endParaRPr>
          </a:p>
        </p:txBody>
      </p:sp>
      <p:sp>
        <p:nvSpPr>
          <p:cNvPr id="35843" name="Content Placeholder 2"/>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pic>
        <p:nvPicPr>
          <p:cNvPr id="35844" name="Content Placeholder 3" descr="Screen Shot 2016-05-01 at 12.27.54.png"/>
          <p:cNvPicPr>
            <a:picLocks noChangeAspect="1"/>
          </p:cNvPicPr>
          <p:nvPr/>
        </p:nvPicPr>
        <p:blipFill>
          <a:blip r:embed="rId2" cstate="screen">
            <a:extLst>
              <a:ext uri="{28A0092B-C50C-407E-A947-70E740481C1C}">
                <a14:useLocalDpi xmlns:a14="http://schemas.microsoft.com/office/drawing/2010/main"/>
              </a:ext>
            </a:extLst>
          </a:blip>
          <a:srcRect t="-230" b="-2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549275" y="107950"/>
            <a:ext cx="8042275" cy="738188"/>
          </a:xfrm>
        </p:spPr>
        <p:txBody>
          <a:bodyPr/>
          <a:lstStyle/>
          <a:p>
            <a:pPr eaLnBrk="1" hangingPunct="1"/>
            <a:r>
              <a:rPr lang="en-GB" altLang="en-US" i="1" smtClean="0">
                <a:ea typeface="ＭＳ Ｐゴシック" panose="020B0600070205080204" pitchFamily="34" charset="-128"/>
              </a:rPr>
              <a:t/>
            </a:r>
            <a:br>
              <a:rPr lang="en-GB" altLang="en-US" i="1" smtClean="0">
                <a:ea typeface="ＭＳ Ｐゴシック" panose="020B0600070205080204" pitchFamily="34" charset="-128"/>
              </a:rPr>
            </a:br>
            <a:r>
              <a:rPr lang="en-GB" altLang="en-US" b="1" smtClean="0">
                <a:solidFill>
                  <a:srgbClr val="09213B"/>
                </a:solidFill>
                <a:ea typeface="ＭＳ Ｐゴシック" panose="020B0600070205080204" pitchFamily="34" charset="-128"/>
              </a:rPr>
              <a:t>Personal investigation</a:t>
            </a:r>
            <a:endParaRPr lang="en-US" altLang="en-US" b="1" smtClean="0">
              <a:solidFill>
                <a:srgbClr val="09213B"/>
              </a:solidFill>
              <a:ea typeface="ＭＳ Ｐゴシック" panose="020B0600070205080204" pitchFamily="34" charset="-128"/>
            </a:endParaRPr>
          </a:p>
        </p:txBody>
      </p:sp>
      <p:sp>
        <p:nvSpPr>
          <p:cNvPr id="36867" name="Content Placeholder 2"/>
          <p:cNvSpPr>
            <a:spLocks noGrp="1"/>
          </p:cNvSpPr>
          <p:nvPr>
            <p:ph idx="1"/>
          </p:nvPr>
        </p:nvSpPr>
        <p:spPr>
          <a:xfrm>
            <a:off x="0" y="846138"/>
            <a:ext cx="9144000" cy="6011862"/>
          </a:xfrm>
        </p:spPr>
        <p:txBody>
          <a:bodyPr/>
          <a:lstStyle/>
          <a:p>
            <a:pPr algn="ctr" eaLnBrk="1" hangingPunct="1">
              <a:buFont typeface="Wingdings 2" panose="05020102010507070707" pitchFamily="18" charset="2"/>
              <a:buNone/>
            </a:pPr>
            <a:r>
              <a:rPr lang="en-GB" altLang="en-US" b="1" smtClean="0">
                <a:solidFill>
                  <a:srgbClr val="09213B"/>
                </a:solidFill>
                <a:ea typeface="ＭＳ Ｐゴシック" panose="020B0600070205080204" pitchFamily="34" charset="-128"/>
              </a:rPr>
              <a:t>Studying Hybrid Identity with British Asian footballer Kashif Siddiqi, to see the extent to which identity is distinct or fluid</a:t>
            </a:r>
          </a:p>
          <a:p>
            <a:pPr algn="ctr" eaLnBrk="1" hangingPunct="1">
              <a:buFont typeface="Wingdings 2" panose="05020102010507070707" pitchFamily="18" charset="2"/>
              <a:buNone/>
            </a:pPr>
            <a:endParaRPr lang="en-GB" altLang="en-US" b="1" smtClean="0">
              <a:solidFill>
                <a:srgbClr val="09213B"/>
              </a:solidFill>
              <a:ea typeface="ＭＳ Ｐゴシック" panose="020B0600070205080204" pitchFamily="34" charset="-128"/>
            </a:endParaRPr>
          </a:p>
          <a:p>
            <a:pPr algn="ctr" eaLnBrk="1" hangingPunct="1">
              <a:buFont typeface="Wingdings 2" panose="05020102010507070707" pitchFamily="18" charset="2"/>
              <a:buNone/>
            </a:pPr>
            <a:endParaRPr lang="en-GB" altLang="en-US" b="1" smtClean="0">
              <a:solidFill>
                <a:srgbClr val="09213B"/>
              </a:solidFill>
              <a:ea typeface="ＭＳ Ｐゴシック" panose="020B0600070205080204" pitchFamily="34" charset="-128"/>
            </a:endParaRPr>
          </a:p>
          <a:p>
            <a:pPr algn="ctr" eaLnBrk="1" hangingPunct="1">
              <a:buFont typeface="Wingdings 2" panose="05020102010507070707" pitchFamily="18" charset="2"/>
              <a:buNone/>
            </a:pPr>
            <a:endParaRPr lang="en-GB" altLang="en-US" b="1" smtClean="0">
              <a:solidFill>
                <a:srgbClr val="09213B"/>
              </a:solidFill>
              <a:ea typeface="ＭＳ Ｐゴシック" panose="020B0600070205080204" pitchFamily="34" charset="-128"/>
            </a:endParaRPr>
          </a:p>
          <a:p>
            <a:pPr eaLnBrk="1" hangingPunct="1"/>
            <a:endParaRPr lang="en-US" altLang="en-US" smtClean="0">
              <a:ea typeface="ＭＳ Ｐゴシック" panose="020B0600070205080204" pitchFamily="34" charset="-128"/>
            </a:endParaRPr>
          </a:p>
        </p:txBody>
      </p:sp>
      <p:pic>
        <p:nvPicPr>
          <p:cNvPr id="36868" name="Picture 3" descr="https://fbcdn-sphotos-a-a.akamaihd.net/hphotos-ak-ash3/230297_214108275275653_2349002_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09800"/>
            <a:ext cx="4775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https://fbcdn-sphotos-f-a.akamaihd.net/hphotos-ak-frc3/222248_214108581942289_980948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5200" y="2252663"/>
            <a:ext cx="4640263" cy="460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a:xfrm>
            <a:off x="549275" y="107950"/>
            <a:ext cx="8042275" cy="569913"/>
          </a:xfrm>
        </p:spPr>
        <p:txBody>
          <a:bodyPr/>
          <a:lstStyle/>
          <a:p>
            <a:pPr eaLnBrk="1" hangingPunct="1"/>
            <a:r>
              <a:rPr lang="en-US" altLang="en-US" sz="2400" b="1" smtClean="0">
                <a:solidFill>
                  <a:srgbClr val="09213B"/>
                </a:solidFill>
                <a:ea typeface="ＭＳ Ｐゴシック" panose="020B0600070205080204" pitchFamily="34" charset="-128"/>
              </a:rPr>
              <a:t>Example of students presentation – fieldwork issues</a:t>
            </a:r>
          </a:p>
        </p:txBody>
      </p:sp>
      <p:sp>
        <p:nvSpPr>
          <p:cNvPr id="40963" name="Content Placeholder 2"/>
          <p:cNvSpPr>
            <a:spLocks noGrp="1"/>
          </p:cNvSpPr>
          <p:nvPr>
            <p:ph idx="1"/>
          </p:nvPr>
        </p:nvSpPr>
        <p:spPr>
          <a:xfrm>
            <a:off x="0" y="677863"/>
            <a:ext cx="9144000" cy="6180137"/>
          </a:xfrm>
        </p:spPr>
        <p:txBody>
          <a:bodyPr/>
          <a:lstStyle/>
          <a:p>
            <a:pPr marL="0" indent="0" eaLnBrk="1" hangingPunct="1">
              <a:lnSpc>
                <a:spcPct val="80000"/>
              </a:lnSpc>
              <a:buFont typeface="Arial" panose="020B0604020202020204" pitchFamily="34" charset="0"/>
              <a:buNone/>
              <a:defRPr/>
            </a:pPr>
            <a:r>
              <a:rPr lang="en-US" altLang="en-US" sz="2400" b="1" dirty="0" smtClean="0">
                <a:solidFill>
                  <a:srgbClr val="09213B"/>
                </a:solidFill>
                <a:ea typeface="ＭＳ Ｐゴシック" panose="020B0600070205080204" pitchFamily="34" charset="-128"/>
              </a:rPr>
              <a:t>Your school is funding you to travel to South America and conduct anthropological fieldwork. You are going to visit a people called the Yanomamo who live in the rainforest of Venezuela. There is no electricity, mobile phones or any modern technology in their village. The nearest town with a hospital, shops and electricity is 200 miles away. The only way you can reach this community is by boat. It takes 5 days to reach the community from the nearest town. You are travelling on your own. You have to stay there for a period of 3 months, where you will conduct a participant study to find out:  ‘What is the Yanomamo relationship with nature?’</a:t>
            </a:r>
          </a:p>
          <a:p>
            <a:pPr marL="0" indent="0" eaLnBrk="1" hangingPunct="1">
              <a:lnSpc>
                <a:spcPct val="80000"/>
              </a:lnSpc>
              <a:buFont typeface="Arial" panose="020B0604020202020204" pitchFamily="34" charset="0"/>
              <a:buNone/>
              <a:defRPr/>
            </a:pPr>
            <a:endParaRPr lang="en-GB" altLang="en-US" sz="2400" b="1" dirty="0" smtClean="0">
              <a:solidFill>
                <a:srgbClr val="09213B"/>
              </a:solidFill>
              <a:ea typeface="ＭＳ Ｐゴシック" panose="020B0600070205080204" pitchFamily="34" charset="-128"/>
            </a:endParaRPr>
          </a:p>
          <a:p>
            <a:pPr eaLnBrk="1" hangingPunct="1">
              <a:lnSpc>
                <a:spcPct val="80000"/>
              </a:lnSpc>
              <a:defRPr/>
            </a:pPr>
            <a:r>
              <a:rPr lang="en-US" altLang="en-US" sz="2000" b="1" dirty="0" smtClean="0">
                <a:solidFill>
                  <a:srgbClr val="09213B"/>
                </a:solidFill>
                <a:ea typeface="ＭＳ Ｐゴシック" panose="020B0600070205080204" pitchFamily="34" charset="-128"/>
              </a:rPr>
              <a:t>Plan your journey and explain the issues that you might encounter before, during and after your fieldwork. Consider practical, ethical and theoretical issues before you go, such as: </a:t>
            </a:r>
            <a:endParaRPr lang="en-GB" altLang="en-US" sz="2000" b="1" dirty="0" smtClean="0">
              <a:solidFill>
                <a:srgbClr val="09213B"/>
              </a:solidFill>
              <a:ea typeface="ＭＳ Ｐゴシック" panose="020B0600070205080204" pitchFamily="34" charset="-128"/>
            </a:endParaRPr>
          </a:p>
          <a:p>
            <a:pPr eaLnBrk="1" hangingPunct="1">
              <a:lnSpc>
                <a:spcPct val="80000"/>
              </a:lnSpc>
              <a:defRPr/>
            </a:pPr>
            <a:r>
              <a:rPr lang="en-US" altLang="en-US" sz="2000" b="1" dirty="0" smtClean="0">
                <a:solidFill>
                  <a:srgbClr val="09213B"/>
                </a:solidFill>
                <a:ea typeface="ＭＳ Ｐゴシック" panose="020B0600070205080204" pitchFamily="34" charset="-128"/>
              </a:rPr>
              <a:t>Before the journey:  What do I need to take with me? Food? Medicine? Money? How to get there? Planning the journey?</a:t>
            </a:r>
            <a:endParaRPr lang="en-GB" altLang="en-US" sz="2000" b="1" dirty="0" smtClean="0">
              <a:solidFill>
                <a:srgbClr val="09213B"/>
              </a:solidFill>
              <a:ea typeface="ＭＳ Ｐゴシック" panose="020B0600070205080204" pitchFamily="34" charset="-128"/>
            </a:endParaRPr>
          </a:p>
          <a:p>
            <a:pPr eaLnBrk="1" hangingPunct="1">
              <a:lnSpc>
                <a:spcPct val="80000"/>
              </a:lnSpc>
              <a:defRPr/>
            </a:pPr>
            <a:r>
              <a:rPr lang="en-US" altLang="en-US" sz="2000" b="1" dirty="0" smtClean="0">
                <a:solidFill>
                  <a:srgbClr val="09213B"/>
                </a:solidFill>
                <a:ea typeface="ＭＳ Ｐゴシック" panose="020B0600070205080204" pitchFamily="34" charset="-128"/>
              </a:rPr>
              <a:t>During the stay at this village: How do I communicate? How do I find relevant information? What if I make a mistake? How do I record the information?</a:t>
            </a:r>
            <a:endParaRPr lang="en-GB" altLang="en-US" sz="2000" b="1" dirty="0" smtClean="0">
              <a:solidFill>
                <a:srgbClr val="09213B"/>
              </a:solidFill>
              <a:ea typeface="ＭＳ Ｐゴシック" panose="020B0600070205080204" pitchFamily="34" charset="-128"/>
            </a:endParaRPr>
          </a:p>
          <a:p>
            <a:pPr eaLnBrk="1" hangingPunct="1">
              <a:lnSpc>
                <a:spcPct val="80000"/>
              </a:lnSpc>
              <a:defRPr/>
            </a:pPr>
            <a:r>
              <a:rPr lang="en-US" altLang="en-US" sz="2000" b="1" dirty="0" smtClean="0">
                <a:solidFill>
                  <a:srgbClr val="09213B"/>
                </a:solidFill>
                <a:ea typeface="ＭＳ Ｐゴシック" panose="020B0600070205080204" pitchFamily="34" charset="-128"/>
              </a:rPr>
              <a:t>After the journey: How do I leave the community? How do I write the report? What about my own views and beliefs? How do I represent this community?</a:t>
            </a:r>
            <a:r>
              <a:rPr lang="en-GB" altLang="en-US" sz="2000" b="1" dirty="0" smtClean="0">
                <a:solidFill>
                  <a:srgbClr val="09213B"/>
                </a:solidFill>
                <a:ea typeface="ＭＳ Ｐゴシック" panose="020B0600070205080204" pitchFamily="34" charset="-128"/>
              </a:rPr>
              <a:t> </a:t>
            </a:r>
            <a:endParaRPr lang="en-US" altLang="en-US" sz="2000" b="1" dirty="0" smtClean="0">
              <a:solidFill>
                <a:srgbClr val="09213B"/>
              </a:solidFill>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GB" altLang="en-US" sz="3600" b="1" smtClean="0">
                <a:solidFill>
                  <a:srgbClr val="09213B"/>
                </a:solidFill>
                <a:ea typeface="ＭＳ Ｐゴシック" panose="020B0600070205080204" pitchFamily="34" charset="-128"/>
              </a:rPr>
              <a:t>Benefits of teaching anthropology to pre-university students</a:t>
            </a:r>
          </a:p>
        </p:txBody>
      </p:sp>
      <p:sp>
        <p:nvSpPr>
          <p:cNvPr id="38915" name="Content Placeholder 2"/>
          <p:cNvSpPr>
            <a:spLocks noGrp="1"/>
          </p:cNvSpPr>
          <p:nvPr>
            <p:ph idx="1"/>
          </p:nvPr>
        </p:nvSpPr>
        <p:spPr/>
        <p:txBody>
          <a:bodyPr/>
          <a:lstStyle/>
          <a:p>
            <a:pPr eaLnBrk="1" hangingPunct="1"/>
            <a:r>
              <a:rPr lang="en-GB" altLang="en-US" b="1" smtClean="0">
                <a:solidFill>
                  <a:srgbClr val="09213B"/>
                </a:solidFill>
                <a:ea typeface="ＭＳ Ｐゴシック" panose="020B0600070205080204" pitchFamily="34" charset="-128"/>
              </a:rPr>
              <a:t>Ties in well with equality and diversity agenda</a:t>
            </a:r>
          </a:p>
          <a:p>
            <a:pPr eaLnBrk="1" hangingPunct="1"/>
            <a:r>
              <a:rPr lang="en-GB" altLang="en-US" b="1" smtClean="0">
                <a:solidFill>
                  <a:srgbClr val="09213B"/>
                </a:solidFill>
                <a:ea typeface="ＭＳ Ｐゴシック" panose="020B0600070205080204" pitchFamily="34" charset="-128"/>
              </a:rPr>
              <a:t>Accessible</a:t>
            </a:r>
          </a:p>
          <a:p>
            <a:pPr eaLnBrk="1" hangingPunct="1"/>
            <a:r>
              <a:rPr lang="en-GB" altLang="en-US" b="1" smtClean="0">
                <a:solidFill>
                  <a:srgbClr val="09213B"/>
                </a:solidFill>
                <a:ea typeface="ＭＳ Ｐゴシック" panose="020B0600070205080204" pitchFamily="34" charset="-128"/>
              </a:rPr>
              <a:t>Global</a:t>
            </a:r>
          </a:p>
          <a:p>
            <a:pPr eaLnBrk="1" hangingPunct="1"/>
            <a:r>
              <a:rPr lang="en-GB" altLang="en-US" b="1" smtClean="0">
                <a:solidFill>
                  <a:srgbClr val="09213B"/>
                </a:solidFill>
                <a:ea typeface="ＭＳ Ｐゴシック" panose="020B0600070205080204" pitchFamily="34" charset="-128"/>
              </a:rPr>
              <a:t>Holistic</a:t>
            </a:r>
          </a:p>
          <a:p>
            <a:pPr eaLnBrk="1" hangingPunct="1"/>
            <a:r>
              <a:rPr lang="en-GB" altLang="en-US" b="1" smtClean="0">
                <a:solidFill>
                  <a:srgbClr val="09213B"/>
                </a:solidFill>
                <a:ea typeface="ＭＳ Ｐゴシック" panose="020B0600070205080204" pitchFamily="34" charset="-128"/>
              </a:rPr>
              <a:t>Fun</a:t>
            </a:r>
          </a:p>
          <a:p>
            <a:pPr eaLnBrk="1" hangingPunct="1"/>
            <a:r>
              <a:rPr lang="en-GB" altLang="en-US" b="1" smtClean="0">
                <a:solidFill>
                  <a:srgbClr val="09213B"/>
                </a:solidFill>
                <a:ea typeface="ＭＳ Ｐゴシック" panose="020B0600070205080204" pitchFamily="34" charset="-128"/>
              </a:rPr>
              <a:t>Interactive</a:t>
            </a:r>
          </a:p>
          <a:p>
            <a:pPr eaLnBrk="1" hangingPunct="1"/>
            <a:r>
              <a:rPr lang="en-GB" altLang="en-US" b="1" smtClean="0">
                <a:solidFill>
                  <a:srgbClr val="09213B"/>
                </a:solidFill>
                <a:ea typeface="ＭＳ Ｐゴシック" panose="020B0600070205080204" pitchFamily="34" charset="-128"/>
              </a:rPr>
              <a:t>No set ‘body of knowledge’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GB" altLang="en-US" sz="3600" smtClean="0">
                <a:ea typeface="ＭＳ Ｐゴシック" panose="020B0600070205080204" pitchFamily="34" charset="-128"/>
              </a:rPr>
              <a:t/>
            </a:r>
            <a:br>
              <a:rPr lang="en-GB" altLang="en-US" sz="3600" smtClean="0">
                <a:ea typeface="ＭＳ Ｐゴシック" panose="020B0600070205080204" pitchFamily="34" charset="-128"/>
              </a:rPr>
            </a:br>
            <a:r>
              <a:rPr lang="en-GB" altLang="en-US" sz="3600" smtClean="0">
                <a:ea typeface="ＭＳ Ｐゴシック" panose="020B0600070205080204" pitchFamily="34" charset="-128"/>
              </a:rPr>
              <a:t>The A-level has been playing an increasingly important role in raising public awareness of anthropology </a:t>
            </a:r>
            <a:r>
              <a:rPr lang="en-GB" altLang="en-US" smtClean="0">
                <a:ea typeface="ＭＳ Ｐゴシック" panose="020B0600070205080204" pitchFamily="34" charset="-128"/>
              </a:rPr>
              <a:t/>
            </a:r>
            <a:br>
              <a:rPr lang="en-GB" altLang="en-US" smtClean="0">
                <a:ea typeface="ＭＳ Ｐゴシック" panose="020B0600070205080204" pitchFamily="34" charset="-128"/>
              </a:rPr>
            </a:br>
            <a:endParaRPr lang="en-US" altLang="en-US" smtClean="0">
              <a:ea typeface="ＭＳ Ｐゴシック" panose="020B0600070205080204" pitchFamily="34" charset="-128"/>
            </a:endParaRPr>
          </a:p>
        </p:txBody>
      </p:sp>
      <p:sp>
        <p:nvSpPr>
          <p:cNvPr id="39939" name="Content Placeholder 2"/>
          <p:cNvSpPr>
            <a:spLocks noGrp="1"/>
          </p:cNvSpPr>
          <p:nvPr>
            <p:ph idx="1"/>
          </p:nvPr>
        </p:nvSpPr>
        <p:spPr>
          <a:xfrm>
            <a:off x="0" y="1835150"/>
            <a:ext cx="9144000" cy="5022850"/>
          </a:xfrm>
        </p:spPr>
        <p:txBody>
          <a:bodyPr/>
          <a:lstStyle/>
          <a:p>
            <a:pPr eaLnBrk="1" hangingPunct="1"/>
            <a:r>
              <a:rPr lang="en-GB" altLang="en-US" smtClean="0">
                <a:ea typeface="ＭＳ Ｐゴシック" panose="020B0600070205080204" pitchFamily="34" charset="-128"/>
              </a:rPr>
              <a:t>a high proportion of students who took the A-level were choosing to pursue anthropology at university</a:t>
            </a:r>
          </a:p>
          <a:p>
            <a:pPr eaLnBrk="1" hangingPunct="1"/>
            <a:r>
              <a:rPr lang="en-GB" altLang="en-US" smtClean="0">
                <a:ea typeface="ＭＳ Ｐゴシック" panose="020B0600070205080204" pitchFamily="34" charset="-128"/>
              </a:rPr>
              <a:t>new career opportunities for teaching anthropology were opening up</a:t>
            </a:r>
          </a:p>
          <a:p>
            <a:pPr eaLnBrk="1" hangingPunct="1"/>
            <a:r>
              <a:rPr lang="en-GB" altLang="en-US" smtClean="0">
                <a:ea typeface="ＭＳ Ｐゴシック" panose="020B0600070205080204" pitchFamily="34" charset="-128"/>
              </a:rPr>
              <a:t>many young people (including those who didn’t take the A-level themselves) were being introduced to the discipline and its unique perspective on contemporary issues </a:t>
            </a:r>
            <a:endParaRPr lang="en-US" altLang="en-US" smtClean="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b="1" smtClean="0">
                <a:solidFill>
                  <a:srgbClr val="09213B"/>
                </a:solidFill>
                <a:ea typeface="ＭＳ Ｐゴシック" panose="020B0600070205080204" pitchFamily="34" charset="-128"/>
              </a:rPr>
              <a:t>How and why do students chose anthropology</a:t>
            </a:r>
          </a:p>
        </p:txBody>
      </p:sp>
      <p:sp>
        <p:nvSpPr>
          <p:cNvPr id="40963" name="Content Placeholder 2"/>
          <p:cNvSpPr>
            <a:spLocks noGrp="1"/>
          </p:cNvSpPr>
          <p:nvPr>
            <p:ph idx="1"/>
          </p:nvPr>
        </p:nvSpPr>
        <p:spPr/>
        <p:txBody>
          <a:bodyPr/>
          <a:lstStyle/>
          <a:p>
            <a:pPr algn="ctr" eaLnBrk="1" hangingPunct="1">
              <a:buFont typeface="Wingdings 2" panose="05020102010507070707" pitchFamily="18" charset="2"/>
              <a:buNone/>
            </a:pPr>
            <a:r>
              <a:rPr lang="en-US" altLang="en-US" b="1" smtClean="0">
                <a:solidFill>
                  <a:srgbClr val="09213B"/>
                </a:solidFill>
                <a:ea typeface="ＭＳ Ｐゴシック" panose="020B0600070205080204" pitchFamily="34" charset="-128"/>
              </a:rPr>
              <a:t> An Introduction to A-Level Anthropology</a:t>
            </a:r>
          </a:p>
          <a:p>
            <a:pPr algn="ctr" eaLnBrk="1" hangingPunct="1">
              <a:buFont typeface="Wingdings 2" panose="05020102010507070707" pitchFamily="18" charset="2"/>
              <a:buNone/>
            </a:pPr>
            <a:endParaRPr lang="en-US" altLang="en-US" b="1" smtClean="0">
              <a:solidFill>
                <a:srgbClr val="09213B"/>
              </a:solidFill>
              <a:ea typeface="ＭＳ Ｐゴシック" panose="020B0600070205080204" pitchFamily="34" charset="-128"/>
            </a:endParaRPr>
          </a:p>
          <a:p>
            <a:pPr algn="ctr" eaLnBrk="1" hangingPunct="1">
              <a:buFont typeface="Wingdings 2" panose="05020102010507070707" pitchFamily="18" charset="2"/>
              <a:buNone/>
            </a:pPr>
            <a:endParaRPr lang="en-US" altLang="en-US" b="1" smtClean="0">
              <a:solidFill>
                <a:srgbClr val="09213B"/>
              </a:solidFill>
              <a:ea typeface="ＭＳ Ｐゴシック" panose="020B0600070205080204" pitchFamily="34" charset="-128"/>
            </a:endParaRPr>
          </a:p>
          <a:p>
            <a:pPr algn="ctr" eaLnBrk="1" hangingPunct="1">
              <a:buFont typeface="Wingdings 2" panose="05020102010507070707" pitchFamily="18" charset="2"/>
              <a:buNone/>
            </a:pPr>
            <a:r>
              <a:rPr lang="en-US" altLang="en-US" b="1" smtClean="0">
                <a:solidFill>
                  <a:srgbClr val="09213B"/>
                </a:solidFill>
                <a:ea typeface="ＭＳ Ｐゴシック" panose="020B0600070205080204" pitchFamily="34" charset="-128"/>
                <a:hlinkClick r:id="rId2"/>
              </a:rPr>
              <a:t>http://www.youtube.com/watch?v=gR6kJk8n1DA</a:t>
            </a:r>
            <a:endParaRPr lang="en-US" altLang="en-US" b="1" smtClean="0">
              <a:solidFill>
                <a:srgbClr val="09213B"/>
              </a:solidFill>
              <a:ea typeface="ＭＳ Ｐゴシック" panose="020B0600070205080204" pitchFamily="34" charset="-128"/>
            </a:endParaRPr>
          </a:p>
          <a:p>
            <a:pPr algn="ctr" eaLnBrk="1" hangingPunct="1">
              <a:buFont typeface="Wingdings 2" panose="05020102010507070707" pitchFamily="18" charset="2"/>
              <a:buNone/>
            </a:pPr>
            <a:endParaRPr lang="en-US" altLang="en-US" b="1" smtClean="0">
              <a:solidFill>
                <a:srgbClr val="09213B"/>
              </a:solidFill>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GB" altLang="en-US" sz="4000" smtClean="0">
                <a:ea typeface="ＭＳ Ｐゴシック" panose="020B0600070205080204" pitchFamily="34" charset="-128"/>
              </a:rPr>
              <a:t>Students presentation at the end of the year</a:t>
            </a:r>
            <a:endParaRPr lang="en-US" altLang="en-US" sz="4000" smtClean="0">
              <a:ea typeface="ＭＳ Ｐゴシック" panose="020B0600070205080204" pitchFamily="34" charset="-128"/>
            </a:endParaRPr>
          </a:p>
        </p:txBody>
      </p:sp>
      <p:sp>
        <p:nvSpPr>
          <p:cNvPr id="41987" name="Content Placeholder 2"/>
          <p:cNvSpPr>
            <a:spLocks noGrp="1"/>
          </p:cNvSpPr>
          <p:nvPr>
            <p:ph idx="1"/>
          </p:nvPr>
        </p:nvSpPr>
        <p:spPr>
          <a:xfrm>
            <a:off x="0" y="1600200"/>
            <a:ext cx="9144000" cy="5257800"/>
          </a:xfrm>
        </p:spPr>
        <p:txBody>
          <a:bodyPr/>
          <a:lstStyle/>
          <a:p>
            <a:pPr eaLnBrk="1" hangingPunct="1">
              <a:buFont typeface="Arial" panose="020B0604020202020204" pitchFamily="34" charset="0"/>
              <a:buNone/>
            </a:pPr>
            <a:r>
              <a:rPr lang="en-US" altLang="en-US" smtClean="0">
                <a:ea typeface="ＭＳ Ｐゴシック" panose="020B0600070205080204" pitchFamily="34" charset="-128"/>
              </a:rPr>
              <a:t>   This exercise was designed to asses students knowledge and understanding of anthropological concepts and theories and to make a synoptic link between topics form both unit 1 and 2.  </a:t>
            </a:r>
          </a:p>
          <a:p>
            <a:pPr eaLnBrk="1" hangingPunct="1">
              <a:buFont typeface="Arial" panose="020B0604020202020204" pitchFamily="34" charset="0"/>
              <a:buNone/>
            </a:pPr>
            <a:r>
              <a:rPr lang="en-US" altLang="en-US" smtClean="0">
                <a:ea typeface="ＭＳ Ｐゴシック" panose="020B0600070205080204" pitchFamily="34" charset="-128"/>
              </a:rPr>
              <a:t>    Students have to chose one ethnic group/culture, conduct research and present it to the rest of the class. They had to use a specific themes such as gender differences, ways of thinking, rituals, engaging with nature, social organisation, rituals, globalisation impact etc.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650" y="2565400"/>
            <a:ext cx="7345363" cy="1470025"/>
          </a:xfrm>
        </p:spPr>
        <p:txBody>
          <a:bodyPr/>
          <a:lstStyle/>
          <a:p>
            <a:pPr eaLnBrk="1" hangingPunct="1"/>
            <a:r>
              <a:rPr lang="en-GB" altLang="en-US" b="1" u="sng" smtClean="0">
                <a:ea typeface="ＭＳ Ｐゴシック" panose="020B0600070205080204" pitchFamily="34" charset="-128"/>
              </a:rPr>
              <a:t>The Kayapo</a:t>
            </a:r>
            <a:endParaRPr lang="en-US" altLang="en-US" b="1" u="sng" smtClean="0">
              <a:ea typeface="ＭＳ Ｐゴシック" panose="020B0600070205080204" pitchFamily="34" charset="-128"/>
            </a:endParaRPr>
          </a:p>
        </p:txBody>
      </p:sp>
      <p:pic>
        <p:nvPicPr>
          <p:cNvPr id="2053" name="Picture 5" descr="Some of the younger members of the Kayapo tribe pose for the camer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9588" y="3840163"/>
            <a:ext cx="4824412"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Some of the Kayapo men in warrior dress during the Altamira pro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40163"/>
            <a:ext cx="475297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One of the Kayapo families. The women have shaved a distinctive V shape into their scal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0200" y="0"/>
            <a:ext cx="50038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amazonBruceParr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75138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 to="" calcmode="lin" valueType="num">
                                      <p:cBhvr>
                                        <p:cTn id="7" dur="1" fill="hold"/>
                                        <p:tgtEl>
                                          <p:spTgt spid="205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 to="" calcmode="lin" valueType="num">
                                      <p:cBhvr>
                                        <p:cTn id="12" dur="1" fill="hold"/>
                                        <p:tgtEl>
                                          <p:spTgt spid="2053"/>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2062"/>
                                        </p:tgtEl>
                                        <p:attrNameLst>
                                          <p:attrName>style.visibility</p:attrName>
                                        </p:attrNameLst>
                                      </p:cBhvr>
                                      <p:to>
                                        <p:strVal val="visible"/>
                                      </p:to>
                                    </p:set>
                                    <p:anim to="" calcmode="lin" valueType="num">
                                      <p:cBhvr>
                                        <p:cTn id="23" dur="1" fill="hold"/>
                                        <p:tgtEl>
                                          <p:spTgt spid="2062"/>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2063"/>
                                        </p:tgtEl>
                                        <p:attrNameLst>
                                          <p:attrName>style.visibility</p:attrName>
                                        </p:attrNameLst>
                                      </p:cBhvr>
                                      <p:to>
                                        <p:strVal val="visible"/>
                                      </p:to>
                                    </p:set>
                                    <p:anim to="" calcmode="lin" valueType="num">
                                      <p:cBhvr>
                                        <p:cTn id="28" dur="1" fill="hold"/>
                                        <p:tgtEl>
                                          <p:spTgt spid="206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7170" name="Title 1"/>
          <p:cNvSpPr>
            <a:spLocks noGrp="1"/>
          </p:cNvSpPr>
          <p:nvPr>
            <p:ph type="ctrTitle"/>
          </p:nvPr>
        </p:nvSpPr>
        <p:spPr/>
        <p:txBody>
          <a:bodyPr/>
          <a:lstStyle/>
          <a:p>
            <a:endParaRPr lang="en-GB" altLang="en-US" smtClean="0">
              <a:ea typeface="ＭＳ Ｐゴシック" panose="020B0600070205080204" pitchFamily="34" charset="-128"/>
            </a:endParaRPr>
          </a:p>
        </p:txBody>
      </p:sp>
      <p:sp>
        <p:nvSpPr>
          <p:cNvPr id="3" name="Subtitle 2"/>
          <p:cNvSpPr>
            <a:spLocks noGrp="1"/>
          </p:cNvSpPr>
          <p:nvPr>
            <p:ph type="subTitle" idx="1"/>
          </p:nvPr>
        </p:nvSpPr>
        <p:spPr/>
        <p:txBody>
          <a:bodyPr/>
          <a:lstStyle/>
          <a:p>
            <a:pPr>
              <a:defRPr/>
            </a:pPr>
            <a:endParaRPr lang="en-GB" dirty="0"/>
          </a:p>
        </p:txBody>
      </p:sp>
      <p:pic>
        <p:nvPicPr>
          <p:cNvPr id="717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sz="half" idx="1"/>
          </p:nvPr>
        </p:nvSpPr>
        <p:spPr>
          <a:xfrm>
            <a:off x="0" y="0"/>
            <a:ext cx="2411413" cy="6858000"/>
          </a:xfrm>
        </p:spPr>
        <p:txBody>
          <a:bodyPr/>
          <a:lstStyle/>
          <a:p>
            <a:pPr eaLnBrk="1" hangingPunct="1"/>
            <a:r>
              <a:rPr lang="en-GB" altLang="en-US" sz="2000" b="1" u="sng" smtClean="0">
                <a:ea typeface="ＭＳ Ｐゴシック" panose="020B0600070205080204" pitchFamily="34" charset="-128"/>
              </a:rPr>
              <a:t>Who:</a:t>
            </a:r>
            <a:r>
              <a:rPr lang="en-GB" altLang="en-US" sz="2000" smtClean="0">
                <a:ea typeface="ＭＳ Ｐゴシック" panose="020B0600070205080204" pitchFamily="34" charset="-128"/>
              </a:rPr>
              <a:t> The Kayapo although this is not their actual name, it was given to them by neighbouring tribes meaning ‘those who look like monkeys’.</a:t>
            </a:r>
          </a:p>
          <a:p>
            <a:pPr eaLnBrk="1" hangingPunct="1"/>
            <a:r>
              <a:rPr lang="en-GB" altLang="en-US" sz="2000" smtClean="0">
                <a:ea typeface="ＭＳ Ｐゴシック" panose="020B0600070205080204" pitchFamily="34" charset="-128"/>
              </a:rPr>
              <a:t>They call themselves </a:t>
            </a:r>
            <a:r>
              <a:rPr lang="en-US" altLang="en-US" sz="2000" i="1" smtClean="0">
                <a:ea typeface="ＭＳ Ｐゴシック" panose="020B0600070205080204" pitchFamily="34" charset="-128"/>
              </a:rPr>
              <a:t>Mebêngôkre,</a:t>
            </a:r>
            <a:r>
              <a:rPr lang="en-US" altLang="en-US" sz="2000" smtClean="0">
                <a:ea typeface="ＭＳ Ｐゴシック" panose="020B0600070205080204" pitchFamily="34" charset="-128"/>
              </a:rPr>
              <a:t> which means "the men from the water hole/place." </a:t>
            </a:r>
            <a:endParaRPr lang="en-GB" altLang="en-US" sz="2000" smtClean="0">
              <a:ea typeface="ＭＳ Ｐゴシック" panose="020B0600070205080204" pitchFamily="34" charset="-128"/>
            </a:endParaRPr>
          </a:p>
          <a:p>
            <a:pPr eaLnBrk="1" hangingPunct="1"/>
            <a:r>
              <a:rPr lang="en-GB" altLang="en-US" sz="2000" b="1" u="sng" smtClean="0">
                <a:ea typeface="ＭＳ Ｐゴシック" panose="020B0600070205080204" pitchFamily="34" charset="-128"/>
              </a:rPr>
              <a:t>Where:</a:t>
            </a:r>
            <a:r>
              <a:rPr lang="en-GB" altLang="en-US" sz="2000" b="1" smtClean="0">
                <a:ea typeface="ＭＳ Ｐゴシック" panose="020B0600070205080204" pitchFamily="34" charset="-128"/>
              </a:rPr>
              <a:t> </a:t>
            </a:r>
            <a:r>
              <a:rPr lang="en-US" altLang="en-US" sz="2000" smtClean="0">
                <a:ea typeface="ＭＳ Ｐゴシック" panose="020B0600070205080204" pitchFamily="34" charset="-128"/>
              </a:rPr>
              <a:t>plain lands of the Mato Grosso and Pará in Brazil </a:t>
            </a:r>
          </a:p>
        </p:txBody>
      </p:sp>
      <p:pic>
        <p:nvPicPr>
          <p:cNvPr id="3077" name="Picture 5" descr="0711kayapo07"/>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2365375" y="620713"/>
            <a:ext cx="6778625" cy="51435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to="" calcmode="lin" valueType="num">
                                      <p:cBhvr>
                                        <p:cTn id="7" dur="1" fill="hold"/>
                                        <p:tgtEl>
                                          <p:spTgt spid="3077"/>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 to="" calcmode="lin" valueType="num">
                                      <p:cBhvr>
                                        <p:cTn id="12" dur="1" fill="hold"/>
                                        <p:tgtEl>
                                          <p:spTgt spid="3075">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075">
                                            <p:txEl>
                                              <p:pRg st="1" end="1"/>
                                            </p:txEl>
                                          </p:spTgt>
                                        </p:tgtEl>
                                        <p:attrNameLst>
                                          <p:attrName>style.visibility</p:attrName>
                                        </p:attrNameLst>
                                      </p:cBhvr>
                                      <p:to>
                                        <p:strVal val="visible"/>
                                      </p:to>
                                    </p:set>
                                    <p:anim to="" calcmode="lin" valueType="num">
                                      <p:cBhvr>
                                        <p:cTn id="17" dur="1" fill="hold"/>
                                        <p:tgtEl>
                                          <p:spTgt spid="3075">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075">
                                            <p:txEl>
                                              <p:pRg st="2" end="2"/>
                                            </p:txEl>
                                          </p:spTgt>
                                        </p:tgtEl>
                                        <p:attrNameLst>
                                          <p:attrName>style.visibility</p:attrName>
                                        </p:attrNameLst>
                                      </p:cBhvr>
                                      <p:to>
                                        <p:strVal val="visible"/>
                                      </p:to>
                                    </p:set>
                                    <p:anim to="" calcmode="lin" valueType="num">
                                      <p:cBhvr>
                                        <p:cTn id="22" dur="1" fill="hold"/>
                                        <p:tgtEl>
                                          <p:spTgt spid="307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Folklore (Ways of thinking)</a:t>
            </a:r>
            <a:endParaRPr lang="en-US" altLang="en-US" b="1" smtClean="0">
              <a:solidFill>
                <a:srgbClr val="FF0000"/>
              </a:solidFill>
              <a:ea typeface="ＭＳ Ｐゴシック" panose="020B0600070205080204" pitchFamily="34" charset="-128"/>
            </a:endParaRPr>
          </a:p>
        </p:txBody>
      </p:sp>
      <p:sp>
        <p:nvSpPr>
          <p:cNvPr id="16387" name="Rectangle 3"/>
          <p:cNvSpPr>
            <a:spLocks noGrp="1" noChangeArrowheads="1"/>
          </p:cNvSpPr>
          <p:nvPr>
            <p:ph type="body" sz="half" idx="1"/>
          </p:nvPr>
        </p:nvSpPr>
        <p:spPr>
          <a:xfrm>
            <a:off x="457200" y="1600200"/>
            <a:ext cx="3467100" cy="4525963"/>
          </a:xfrm>
        </p:spPr>
        <p:txBody>
          <a:bodyPr/>
          <a:lstStyle/>
          <a:p>
            <a:pPr eaLnBrk="1" hangingPunct="1">
              <a:lnSpc>
                <a:spcPct val="80000"/>
              </a:lnSpc>
            </a:pPr>
            <a:r>
              <a:rPr lang="en-US" altLang="en-US" sz="2000" smtClean="0">
                <a:ea typeface="ＭＳ Ｐゴシック" panose="020B0600070205080204" pitchFamily="34" charset="-128"/>
              </a:rPr>
              <a:t>The Kayapos believe their ancestors learned how to live communally from social insects (bees) - why mothers and children paint each other's bodies with patterns that look like animal or insect markings </a:t>
            </a:r>
            <a:r>
              <a:rPr lang="en-US" altLang="en-US" sz="2000" i="1" u="sng" smtClean="0">
                <a:ea typeface="ＭＳ Ｐゴシック" panose="020B0600070205080204" pitchFamily="34" charset="-128"/>
              </a:rPr>
              <a:t>(unit two personhood, social memory)</a:t>
            </a:r>
          </a:p>
          <a:p>
            <a:pPr eaLnBrk="1" hangingPunct="1">
              <a:lnSpc>
                <a:spcPct val="80000"/>
              </a:lnSpc>
            </a:pPr>
            <a:r>
              <a:rPr lang="en-US" altLang="en-US" sz="2000" smtClean="0">
                <a:ea typeface="ＭＳ Ｐゴシック" panose="020B0600070205080204" pitchFamily="34" charset="-128"/>
              </a:rPr>
              <a:t>The Kayapo headdress with feathers radiating outward represents the universe. Its shaft is a symbol for the cotton rope by which the first Kayapo, it is said, descended from the sky.</a:t>
            </a:r>
          </a:p>
        </p:txBody>
      </p:sp>
      <p:pic>
        <p:nvPicPr>
          <p:cNvPr id="16392" name="Picture 8" descr="kayapo-woman"/>
          <p:cNvPicPr>
            <a:picLocks noGrp="1" noChangeAspect="1" noChangeArrowheads="1"/>
          </p:cNvPicPr>
          <p:nvPr>
            <p:ph sz="quarter" idx="3"/>
          </p:nvPr>
        </p:nvPicPr>
        <p:blipFill>
          <a:blip r:embed="rId2">
            <a:extLst>
              <a:ext uri="{28A0092B-C50C-407E-A947-70E740481C1C}">
                <a14:useLocalDpi xmlns:a14="http://schemas.microsoft.com/office/drawing/2010/main"/>
              </a:ext>
            </a:extLst>
          </a:blip>
          <a:srcRect/>
          <a:stretch>
            <a:fillRect/>
          </a:stretch>
        </p:blipFill>
        <p:spPr>
          <a:xfrm>
            <a:off x="4140200" y="1412875"/>
            <a:ext cx="2498725" cy="3529013"/>
          </a:xfrm>
        </p:spPr>
      </p:pic>
      <p:pic>
        <p:nvPicPr>
          <p:cNvPr id="16395" name="Picture 11" descr="Kayapo_headdress_brazil_1910_nmai_E136110"/>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6372225" y="2781300"/>
            <a:ext cx="2535238" cy="39147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to="" calcmode="lin" valueType="num">
                                      <p:cBhvr>
                                        <p:cTn id="7" dur="1" fill="hold"/>
                                        <p:tgtEl>
                                          <p:spTgt spid="1638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 to="" calcmode="lin" valueType="num">
                                      <p:cBhvr>
                                        <p:cTn id="12" dur="1" fill="hold"/>
                                        <p:tgtEl>
                                          <p:spTgt spid="16387">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6392"/>
                                        </p:tgtEl>
                                        <p:attrNameLst>
                                          <p:attrName>style.visibility</p:attrName>
                                        </p:attrNameLst>
                                      </p:cBhvr>
                                      <p:to>
                                        <p:strVal val="visible"/>
                                      </p:to>
                                    </p:set>
                                    <p:anim to="" calcmode="lin" valueType="num">
                                      <p:cBhvr>
                                        <p:cTn id="17" dur="1" fill="hold"/>
                                        <p:tgtEl>
                                          <p:spTgt spid="1639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6387">
                                            <p:txEl>
                                              <p:pRg st="1" end="1"/>
                                            </p:txEl>
                                          </p:spTgt>
                                        </p:tgtEl>
                                        <p:attrNameLst>
                                          <p:attrName>style.visibility</p:attrName>
                                        </p:attrNameLst>
                                      </p:cBhvr>
                                      <p:to>
                                        <p:strVal val="visible"/>
                                      </p:to>
                                    </p:set>
                                    <p:anim to="" calcmode="lin" valueType="num">
                                      <p:cBhvr>
                                        <p:cTn id="22" dur="1" fill="hold"/>
                                        <p:tgtEl>
                                          <p:spTgt spid="16387">
                                            <p:txEl>
                                              <p:pRg st="1" end="1"/>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6395"/>
                                        </p:tgtEl>
                                        <p:attrNameLst>
                                          <p:attrName>style.visibility</p:attrName>
                                        </p:attrNameLst>
                                      </p:cBhvr>
                                      <p:to>
                                        <p:strVal val="visible"/>
                                      </p:to>
                                    </p:set>
                                    <p:anim to="" calcmode="lin" valueType="num">
                                      <p:cBhvr>
                                        <p:cTn id="27" dur="1" fill="hold"/>
                                        <p:tgtEl>
                                          <p:spTgt spid="1639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Ways of thinking</a:t>
            </a:r>
            <a:endParaRPr lang="en-US" altLang="en-US" b="1" smtClean="0">
              <a:solidFill>
                <a:srgbClr val="FF0000"/>
              </a:solidFill>
              <a:ea typeface="ＭＳ Ｐゴシック" panose="020B0600070205080204" pitchFamily="34" charset="-128"/>
            </a:endParaRPr>
          </a:p>
        </p:txBody>
      </p:sp>
      <p:sp>
        <p:nvSpPr>
          <p:cNvPr id="5123" name="Rectangle 3"/>
          <p:cNvSpPr>
            <a:spLocks noGrp="1" noChangeArrowheads="1"/>
          </p:cNvSpPr>
          <p:nvPr>
            <p:ph type="body" sz="half" idx="1"/>
          </p:nvPr>
        </p:nvSpPr>
        <p:spPr>
          <a:xfrm>
            <a:off x="179388" y="1628775"/>
            <a:ext cx="4038600" cy="4525963"/>
          </a:xfrm>
        </p:spPr>
        <p:txBody>
          <a:bodyPr/>
          <a:lstStyle/>
          <a:p>
            <a:pPr eaLnBrk="1" hangingPunct="1"/>
            <a:r>
              <a:rPr lang="en-US" altLang="en-US" sz="2000" smtClean="0">
                <a:ea typeface="ＭＳ Ｐゴシック" panose="020B0600070205080204" pitchFamily="34" charset="-128"/>
              </a:rPr>
              <a:t>Kayapo fields and villages are built in a circle to </a:t>
            </a:r>
            <a:r>
              <a:rPr lang="en-US" altLang="en-US" sz="2000" b="1" u="sng" smtClean="0">
                <a:ea typeface="ＭＳ Ｐゴシック" panose="020B0600070205080204" pitchFamily="34" charset="-128"/>
              </a:rPr>
              <a:t>reflect the Kayapo belief in a round universe</a:t>
            </a:r>
            <a:r>
              <a:rPr lang="en-US" altLang="en-US" sz="2000" smtClean="0">
                <a:ea typeface="ＭＳ Ｐゴシック" panose="020B0600070205080204" pitchFamily="34" charset="-128"/>
              </a:rPr>
              <a:t>. The centre of the world is represented by the </a:t>
            </a:r>
            <a:r>
              <a:rPr lang="en-US" altLang="en-US" sz="2000" b="1" u="sng" smtClean="0">
                <a:ea typeface="ＭＳ Ｐゴシック" panose="020B0600070205080204" pitchFamily="34" charset="-128"/>
              </a:rPr>
              <a:t>central hut</a:t>
            </a:r>
            <a:r>
              <a:rPr lang="en-US" altLang="en-US" sz="2000" smtClean="0">
                <a:ea typeface="ＭＳ Ｐゴシック" panose="020B0600070205080204" pitchFamily="34" charset="-128"/>
              </a:rPr>
              <a:t>, where </a:t>
            </a:r>
            <a:r>
              <a:rPr lang="en-US" altLang="en-US" sz="2000" b="1" u="sng" smtClean="0">
                <a:ea typeface="ＭＳ Ｐゴシック" panose="020B0600070205080204" pitchFamily="34" charset="-128"/>
              </a:rPr>
              <a:t>male political meetings take place and rituals begin</a:t>
            </a:r>
            <a:r>
              <a:rPr lang="en-US" altLang="en-US" sz="2000" smtClean="0">
                <a:ea typeface="ＭＳ Ｐゴシック" panose="020B0600070205080204" pitchFamily="34" charset="-128"/>
              </a:rPr>
              <a:t>. Their homes are then arranged in a circle around this. Between the homes and the central hut is a circle of dry land where they dance and have their ceremonies. </a:t>
            </a:r>
          </a:p>
        </p:txBody>
      </p:sp>
      <p:pic>
        <p:nvPicPr>
          <p:cNvPr id="5124" name="Picture 4" descr="kayapo_9"/>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284663" y="2133600"/>
            <a:ext cx="4614862" cy="27305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 to="" calcmode="lin" valueType="num">
                                      <p:cBhvr>
                                        <p:cTn id="12" dur="1" fill="hold"/>
                                        <p:tgtEl>
                                          <p:spTgt spid="5124"/>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5123">
                                            <p:txEl>
                                              <p:pRg st="0" end="0"/>
                                            </p:txEl>
                                          </p:spTgt>
                                        </p:tgtEl>
                                        <p:attrNameLst>
                                          <p:attrName>style.visibility</p:attrName>
                                        </p:attrNameLst>
                                      </p:cBhvr>
                                      <p:to>
                                        <p:strVal val="visible"/>
                                      </p:to>
                                    </p:set>
                                    <p:anim to="" calcmode="lin" valueType="num">
                                      <p:cBhvr>
                                        <p:cTn id="17" dur="1" fill="hold"/>
                                        <p:tgtEl>
                                          <p:spTgt spid="512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Social organisation</a:t>
            </a:r>
            <a:endParaRPr lang="en-US" altLang="en-US" b="1" smtClean="0">
              <a:solidFill>
                <a:srgbClr val="FF0000"/>
              </a:solidFill>
              <a:ea typeface="ＭＳ Ｐゴシック" panose="020B0600070205080204" pitchFamily="34" charset="-128"/>
            </a:endParaRPr>
          </a:p>
        </p:txBody>
      </p:sp>
      <p:sp>
        <p:nvSpPr>
          <p:cNvPr id="20483" name="Rectangle 3"/>
          <p:cNvSpPr>
            <a:spLocks noGrp="1" noChangeArrowheads="1"/>
          </p:cNvSpPr>
          <p:nvPr>
            <p:ph type="body" idx="1"/>
          </p:nvPr>
        </p:nvSpPr>
        <p:spPr>
          <a:xfrm>
            <a:off x="457200" y="1600200"/>
            <a:ext cx="8229600" cy="5068888"/>
          </a:xfrm>
        </p:spPr>
        <p:txBody>
          <a:bodyPr/>
          <a:lstStyle/>
          <a:p>
            <a:pPr eaLnBrk="1" hangingPunct="1">
              <a:lnSpc>
                <a:spcPct val="80000"/>
              </a:lnSpc>
            </a:pPr>
            <a:r>
              <a:rPr lang="en-US" altLang="en-US" sz="2000" smtClean="0">
                <a:ea typeface="ＭＳ Ｐゴシック" panose="020B0600070205080204" pitchFamily="34" charset="-128"/>
              </a:rPr>
              <a:t>The </a:t>
            </a:r>
            <a:r>
              <a:rPr lang="en-US" altLang="en-US" sz="2400" b="1" u="sng" smtClean="0">
                <a:ea typeface="ＭＳ Ｐゴシック" panose="020B0600070205080204" pitchFamily="34" charset="-128"/>
              </a:rPr>
              <a:t>circle of houses</a:t>
            </a:r>
            <a:r>
              <a:rPr lang="en-US" altLang="en-US" sz="2400" u="sng" smtClean="0">
                <a:ea typeface="ＭＳ Ｐゴシック" panose="020B0600070205080204" pitchFamily="34" charset="-128"/>
              </a:rPr>
              <a:t> is </a:t>
            </a:r>
            <a:r>
              <a:rPr lang="en-US" altLang="en-US" sz="2400" b="1" u="sng" smtClean="0">
                <a:ea typeface="ＭＳ Ｐゴシック" panose="020B0600070205080204" pitchFamily="34" charset="-128"/>
              </a:rPr>
              <a:t>women’s territory</a:t>
            </a:r>
            <a:r>
              <a:rPr lang="en-US" altLang="en-US" sz="2000" smtClean="0">
                <a:ea typeface="ＭＳ Ｐゴシック" panose="020B0600070205080204" pitchFamily="34" charset="-128"/>
              </a:rPr>
              <a:t>, essentially directed towards ‘female’ concerns. Associated with taboos, the life cycle, kinship and the bonds of formal friendship.</a:t>
            </a:r>
          </a:p>
          <a:p>
            <a:pPr eaLnBrk="1" hangingPunct="1">
              <a:lnSpc>
                <a:spcPct val="80000"/>
              </a:lnSpc>
            </a:pPr>
            <a:r>
              <a:rPr lang="en-US" altLang="en-US" sz="2000" smtClean="0">
                <a:ea typeface="ＭＳ Ｐゴシック" panose="020B0600070205080204" pitchFamily="34" charset="-128"/>
              </a:rPr>
              <a:t>The centre of the village has two parts: the </a:t>
            </a:r>
            <a:r>
              <a:rPr lang="en-US" altLang="en-US" sz="2400" b="1" u="sng" smtClean="0">
                <a:ea typeface="ＭＳ Ｐゴシック" panose="020B0600070205080204" pitchFamily="34" charset="-128"/>
              </a:rPr>
              <a:t>plaza</a:t>
            </a:r>
            <a:r>
              <a:rPr lang="en-US" altLang="en-US" sz="2000" smtClean="0">
                <a:ea typeface="ＭＳ Ｐゴシック" panose="020B0600070205080204" pitchFamily="34" charset="-128"/>
              </a:rPr>
              <a:t>, where most of the public activities unfold, and the </a:t>
            </a:r>
            <a:r>
              <a:rPr lang="en-US" altLang="en-US" sz="2400" b="1" u="sng" smtClean="0">
                <a:ea typeface="ＭＳ Ｐゴシック" panose="020B0600070205080204" pitchFamily="34" charset="-128"/>
              </a:rPr>
              <a:t>men’s house</a:t>
            </a:r>
            <a:r>
              <a:rPr lang="en-US" altLang="en-US" sz="2000" smtClean="0">
                <a:ea typeface="ＭＳ Ｐゴシック" panose="020B0600070205080204" pitchFamily="34" charset="-128"/>
              </a:rPr>
              <a:t>. </a:t>
            </a:r>
          </a:p>
          <a:p>
            <a:pPr eaLnBrk="1" hangingPunct="1">
              <a:lnSpc>
                <a:spcPct val="80000"/>
              </a:lnSpc>
            </a:pPr>
            <a:r>
              <a:rPr lang="en-US" altLang="en-US" sz="2000" smtClean="0">
                <a:ea typeface="ＭＳ Ｐゴシック" panose="020B0600070205080204" pitchFamily="34" charset="-128"/>
              </a:rPr>
              <a:t>The centre - male - activities typically reserved to men – meetings, discourses, and the performance of public ceremonies and rituals</a:t>
            </a:r>
          </a:p>
          <a:p>
            <a:pPr eaLnBrk="1" hangingPunct="1">
              <a:lnSpc>
                <a:spcPct val="80000"/>
              </a:lnSpc>
            </a:pPr>
            <a:r>
              <a:rPr lang="en-US" altLang="en-US" sz="2000" smtClean="0">
                <a:ea typeface="ＭＳ Ｐゴシック" panose="020B0600070205080204" pitchFamily="34" charset="-128"/>
              </a:rPr>
              <a:t>The </a:t>
            </a:r>
            <a:r>
              <a:rPr lang="en-US" altLang="en-US" sz="2400" b="1" u="sng" smtClean="0">
                <a:ea typeface="ＭＳ Ｐゴシック" panose="020B0600070205080204" pitchFamily="34" charset="-128"/>
              </a:rPr>
              <a:t>nuclear family</a:t>
            </a:r>
            <a:r>
              <a:rPr lang="en-US" altLang="en-US" sz="2000" smtClean="0">
                <a:ea typeface="ＭＳ Ｐゴシック" panose="020B0600070205080204" pitchFamily="34" charset="-128"/>
              </a:rPr>
              <a:t> - extreme sense of closeness. If any member of the family does something wrong in the community, it is strongly reflected back into the family as a whole. Well being, injury.</a:t>
            </a:r>
          </a:p>
          <a:p>
            <a:pPr eaLnBrk="1" hangingPunct="1">
              <a:lnSpc>
                <a:spcPct val="80000"/>
              </a:lnSpc>
            </a:pPr>
            <a:r>
              <a:rPr lang="en-US" altLang="en-US" sz="2000" smtClean="0">
                <a:ea typeface="ＭＳ Ｐゴシック" panose="020B0600070205080204" pitchFamily="34" charset="-128"/>
              </a:rPr>
              <a:t>The Kayapó are </a:t>
            </a:r>
            <a:r>
              <a:rPr lang="en-US" altLang="en-US" sz="2400" b="1" u="sng" smtClean="0">
                <a:ea typeface="ＭＳ Ｐゴシック" panose="020B0600070205080204" pitchFamily="34" charset="-128"/>
              </a:rPr>
              <a:t>monogamic</a:t>
            </a:r>
            <a:r>
              <a:rPr lang="en-US" altLang="en-US" sz="2000" smtClean="0">
                <a:ea typeface="ＭＳ Ｐゴシック" panose="020B0600070205080204" pitchFamily="34" charset="-128"/>
              </a:rPr>
              <a:t>. When a man marries, he leaves the men’s house to live under his wife’s roof. Women, for their part, never leave their maternal residence.</a:t>
            </a:r>
          </a:p>
          <a:p>
            <a:pPr eaLnBrk="1" hangingPunct="1">
              <a:lnSpc>
                <a:spcPct val="80000"/>
              </a:lnSpc>
            </a:pPr>
            <a:r>
              <a:rPr lang="en-US" altLang="en-US" sz="2000" smtClean="0">
                <a:ea typeface="ＭＳ Ｐゴシック" panose="020B0600070205080204" pitchFamily="34" charset="-128"/>
              </a:rPr>
              <a:t>Men are allowed to take multiple wives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to="" calcmode="lin" valueType="num">
                                      <p:cBhvr>
                                        <p:cTn id="7" dur="1" fill="hold"/>
                                        <p:tgtEl>
                                          <p:spTgt spid="2048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 to="" calcmode="lin" valueType="num">
                                      <p:cBhvr>
                                        <p:cTn id="12" dur="1" fill="hold"/>
                                        <p:tgtEl>
                                          <p:spTgt spid="2048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anim to="" calcmode="lin" valueType="num">
                                      <p:cBhvr>
                                        <p:cTn id="17" dur="1" fill="hold"/>
                                        <p:tgtEl>
                                          <p:spTgt spid="2048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0483">
                                            <p:txEl>
                                              <p:pRg st="2" end="2"/>
                                            </p:txEl>
                                          </p:spTgt>
                                        </p:tgtEl>
                                        <p:attrNameLst>
                                          <p:attrName>style.visibility</p:attrName>
                                        </p:attrNameLst>
                                      </p:cBhvr>
                                      <p:to>
                                        <p:strVal val="visible"/>
                                      </p:to>
                                    </p:set>
                                    <p:anim to="" calcmode="lin" valueType="num">
                                      <p:cBhvr>
                                        <p:cTn id="22" dur="1" fill="hold"/>
                                        <p:tgtEl>
                                          <p:spTgt spid="2048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0483">
                                            <p:txEl>
                                              <p:pRg st="3" end="3"/>
                                            </p:txEl>
                                          </p:spTgt>
                                        </p:tgtEl>
                                        <p:attrNameLst>
                                          <p:attrName>style.visibility</p:attrName>
                                        </p:attrNameLst>
                                      </p:cBhvr>
                                      <p:to>
                                        <p:strVal val="visible"/>
                                      </p:to>
                                    </p:set>
                                    <p:anim to="" calcmode="lin" valueType="num">
                                      <p:cBhvr>
                                        <p:cTn id="27" dur="1" fill="hold"/>
                                        <p:tgtEl>
                                          <p:spTgt spid="20483">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20483">
                                            <p:txEl>
                                              <p:pRg st="4" end="4"/>
                                            </p:txEl>
                                          </p:spTgt>
                                        </p:tgtEl>
                                        <p:attrNameLst>
                                          <p:attrName>style.visibility</p:attrName>
                                        </p:attrNameLst>
                                      </p:cBhvr>
                                      <p:to>
                                        <p:strVal val="visible"/>
                                      </p:to>
                                    </p:set>
                                    <p:anim to="" calcmode="lin" valueType="num">
                                      <p:cBhvr>
                                        <p:cTn id="32" dur="1" fill="hold"/>
                                        <p:tgtEl>
                                          <p:spTgt spid="20483">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20483">
                                            <p:txEl>
                                              <p:pRg st="5" end="5"/>
                                            </p:txEl>
                                          </p:spTgt>
                                        </p:tgtEl>
                                        <p:attrNameLst>
                                          <p:attrName>style.visibility</p:attrName>
                                        </p:attrNameLst>
                                      </p:cBhvr>
                                      <p:to>
                                        <p:strVal val="visible"/>
                                      </p:to>
                                    </p:set>
                                    <p:anim to="" calcmode="lin" valueType="num">
                                      <p:cBhvr>
                                        <p:cTn id="37" dur="1" fill="hold"/>
                                        <p:tgtEl>
                                          <p:spTgt spid="2048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Gender differences</a:t>
            </a:r>
            <a:endParaRPr lang="en-US" altLang="en-US" b="1" smtClean="0">
              <a:solidFill>
                <a:srgbClr val="FF0000"/>
              </a:solidFill>
              <a:ea typeface="ＭＳ Ｐゴシック" panose="020B0600070205080204" pitchFamily="34" charset="-128"/>
            </a:endParaRPr>
          </a:p>
        </p:txBody>
      </p:sp>
      <p:sp>
        <p:nvSpPr>
          <p:cNvPr id="21507" name="Rectangle 3"/>
          <p:cNvSpPr>
            <a:spLocks noGrp="1" noChangeArrowheads="1"/>
          </p:cNvSpPr>
          <p:nvPr>
            <p:ph type="body" idx="1"/>
          </p:nvPr>
        </p:nvSpPr>
        <p:spPr/>
        <p:txBody>
          <a:bodyPr/>
          <a:lstStyle/>
          <a:p>
            <a:pPr eaLnBrk="1" hangingPunct="1"/>
            <a:r>
              <a:rPr lang="en-US" altLang="en-US" sz="2400" b="1" u="sng" smtClean="0">
                <a:ea typeface="ＭＳ Ｐゴシック" panose="020B0600070205080204" pitchFamily="34" charset="-128"/>
              </a:rPr>
              <a:t>Patriarchal society</a:t>
            </a:r>
            <a:r>
              <a:rPr lang="en-US" altLang="en-US" sz="2000" smtClean="0">
                <a:ea typeface="ＭＳ Ｐゴシック" panose="020B0600070205080204" pitchFamily="34" charset="-128"/>
              </a:rPr>
              <a:t> - women's place is to have children and prepare body paint for the men</a:t>
            </a:r>
          </a:p>
          <a:p>
            <a:pPr eaLnBrk="1" hangingPunct="1"/>
            <a:r>
              <a:rPr lang="en-US" altLang="en-US" sz="2000" smtClean="0">
                <a:ea typeface="ＭＳ Ｐゴシック" panose="020B0600070205080204" pitchFamily="34" charset="-128"/>
              </a:rPr>
              <a:t>Men have certain privileges that women do not, such as the right to enter the central hut in the villages where business is conducted (</a:t>
            </a:r>
            <a:r>
              <a:rPr lang="en-US" altLang="en-US" sz="2000" i="1" smtClean="0">
                <a:ea typeface="ＭＳ Ｐゴシック" panose="020B0600070205080204" pitchFamily="34" charset="-128"/>
              </a:rPr>
              <a:t>Popovic 2011</a:t>
            </a:r>
            <a:r>
              <a:rPr lang="en-US" altLang="en-US" sz="2000" smtClean="0">
                <a:ea typeface="ＭＳ Ｐゴシック" panose="020B0600070205080204" pitchFamily="34" charset="-128"/>
              </a:rPr>
              <a:t>)</a:t>
            </a:r>
          </a:p>
          <a:p>
            <a:pPr eaLnBrk="1" hangingPunct="1"/>
            <a:r>
              <a:rPr lang="en-US" altLang="en-US" sz="2400" b="1" u="sng" smtClean="0">
                <a:ea typeface="ＭＳ Ｐゴシック" panose="020B0600070205080204" pitchFamily="34" charset="-128"/>
              </a:rPr>
              <a:t>Weakness = feminine</a:t>
            </a:r>
            <a:r>
              <a:rPr lang="en-US" altLang="en-US" sz="2000" smtClean="0">
                <a:ea typeface="ＭＳ Ｐゴシック" panose="020B0600070205080204" pitchFamily="34" charset="-128"/>
              </a:rPr>
              <a:t>, reflects dominance in male society</a:t>
            </a:r>
          </a:p>
          <a:p>
            <a:pPr eaLnBrk="1" hangingPunct="1"/>
            <a:r>
              <a:rPr lang="en-US" altLang="en-US" sz="2000" smtClean="0">
                <a:ea typeface="ＭＳ Ｐゴシック" panose="020B0600070205080204" pitchFamily="34" charset="-128"/>
              </a:rPr>
              <a:t>Everything a woman does is seen as less than anything a man does – every task seen as secondary – men are providers</a:t>
            </a:r>
          </a:p>
          <a:p>
            <a:pPr eaLnBrk="1" hangingPunct="1"/>
            <a:r>
              <a:rPr lang="en-GB" altLang="en-US" sz="2000" smtClean="0">
                <a:ea typeface="ＭＳ Ｐゴシック" panose="020B0600070205080204" pitchFamily="34" charset="-128"/>
              </a:rPr>
              <a:t>Men do little in raising their children – women’s job, allows me to exert power over women (</a:t>
            </a:r>
            <a:r>
              <a:rPr lang="en-GB" altLang="en-US" sz="2000" i="1" smtClean="0">
                <a:ea typeface="ＭＳ Ｐゴシック" panose="020B0600070205080204" pitchFamily="34" charset="-128"/>
              </a:rPr>
              <a:t>Turner 2003</a:t>
            </a:r>
            <a:r>
              <a:rPr lang="en-GB" altLang="en-US" sz="2000" smtClean="0">
                <a:ea typeface="ＭＳ Ｐゴシック" panose="020B0600070205080204" pitchFamily="34" charset="-128"/>
              </a:rPr>
              <a:t>)</a:t>
            </a:r>
          </a:p>
          <a:p>
            <a:pPr eaLnBrk="1" hangingPunct="1"/>
            <a:r>
              <a:rPr lang="en-GB" altLang="en-US" sz="2000" smtClean="0">
                <a:ea typeface="ＭＳ Ｐゴシック" panose="020B0600070205080204" pitchFamily="34" charset="-128"/>
              </a:rPr>
              <a:t>However not all men are equal – elders have more power over younger men – </a:t>
            </a:r>
            <a:r>
              <a:rPr lang="en-GB" altLang="en-US" sz="2400" b="1" u="sng" smtClean="0">
                <a:ea typeface="ＭＳ Ｐゴシック" panose="020B0600070205080204" pitchFamily="34" charset="-128"/>
              </a:rPr>
              <a:t>gerontocracy</a:t>
            </a:r>
            <a:endParaRPr lang="en-US" altLang="en-US" sz="2400" b="1" u="sng" smtClean="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anim to="" calcmode="lin" valueType="num">
                                      <p:cBhvr>
                                        <p:cTn id="7" dur="1" fill="hold"/>
                                        <p:tgtEl>
                                          <p:spTgt spid="2150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 to="" calcmode="lin" valueType="num">
                                      <p:cBhvr>
                                        <p:cTn id="12" dur="1" fill="hold"/>
                                        <p:tgtEl>
                                          <p:spTgt spid="21507">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1507">
                                            <p:txEl>
                                              <p:pRg st="1" end="1"/>
                                            </p:txEl>
                                          </p:spTgt>
                                        </p:tgtEl>
                                        <p:attrNameLst>
                                          <p:attrName>style.visibility</p:attrName>
                                        </p:attrNameLst>
                                      </p:cBhvr>
                                      <p:to>
                                        <p:strVal val="visible"/>
                                      </p:to>
                                    </p:set>
                                    <p:anim to="" calcmode="lin" valueType="num">
                                      <p:cBhvr>
                                        <p:cTn id="17" dur="1" fill="hold"/>
                                        <p:tgtEl>
                                          <p:spTgt spid="21507">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1507">
                                            <p:txEl>
                                              <p:pRg st="2" end="2"/>
                                            </p:txEl>
                                          </p:spTgt>
                                        </p:tgtEl>
                                        <p:attrNameLst>
                                          <p:attrName>style.visibility</p:attrName>
                                        </p:attrNameLst>
                                      </p:cBhvr>
                                      <p:to>
                                        <p:strVal val="visible"/>
                                      </p:to>
                                    </p:set>
                                    <p:anim to="" calcmode="lin" valueType="num">
                                      <p:cBhvr>
                                        <p:cTn id="22" dur="1" fill="hold"/>
                                        <p:tgtEl>
                                          <p:spTgt spid="21507">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1507">
                                            <p:txEl>
                                              <p:pRg st="3" end="3"/>
                                            </p:txEl>
                                          </p:spTgt>
                                        </p:tgtEl>
                                        <p:attrNameLst>
                                          <p:attrName>style.visibility</p:attrName>
                                        </p:attrNameLst>
                                      </p:cBhvr>
                                      <p:to>
                                        <p:strVal val="visible"/>
                                      </p:to>
                                    </p:set>
                                    <p:anim to="" calcmode="lin" valueType="num">
                                      <p:cBhvr>
                                        <p:cTn id="27" dur="1" fill="hold"/>
                                        <p:tgtEl>
                                          <p:spTgt spid="2150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21507">
                                            <p:txEl>
                                              <p:pRg st="4" end="4"/>
                                            </p:txEl>
                                          </p:spTgt>
                                        </p:tgtEl>
                                        <p:attrNameLst>
                                          <p:attrName>style.visibility</p:attrName>
                                        </p:attrNameLst>
                                      </p:cBhvr>
                                      <p:to>
                                        <p:strVal val="visible"/>
                                      </p:to>
                                    </p:set>
                                    <p:anim to="" calcmode="lin" valueType="num">
                                      <p:cBhvr>
                                        <p:cTn id="32" dur="1" fill="hold"/>
                                        <p:tgtEl>
                                          <p:spTgt spid="21507">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21507">
                                            <p:txEl>
                                              <p:pRg st="5" end="5"/>
                                            </p:txEl>
                                          </p:spTgt>
                                        </p:tgtEl>
                                        <p:attrNameLst>
                                          <p:attrName>style.visibility</p:attrName>
                                        </p:attrNameLst>
                                      </p:cBhvr>
                                      <p:to>
                                        <p:strVal val="visible"/>
                                      </p:to>
                                    </p:set>
                                    <p:anim to="" calcmode="lin" valueType="num">
                                      <p:cBhvr>
                                        <p:cTn id="37" dur="1" fill="hold"/>
                                        <p:tgtEl>
                                          <p:spTgt spid="21507">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Female Tasks</a:t>
            </a:r>
            <a:endParaRPr lang="en-US" altLang="en-US" b="1" smtClean="0">
              <a:solidFill>
                <a:srgbClr val="FF0000"/>
              </a:solidFill>
              <a:ea typeface="ＭＳ Ｐゴシック" panose="020B0600070205080204" pitchFamily="34" charset="-128"/>
            </a:endParaRPr>
          </a:p>
        </p:txBody>
      </p:sp>
      <p:sp>
        <p:nvSpPr>
          <p:cNvPr id="9219" name="Rectangle 3"/>
          <p:cNvSpPr>
            <a:spLocks noGrp="1" noChangeArrowheads="1"/>
          </p:cNvSpPr>
          <p:nvPr>
            <p:ph type="body" idx="1"/>
          </p:nvPr>
        </p:nvSpPr>
        <p:spPr>
          <a:xfrm>
            <a:off x="457200" y="1600200"/>
            <a:ext cx="8229600" cy="4924425"/>
          </a:xfrm>
        </p:spPr>
        <p:txBody>
          <a:bodyPr/>
          <a:lstStyle/>
          <a:p>
            <a:pPr eaLnBrk="1" hangingPunct="1">
              <a:lnSpc>
                <a:spcPct val="90000"/>
              </a:lnSpc>
            </a:pPr>
            <a:r>
              <a:rPr lang="en-US" altLang="en-US" sz="2400" smtClean="0">
                <a:ea typeface="ＭＳ Ｐゴシック" panose="020B0600070205080204" pitchFamily="34" charset="-128"/>
              </a:rPr>
              <a:t>The society recognizes a </a:t>
            </a:r>
            <a:r>
              <a:rPr lang="en-US" altLang="en-US" sz="2800" b="1" u="sng" smtClean="0">
                <a:ea typeface="ＭＳ Ｐゴシック" panose="020B0600070205080204" pitchFamily="34" charset="-128"/>
              </a:rPr>
              <a:t>division of tasks</a:t>
            </a:r>
            <a:r>
              <a:rPr lang="en-US" altLang="en-US" sz="2400" smtClean="0">
                <a:ea typeface="ＭＳ Ｐゴシック" panose="020B0600070205080204" pitchFamily="34" charset="-128"/>
              </a:rPr>
              <a:t> based on sex – unit two gender roles</a:t>
            </a:r>
          </a:p>
          <a:p>
            <a:pPr eaLnBrk="1" hangingPunct="1">
              <a:lnSpc>
                <a:spcPct val="90000"/>
              </a:lnSpc>
            </a:pPr>
            <a:r>
              <a:rPr lang="en-US" altLang="en-US" sz="2400" smtClean="0">
                <a:ea typeface="ＭＳ Ｐゴシック" panose="020B0600070205080204" pitchFamily="34" charset="-128"/>
              </a:rPr>
              <a:t>Producing high calorie food</a:t>
            </a:r>
          </a:p>
          <a:p>
            <a:pPr eaLnBrk="1" hangingPunct="1">
              <a:lnSpc>
                <a:spcPct val="90000"/>
              </a:lnSpc>
            </a:pPr>
            <a:r>
              <a:rPr lang="en-US" altLang="en-US" sz="2400" smtClean="0">
                <a:ea typeface="ＭＳ Ｐゴシック" panose="020B0600070205080204" pitchFamily="34" charset="-128"/>
              </a:rPr>
              <a:t>Cultivating crops e.g. sweet potato, maize, sugar cane, bananas, some tropical fruits, cotton and tobacco</a:t>
            </a:r>
          </a:p>
          <a:p>
            <a:pPr eaLnBrk="1" hangingPunct="1">
              <a:lnSpc>
                <a:spcPct val="90000"/>
              </a:lnSpc>
            </a:pPr>
            <a:r>
              <a:rPr lang="en-US" altLang="en-US" sz="2400" smtClean="0">
                <a:ea typeface="ＭＳ Ｐゴシック" panose="020B0600070205080204" pitchFamily="34" charset="-128"/>
              </a:rPr>
              <a:t>Monotonous.</a:t>
            </a:r>
          </a:p>
          <a:p>
            <a:pPr eaLnBrk="1" hangingPunct="1">
              <a:lnSpc>
                <a:spcPct val="90000"/>
              </a:lnSpc>
            </a:pPr>
            <a:r>
              <a:rPr lang="en-US" altLang="en-US" sz="2400" smtClean="0">
                <a:ea typeface="ＭＳ Ｐゴシック" panose="020B0600070205080204" pitchFamily="34" charset="-128"/>
              </a:rPr>
              <a:t>Few times during the year, small groups of women go to the forest to gather wild fruits and palm oil.</a:t>
            </a:r>
          </a:p>
          <a:p>
            <a:pPr eaLnBrk="1" hangingPunct="1">
              <a:lnSpc>
                <a:spcPct val="90000"/>
              </a:lnSpc>
            </a:pPr>
            <a:r>
              <a:rPr lang="en-US" altLang="en-US" sz="2400" smtClean="0">
                <a:ea typeface="ＭＳ Ｐゴシック" panose="020B0600070205080204" pitchFamily="34" charset="-128"/>
              </a:rPr>
              <a:t>When the women are not working in the swiddens, they collect fruits and firewood. </a:t>
            </a:r>
          </a:p>
          <a:p>
            <a:pPr eaLnBrk="1" hangingPunct="1">
              <a:lnSpc>
                <a:spcPct val="90000"/>
              </a:lnSpc>
            </a:pPr>
            <a:r>
              <a:rPr lang="en-US" altLang="en-US" sz="2400" smtClean="0">
                <a:ea typeface="ＭＳ Ｐゴシック" panose="020B0600070205080204" pitchFamily="34" charset="-128"/>
              </a:rPr>
              <a:t>The rest of the time is spent inside or close to the house, where they weave, look after their children or prepare food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linds(horizontal)">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9219">
                                            <p:txEl>
                                              <p:pRg st="0" end="0"/>
                                            </p:txEl>
                                          </p:spTgt>
                                        </p:tgtEl>
                                        <p:attrNameLst>
                                          <p:attrName>style.visibility</p:attrName>
                                        </p:attrNameLst>
                                      </p:cBhvr>
                                      <p:to>
                                        <p:strVal val="visible"/>
                                      </p:to>
                                    </p:set>
                                    <p:anim to="" calcmode="lin" valueType="num">
                                      <p:cBhvr>
                                        <p:cTn id="12" dur="1" fill="hold"/>
                                        <p:tgtEl>
                                          <p:spTgt spid="9219">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 to="" calcmode="lin" valueType="num">
                                      <p:cBhvr>
                                        <p:cTn id="17" dur="1" fill="hold"/>
                                        <p:tgtEl>
                                          <p:spTgt spid="9219">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 to="" calcmode="lin" valueType="num">
                                      <p:cBhvr>
                                        <p:cTn id="22" dur="1" fill="hold"/>
                                        <p:tgtEl>
                                          <p:spTgt spid="9219">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9219">
                                            <p:txEl>
                                              <p:pRg st="3" end="3"/>
                                            </p:txEl>
                                          </p:spTgt>
                                        </p:tgtEl>
                                        <p:attrNameLst>
                                          <p:attrName>style.visibility</p:attrName>
                                        </p:attrNameLst>
                                      </p:cBhvr>
                                      <p:to>
                                        <p:strVal val="visible"/>
                                      </p:to>
                                    </p:set>
                                    <p:anim to="" calcmode="lin" valueType="num">
                                      <p:cBhvr>
                                        <p:cTn id="27" dur="1" fill="hold"/>
                                        <p:tgtEl>
                                          <p:spTgt spid="9219">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9219">
                                            <p:txEl>
                                              <p:pRg st="4" end="4"/>
                                            </p:txEl>
                                          </p:spTgt>
                                        </p:tgtEl>
                                        <p:attrNameLst>
                                          <p:attrName>style.visibility</p:attrName>
                                        </p:attrNameLst>
                                      </p:cBhvr>
                                      <p:to>
                                        <p:strVal val="visible"/>
                                      </p:to>
                                    </p:set>
                                    <p:anim to="" calcmode="lin" valueType="num">
                                      <p:cBhvr>
                                        <p:cTn id="32" dur="1" fill="hold"/>
                                        <p:tgtEl>
                                          <p:spTgt spid="9219">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to="" calcmode="lin" valueType="num">
                                      <p:cBhvr>
                                        <p:cTn id="37" dur="1" fill="hold"/>
                                        <p:tgtEl>
                                          <p:spTgt spid="9219">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9219">
                                            <p:txEl>
                                              <p:pRg st="6" end="6"/>
                                            </p:txEl>
                                          </p:spTgt>
                                        </p:tgtEl>
                                        <p:attrNameLst>
                                          <p:attrName>style.visibility</p:attrName>
                                        </p:attrNameLst>
                                      </p:cBhvr>
                                      <p:to>
                                        <p:strVal val="visible"/>
                                      </p:to>
                                    </p:set>
                                    <p:anim to="" calcmode="lin" valueType="num">
                                      <p:cBhvr>
                                        <p:cTn id="42" dur="1" fill="hold"/>
                                        <p:tgtEl>
                                          <p:spTgt spid="9219">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Rituals and ROP</a:t>
            </a:r>
            <a:endParaRPr lang="en-US" altLang="en-US" b="1" smtClean="0">
              <a:solidFill>
                <a:srgbClr val="FF0000"/>
              </a:solidFill>
              <a:ea typeface="ＭＳ Ｐゴシック" panose="020B0600070205080204" pitchFamily="34" charset="-128"/>
            </a:endParaRPr>
          </a:p>
        </p:txBody>
      </p:sp>
      <p:sp>
        <p:nvSpPr>
          <p:cNvPr id="7171" name="Rectangle 3"/>
          <p:cNvSpPr>
            <a:spLocks noGrp="1" noChangeArrowheads="1"/>
          </p:cNvSpPr>
          <p:nvPr>
            <p:ph type="body" idx="1"/>
          </p:nvPr>
        </p:nvSpPr>
        <p:spPr>
          <a:xfrm>
            <a:off x="468313" y="1341438"/>
            <a:ext cx="8229600" cy="5516562"/>
          </a:xfrm>
        </p:spPr>
        <p:txBody>
          <a:bodyPr/>
          <a:lstStyle/>
          <a:p>
            <a:pPr eaLnBrk="1" hangingPunct="1">
              <a:lnSpc>
                <a:spcPct val="90000"/>
              </a:lnSpc>
            </a:pPr>
            <a:r>
              <a:rPr lang="en-US" altLang="en-US" sz="2400" smtClean="0">
                <a:ea typeface="ＭＳ Ｐゴシック" panose="020B0600070205080204" pitchFamily="34" charset="-128"/>
              </a:rPr>
              <a:t>Ceremony and ritual is an important part of life.</a:t>
            </a:r>
          </a:p>
          <a:p>
            <a:pPr eaLnBrk="1" hangingPunct="1">
              <a:lnSpc>
                <a:spcPct val="90000"/>
              </a:lnSpc>
            </a:pPr>
            <a:r>
              <a:rPr lang="en-US" altLang="en-US" sz="2400" smtClean="0">
                <a:ea typeface="ＭＳ Ｐゴシック" panose="020B0600070205080204" pitchFamily="34" charset="-128"/>
              </a:rPr>
              <a:t>Kayapo believe that by dancing, they are able to go back to a time of mythical origins, and in so doing, recreate the energy and drive they need in order for life to continue.</a:t>
            </a:r>
          </a:p>
          <a:p>
            <a:pPr eaLnBrk="1" hangingPunct="1">
              <a:lnSpc>
                <a:spcPct val="90000"/>
              </a:lnSpc>
            </a:pPr>
            <a:r>
              <a:rPr lang="en-GB" altLang="en-US" sz="2400" smtClean="0">
                <a:ea typeface="ＭＳ Ｐゴシック" panose="020B0600070205080204" pitchFamily="34" charset="-128"/>
              </a:rPr>
              <a:t>When they create a new swidden (crop field) a dance is conducted similar to a give a war dance. </a:t>
            </a:r>
            <a:r>
              <a:rPr lang="en-GB" altLang="en-US" sz="2800" b="1" smtClean="0">
                <a:ea typeface="ＭＳ Ｐゴシック" panose="020B0600070205080204" pitchFamily="34" charset="-128"/>
              </a:rPr>
              <a:t>Symbolising the war between them and nature.</a:t>
            </a:r>
          </a:p>
          <a:p>
            <a:pPr eaLnBrk="1" hangingPunct="1">
              <a:lnSpc>
                <a:spcPct val="90000"/>
              </a:lnSpc>
            </a:pPr>
            <a:r>
              <a:rPr lang="en-US" altLang="en-US" sz="2400" smtClean="0">
                <a:ea typeface="ＭＳ Ｐゴシック" panose="020B0600070205080204" pitchFamily="34" charset="-128"/>
              </a:rPr>
              <a:t>The Kayapó ritual complex consists of a very particular language: </a:t>
            </a:r>
          </a:p>
          <a:p>
            <a:pPr eaLnBrk="1" hangingPunct="1">
              <a:lnSpc>
                <a:spcPct val="90000"/>
              </a:lnSpc>
            </a:pPr>
            <a:r>
              <a:rPr lang="en-US" altLang="en-US" sz="2400" smtClean="0">
                <a:ea typeface="ＭＳ Ｐゴシック" panose="020B0600070205080204" pitchFamily="34" charset="-128"/>
              </a:rPr>
              <a:t>The rites express the values of the society</a:t>
            </a:r>
          </a:p>
          <a:p>
            <a:pPr eaLnBrk="1" hangingPunct="1">
              <a:lnSpc>
                <a:spcPct val="90000"/>
              </a:lnSpc>
            </a:pPr>
            <a:r>
              <a:rPr lang="en-US" altLang="en-US" sz="2400" smtClean="0">
                <a:ea typeface="ＭＳ Ｐゴシック" panose="020B0600070205080204" pitchFamily="34" charset="-128"/>
              </a:rPr>
              <a:t>Reflect the image the group has of itself, the society and the universe. (identity)</a:t>
            </a:r>
          </a:p>
          <a:p>
            <a:pPr eaLnBrk="1" hangingPunct="1">
              <a:lnSpc>
                <a:spcPct val="90000"/>
              </a:lnSpc>
            </a:pPr>
            <a:r>
              <a:rPr lang="en-US" altLang="en-US" sz="2400" smtClean="0">
                <a:ea typeface="ＭＳ Ｐゴシック" panose="020B0600070205080204" pitchFamily="34" charset="-128"/>
              </a:rPr>
              <a:t>Establish a </a:t>
            </a:r>
            <a:r>
              <a:rPr lang="en-US" altLang="en-US" sz="2800" b="1" smtClean="0">
                <a:ea typeface="ＭＳ Ｐゴシック" panose="020B0600070205080204" pitchFamily="34" charset="-128"/>
              </a:rPr>
              <a:t>link between man and nature</a:t>
            </a:r>
            <a:r>
              <a:rPr lang="en-US" altLang="en-US" sz="2400" smtClean="0">
                <a:ea typeface="ＭＳ Ｐゴシック" panose="020B0600070205080204" pitchFamily="34" charset="-128"/>
              </a:rPr>
              <a:t>, in which above all the human-animal relationship is reinforced.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 to="" calcmode="lin" valueType="num">
                                      <p:cBhvr>
                                        <p:cTn id="12" dur="1" fill="hold"/>
                                        <p:tgtEl>
                                          <p:spTgt spid="717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 to="" calcmode="lin" valueType="num">
                                      <p:cBhvr>
                                        <p:cTn id="17" dur="1" fill="hold"/>
                                        <p:tgtEl>
                                          <p:spTgt spid="7171">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 to="" calcmode="lin" valueType="num">
                                      <p:cBhvr>
                                        <p:cTn id="22" dur="1" fill="hold"/>
                                        <p:tgtEl>
                                          <p:spTgt spid="7171">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7171">
                                            <p:txEl>
                                              <p:pRg st="3" end="3"/>
                                            </p:txEl>
                                          </p:spTgt>
                                        </p:tgtEl>
                                        <p:attrNameLst>
                                          <p:attrName>style.visibility</p:attrName>
                                        </p:attrNameLst>
                                      </p:cBhvr>
                                      <p:to>
                                        <p:strVal val="visible"/>
                                      </p:to>
                                    </p:set>
                                    <p:anim to="" calcmode="lin" valueType="num">
                                      <p:cBhvr>
                                        <p:cTn id="27" dur="1" fill="hold"/>
                                        <p:tgtEl>
                                          <p:spTgt spid="7171">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7171">
                                            <p:txEl>
                                              <p:pRg st="4" end="4"/>
                                            </p:txEl>
                                          </p:spTgt>
                                        </p:tgtEl>
                                        <p:attrNameLst>
                                          <p:attrName>style.visibility</p:attrName>
                                        </p:attrNameLst>
                                      </p:cBhvr>
                                      <p:to>
                                        <p:strVal val="visible"/>
                                      </p:to>
                                    </p:set>
                                    <p:anim to="" calcmode="lin" valueType="num">
                                      <p:cBhvr>
                                        <p:cTn id="32" dur="1" fill="hold"/>
                                        <p:tgtEl>
                                          <p:spTgt spid="7171">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to="" calcmode="lin" valueType="num">
                                      <p:cBhvr>
                                        <p:cTn id="37" dur="1" fill="hold"/>
                                        <p:tgtEl>
                                          <p:spTgt spid="7171">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7171">
                                            <p:txEl>
                                              <p:pRg st="6" end="6"/>
                                            </p:txEl>
                                          </p:spTgt>
                                        </p:tgtEl>
                                        <p:attrNameLst>
                                          <p:attrName>style.visibility</p:attrName>
                                        </p:attrNameLst>
                                      </p:cBhvr>
                                      <p:to>
                                        <p:strVal val="visible"/>
                                      </p:to>
                                    </p:set>
                                    <p:anim to="" calcmode="lin" valueType="num">
                                      <p:cBhvr>
                                        <p:cTn id="42" dur="1" fill="hold"/>
                                        <p:tgtEl>
                                          <p:spTgt spid="7171">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The naming ceremony</a:t>
            </a:r>
            <a:endParaRPr lang="en-US" altLang="en-US" b="1" smtClean="0">
              <a:solidFill>
                <a:srgbClr val="FF0000"/>
              </a:solidFill>
              <a:ea typeface="ＭＳ Ｐゴシック" panose="020B0600070205080204" pitchFamily="34" charset="-128"/>
            </a:endParaRPr>
          </a:p>
        </p:txBody>
      </p:sp>
      <p:sp>
        <p:nvSpPr>
          <p:cNvPr id="25603" name="Rectangle 3"/>
          <p:cNvSpPr>
            <a:spLocks noGrp="1" noChangeArrowheads="1"/>
          </p:cNvSpPr>
          <p:nvPr>
            <p:ph type="body" idx="1"/>
          </p:nvPr>
        </p:nvSpPr>
        <p:spPr/>
        <p:txBody>
          <a:bodyPr/>
          <a:lstStyle/>
          <a:p>
            <a:pPr eaLnBrk="1" hangingPunct="1">
              <a:lnSpc>
                <a:spcPct val="90000"/>
              </a:lnSpc>
            </a:pPr>
            <a:r>
              <a:rPr lang="en-US" altLang="en-US" sz="2400" smtClean="0">
                <a:ea typeface="ＭＳ Ｐゴシック" panose="020B0600070205080204" pitchFamily="34" charset="-128"/>
              </a:rPr>
              <a:t>Huge </a:t>
            </a:r>
            <a:r>
              <a:rPr lang="en-GB" altLang="en-US" sz="2400" smtClean="0">
                <a:ea typeface="ＭＳ Ｐゴシック" panose="020B0600070205080204" pitchFamily="34" charset="-128"/>
              </a:rPr>
              <a:t>honour</a:t>
            </a:r>
            <a:r>
              <a:rPr lang="en-US" altLang="en-US" sz="2400" smtClean="0">
                <a:ea typeface="ＭＳ Ｐゴシック" panose="020B0600070205080204" pitchFamily="34" charset="-128"/>
              </a:rPr>
              <a:t> and production. </a:t>
            </a:r>
          </a:p>
          <a:p>
            <a:pPr eaLnBrk="1" hangingPunct="1">
              <a:lnSpc>
                <a:spcPct val="90000"/>
              </a:lnSpc>
            </a:pPr>
            <a:r>
              <a:rPr lang="en-US" altLang="en-US" sz="2400" smtClean="0">
                <a:ea typeface="ＭＳ Ｐゴシック" panose="020B0600070205080204" pitchFamily="34" charset="-128"/>
              </a:rPr>
              <a:t>The family of the child or children being named must prepare food for the entire village for the day of the ceremony.</a:t>
            </a:r>
          </a:p>
          <a:p>
            <a:pPr eaLnBrk="1" hangingPunct="1">
              <a:lnSpc>
                <a:spcPct val="90000"/>
              </a:lnSpc>
            </a:pPr>
            <a:r>
              <a:rPr lang="en-US" altLang="en-US" sz="2400" smtClean="0">
                <a:ea typeface="ＭＳ Ｐゴシック" panose="020B0600070205080204" pitchFamily="34" charset="-128"/>
              </a:rPr>
              <a:t>Involves days of hunting, gathering, gardening and an enormous amount of cooking in preparation</a:t>
            </a:r>
          </a:p>
          <a:p>
            <a:pPr eaLnBrk="1" hangingPunct="1">
              <a:lnSpc>
                <a:spcPct val="90000"/>
              </a:lnSpc>
            </a:pPr>
            <a:r>
              <a:rPr lang="en-US" altLang="en-US" sz="2400" smtClean="0">
                <a:ea typeface="ＭＳ Ｐゴシック" panose="020B0600070205080204" pitchFamily="34" charset="-128"/>
              </a:rPr>
              <a:t>Days of dancing and singing in the Kayapó language. </a:t>
            </a:r>
          </a:p>
          <a:p>
            <a:pPr eaLnBrk="1" hangingPunct="1">
              <a:lnSpc>
                <a:spcPct val="90000"/>
              </a:lnSpc>
            </a:pPr>
            <a:r>
              <a:rPr lang="en-US" altLang="en-US" sz="2400" smtClean="0">
                <a:ea typeface="ＭＳ Ｐゴシック" panose="020B0600070205080204" pitchFamily="34" charset="-128"/>
              </a:rPr>
              <a:t>Held in high regards by the people and must follow certain procedures as illustrated by Fisher </a:t>
            </a:r>
            <a:r>
              <a:rPr lang="en-US" altLang="en-US" sz="2400" i="1" smtClean="0">
                <a:ea typeface="ＭＳ Ｐゴシック" panose="020B0600070205080204" pitchFamily="34" charset="-128"/>
              </a:rPr>
              <a:t>“the ornaments that may be used are specifically defined, as are the order of the proceedings, the sequence of dances, positions of the dancers, and point of origin within the village at which the dance sequence originates and ends.”</a:t>
            </a:r>
            <a:r>
              <a:rPr lang="en-US" altLang="en-US" sz="2400" smtClean="0">
                <a:ea typeface="ＭＳ Ｐゴシック" panose="020B0600070205080204" pitchFamily="34" charset="-128"/>
              </a:rPr>
              <a:t> (Fisher, 2003:120)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5602"/>
                                        </p:tgtEl>
                                        <p:attrNameLst>
                                          <p:attrName>style.visibility</p:attrName>
                                        </p:attrNameLst>
                                      </p:cBhvr>
                                      <p:to>
                                        <p:strVal val="visible"/>
                                      </p:to>
                                    </p:set>
                                    <p:anim to="" calcmode="lin" valueType="num">
                                      <p:cBhvr>
                                        <p:cTn id="7" dur="1" fill="hold"/>
                                        <p:tgtEl>
                                          <p:spTgt spid="25602"/>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 to="" calcmode="lin" valueType="num">
                                      <p:cBhvr>
                                        <p:cTn id="12" dur="1" fill="hold"/>
                                        <p:tgtEl>
                                          <p:spTgt spid="2560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5603">
                                            <p:txEl>
                                              <p:pRg st="1" end="1"/>
                                            </p:txEl>
                                          </p:spTgt>
                                        </p:tgtEl>
                                        <p:attrNameLst>
                                          <p:attrName>style.visibility</p:attrName>
                                        </p:attrNameLst>
                                      </p:cBhvr>
                                      <p:to>
                                        <p:strVal val="visible"/>
                                      </p:to>
                                    </p:set>
                                    <p:anim to="" calcmode="lin" valueType="num">
                                      <p:cBhvr>
                                        <p:cTn id="17" dur="1" fill="hold"/>
                                        <p:tgtEl>
                                          <p:spTgt spid="2560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5603">
                                            <p:txEl>
                                              <p:pRg st="2" end="2"/>
                                            </p:txEl>
                                          </p:spTgt>
                                        </p:tgtEl>
                                        <p:attrNameLst>
                                          <p:attrName>style.visibility</p:attrName>
                                        </p:attrNameLst>
                                      </p:cBhvr>
                                      <p:to>
                                        <p:strVal val="visible"/>
                                      </p:to>
                                    </p:set>
                                    <p:anim to="" calcmode="lin" valueType="num">
                                      <p:cBhvr>
                                        <p:cTn id="22" dur="1" fill="hold"/>
                                        <p:tgtEl>
                                          <p:spTgt spid="2560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5603">
                                            <p:txEl>
                                              <p:pRg st="3" end="3"/>
                                            </p:txEl>
                                          </p:spTgt>
                                        </p:tgtEl>
                                        <p:attrNameLst>
                                          <p:attrName>style.visibility</p:attrName>
                                        </p:attrNameLst>
                                      </p:cBhvr>
                                      <p:to>
                                        <p:strVal val="visible"/>
                                      </p:to>
                                    </p:set>
                                    <p:anim to="" calcmode="lin" valueType="num">
                                      <p:cBhvr>
                                        <p:cTn id="27" dur="1" fill="hold"/>
                                        <p:tgtEl>
                                          <p:spTgt spid="25603">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25603">
                                            <p:txEl>
                                              <p:pRg st="4" end="4"/>
                                            </p:txEl>
                                          </p:spTgt>
                                        </p:tgtEl>
                                        <p:attrNameLst>
                                          <p:attrName>style.visibility</p:attrName>
                                        </p:attrNameLst>
                                      </p:cBhvr>
                                      <p:to>
                                        <p:strVal val="visible"/>
                                      </p:to>
                                    </p:set>
                                    <p:anim to="" calcmode="lin" valueType="num">
                                      <p:cBhvr>
                                        <p:cTn id="32" dur="1" fill="hold"/>
                                        <p:tgtEl>
                                          <p:spTgt spid="2560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The naming ceremony cont’d</a:t>
            </a:r>
            <a:endParaRPr lang="en-US" altLang="en-US" b="1" smtClean="0">
              <a:solidFill>
                <a:srgbClr val="FF0000"/>
              </a:solidFill>
              <a:ea typeface="ＭＳ Ｐゴシック" panose="020B0600070205080204" pitchFamily="34" charset="-128"/>
            </a:endParaRPr>
          </a:p>
        </p:txBody>
      </p:sp>
      <p:sp>
        <p:nvSpPr>
          <p:cNvPr id="26627" name="Rectangle 3"/>
          <p:cNvSpPr>
            <a:spLocks noGrp="1" noChangeArrowheads="1"/>
          </p:cNvSpPr>
          <p:nvPr>
            <p:ph type="body" idx="1"/>
          </p:nvPr>
        </p:nvSpPr>
        <p:spPr>
          <a:xfrm>
            <a:off x="457200" y="1600200"/>
            <a:ext cx="8229600" cy="4997450"/>
          </a:xfrm>
        </p:spPr>
        <p:txBody>
          <a:bodyPr/>
          <a:lstStyle/>
          <a:p>
            <a:pPr eaLnBrk="1" hangingPunct="1">
              <a:lnSpc>
                <a:spcPct val="80000"/>
              </a:lnSpc>
            </a:pPr>
            <a:r>
              <a:rPr lang="en-US" altLang="en-US" sz="2400" smtClean="0">
                <a:ea typeface="ＭＳ Ｐゴシック" panose="020B0600070205080204" pitchFamily="34" charset="-128"/>
              </a:rPr>
              <a:t>Personal names are </a:t>
            </a:r>
            <a:r>
              <a:rPr lang="en-US" altLang="en-US" sz="2800" b="1" smtClean="0">
                <a:ea typeface="ＭＳ Ｐゴシック" panose="020B0600070205080204" pitchFamily="34" charset="-128"/>
              </a:rPr>
              <a:t>borrowed from nature</a:t>
            </a:r>
            <a:r>
              <a:rPr lang="en-US" altLang="en-US" sz="2400" smtClean="0">
                <a:ea typeface="ＭＳ Ｐゴシック" panose="020B0600070205080204" pitchFamily="34" charset="-128"/>
              </a:rPr>
              <a:t>. Shamans contact natural spirits which teach them new songs and new names for people to borrow. The songs are also borrowed from the natural world.</a:t>
            </a:r>
          </a:p>
          <a:p>
            <a:pPr eaLnBrk="1" hangingPunct="1">
              <a:lnSpc>
                <a:spcPct val="80000"/>
              </a:lnSpc>
            </a:pPr>
            <a:r>
              <a:rPr lang="en-US" altLang="en-US" sz="2400" smtClean="0">
                <a:ea typeface="ＭＳ Ｐゴシック" panose="020B0600070205080204" pitchFamily="34" charset="-128"/>
              </a:rPr>
              <a:t>During a naming ritual, a child is placed in a position of extreme weakness. </a:t>
            </a:r>
          </a:p>
          <a:p>
            <a:pPr eaLnBrk="1" hangingPunct="1">
              <a:lnSpc>
                <a:spcPct val="80000"/>
              </a:lnSpc>
            </a:pPr>
            <a:r>
              <a:rPr lang="en-US" altLang="en-US" sz="2400" smtClean="0">
                <a:ea typeface="ＭＳ Ｐゴシック" panose="020B0600070205080204" pitchFamily="34" charset="-128"/>
              </a:rPr>
              <a:t>At the start of the ceremony, they are considered </a:t>
            </a:r>
            <a:r>
              <a:rPr lang="en-US" altLang="en-US" sz="2800" b="1" smtClean="0">
                <a:ea typeface="ＭＳ Ｐゴシック" panose="020B0600070205080204" pitchFamily="34" charset="-128"/>
              </a:rPr>
              <a:t>unfinished beings. </a:t>
            </a:r>
          </a:p>
          <a:p>
            <a:pPr eaLnBrk="1" hangingPunct="1">
              <a:lnSpc>
                <a:spcPct val="80000"/>
              </a:lnSpc>
            </a:pPr>
            <a:r>
              <a:rPr lang="en-US" altLang="en-US" sz="2400" smtClean="0">
                <a:ea typeface="ＭＳ Ｐゴシック" panose="020B0600070205080204" pitchFamily="34" charset="-128"/>
              </a:rPr>
              <a:t>They are then put through an intense process of </a:t>
            </a:r>
            <a:r>
              <a:rPr lang="en-GB" altLang="en-US" sz="2400" smtClean="0">
                <a:ea typeface="ＭＳ Ｐゴシック" panose="020B0600070205080204" pitchFamily="34" charset="-128"/>
              </a:rPr>
              <a:t>socialisation</a:t>
            </a:r>
            <a:r>
              <a:rPr lang="en-US" altLang="en-US" sz="2400" smtClean="0">
                <a:ea typeface="ＭＳ Ｐゴシック" panose="020B0600070205080204" pitchFamily="34" charset="-128"/>
              </a:rPr>
              <a:t> by the means of </a:t>
            </a:r>
            <a:r>
              <a:rPr lang="en-US" altLang="en-US" sz="2800" b="1" smtClean="0">
                <a:ea typeface="ＭＳ Ｐゴシック" panose="020B0600070205080204" pitchFamily="34" charset="-128"/>
              </a:rPr>
              <a:t>body painting, dawning intricate ornaments, ritual dances</a:t>
            </a:r>
            <a:r>
              <a:rPr lang="en-US" altLang="en-US" sz="2400" smtClean="0">
                <a:ea typeface="ＭＳ Ｐゴシック" panose="020B0600070205080204" pitchFamily="34" charset="-128"/>
              </a:rPr>
              <a:t>, and finally by being assigned a natural name. </a:t>
            </a:r>
          </a:p>
          <a:p>
            <a:pPr eaLnBrk="1" hangingPunct="1">
              <a:lnSpc>
                <a:spcPct val="80000"/>
              </a:lnSpc>
            </a:pPr>
            <a:r>
              <a:rPr lang="en-US" altLang="en-US" sz="2400" smtClean="0">
                <a:ea typeface="ＭＳ Ｐゴシック" panose="020B0600070205080204" pitchFamily="34" charset="-128"/>
              </a:rPr>
              <a:t>At the end of this process the child is considered a </a:t>
            </a:r>
            <a:r>
              <a:rPr lang="en-US" altLang="en-US" sz="2800" b="1" smtClean="0">
                <a:ea typeface="ＭＳ Ｐゴシック" panose="020B0600070205080204" pitchFamily="34" charset="-128"/>
              </a:rPr>
              <a:t>whole human being.</a:t>
            </a:r>
            <a:endParaRPr lang="en-US" altLang="en-US" sz="2000" b="1" smtClean="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to="" calcmode="lin" valueType="num">
                                      <p:cBhvr>
                                        <p:cTn id="7" dur="1" fill="hold"/>
                                        <p:tgtEl>
                                          <p:spTgt spid="2662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 to="" calcmode="lin" valueType="num">
                                      <p:cBhvr>
                                        <p:cTn id="12" dur="1" fill="hold"/>
                                        <p:tgtEl>
                                          <p:spTgt spid="26627">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6627">
                                            <p:txEl>
                                              <p:pRg st="1" end="1"/>
                                            </p:txEl>
                                          </p:spTgt>
                                        </p:tgtEl>
                                        <p:attrNameLst>
                                          <p:attrName>style.visibility</p:attrName>
                                        </p:attrNameLst>
                                      </p:cBhvr>
                                      <p:to>
                                        <p:strVal val="visible"/>
                                      </p:to>
                                    </p:set>
                                    <p:anim to="" calcmode="lin" valueType="num">
                                      <p:cBhvr>
                                        <p:cTn id="17" dur="1" fill="hold"/>
                                        <p:tgtEl>
                                          <p:spTgt spid="26627">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6627">
                                            <p:txEl>
                                              <p:pRg st="2" end="2"/>
                                            </p:txEl>
                                          </p:spTgt>
                                        </p:tgtEl>
                                        <p:attrNameLst>
                                          <p:attrName>style.visibility</p:attrName>
                                        </p:attrNameLst>
                                      </p:cBhvr>
                                      <p:to>
                                        <p:strVal val="visible"/>
                                      </p:to>
                                    </p:set>
                                    <p:anim to="" calcmode="lin" valueType="num">
                                      <p:cBhvr>
                                        <p:cTn id="22" dur="1" fill="hold"/>
                                        <p:tgtEl>
                                          <p:spTgt spid="26627">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6627">
                                            <p:txEl>
                                              <p:pRg st="3" end="3"/>
                                            </p:txEl>
                                          </p:spTgt>
                                        </p:tgtEl>
                                        <p:attrNameLst>
                                          <p:attrName>style.visibility</p:attrName>
                                        </p:attrNameLst>
                                      </p:cBhvr>
                                      <p:to>
                                        <p:strVal val="visible"/>
                                      </p:to>
                                    </p:set>
                                    <p:anim to="" calcmode="lin" valueType="num">
                                      <p:cBhvr>
                                        <p:cTn id="27" dur="1" fill="hold"/>
                                        <p:tgtEl>
                                          <p:spTgt spid="26627">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26627">
                                            <p:txEl>
                                              <p:pRg st="4" end="4"/>
                                            </p:txEl>
                                          </p:spTgt>
                                        </p:tgtEl>
                                        <p:attrNameLst>
                                          <p:attrName>style.visibility</p:attrName>
                                        </p:attrNameLst>
                                      </p:cBhvr>
                                      <p:to>
                                        <p:strVal val="visible"/>
                                      </p:to>
                                    </p:set>
                                    <p:anim to="" calcmode="lin" valueType="num">
                                      <p:cBhvr>
                                        <p:cTn id="32"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Ways of engaging with nature</a:t>
            </a:r>
            <a:endParaRPr lang="en-US" altLang="en-US" b="1" smtClean="0">
              <a:solidFill>
                <a:srgbClr val="FF0000"/>
              </a:solidFill>
              <a:ea typeface="ＭＳ Ｐゴシック" panose="020B0600070205080204" pitchFamily="34" charset="-128"/>
            </a:endParaRPr>
          </a:p>
        </p:txBody>
      </p:sp>
      <p:sp>
        <p:nvSpPr>
          <p:cNvPr id="6147" name="Rectangle 3"/>
          <p:cNvSpPr>
            <a:spLocks noGrp="1" noChangeArrowheads="1"/>
          </p:cNvSpPr>
          <p:nvPr>
            <p:ph type="body" idx="1"/>
          </p:nvPr>
        </p:nvSpPr>
        <p:spPr/>
        <p:txBody>
          <a:bodyPr/>
          <a:lstStyle/>
          <a:p>
            <a:pPr eaLnBrk="1" hangingPunct="1"/>
            <a:r>
              <a:rPr lang="en-US" altLang="en-US" smtClean="0">
                <a:ea typeface="ＭＳ Ｐゴシック" panose="020B0600070205080204" pitchFamily="34" charset="-128"/>
              </a:rPr>
              <a:t>The Kayapo are known as a warrior Indian tribe and now, more than ever, they're having to fight to preserve their land as cattle ranchers encroach further and further into Indian territory to make way for pasture. (anthropocentrism)</a:t>
            </a:r>
          </a:p>
          <a:p>
            <a:pPr eaLnBrk="1" hangingPunct="1"/>
            <a:r>
              <a:rPr lang="en-US" altLang="en-US" smtClean="0">
                <a:ea typeface="ＭＳ Ｐゴシック" panose="020B0600070205080204" pitchFamily="34" charset="-128"/>
                <a:hlinkClick r:id="rId2"/>
              </a:rPr>
              <a:t>http://www.youtube.com/watch?v=FrAkd8Ee5so</a:t>
            </a:r>
            <a:endParaRPr lang="en-US" altLang="en-US" smtClean="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 to="" calcmode="lin" valueType="num">
                                      <p:cBhvr>
                                        <p:cTn id="12" dur="1" fill="hold"/>
                                        <p:tgtEl>
                                          <p:spTgt spid="6147">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 to="" calcmode="lin" valueType="num">
                                      <p:cBhvr>
                                        <p:cTn id="17" dur="1" fill="hold"/>
                                        <p:tgtEl>
                                          <p:spTgt spid="614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8194" name="Title 1"/>
          <p:cNvSpPr>
            <a:spLocks noGrp="1"/>
          </p:cNvSpPr>
          <p:nvPr>
            <p:ph type="ctrTitle"/>
          </p:nvPr>
        </p:nvSpPr>
        <p:spPr>
          <a:xfrm>
            <a:off x="419100" y="139700"/>
            <a:ext cx="7772400" cy="1470025"/>
          </a:xfrm>
        </p:spPr>
        <p:txBody>
          <a:bodyPr/>
          <a:lstStyle/>
          <a:p>
            <a:endParaRPr lang="en-GB" altLang="en-US" smtClean="0">
              <a:ea typeface="ＭＳ Ｐゴシック" panose="020B0600070205080204" pitchFamily="34" charset="-128"/>
            </a:endParaRPr>
          </a:p>
        </p:txBody>
      </p:sp>
      <p:sp>
        <p:nvSpPr>
          <p:cNvPr id="3" name="Subtitle 2"/>
          <p:cNvSpPr>
            <a:spLocks noGrp="1"/>
          </p:cNvSpPr>
          <p:nvPr>
            <p:ph type="subTitle" idx="1"/>
          </p:nvPr>
        </p:nvSpPr>
        <p:spPr>
          <a:xfrm>
            <a:off x="0" y="2265363"/>
            <a:ext cx="9144000" cy="4592637"/>
          </a:xfrm>
        </p:spPr>
        <p:txBody>
          <a:bodyPr/>
          <a:lstStyle/>
          <a:p>
            <a:pPr eaLnBrk="1" hangingPunct="1">
              <a:defRPr/>
            </a:pPr>
            <a:endParaRPr lang="en-US" altLang="en-US" sz="1600" b="1" dirty="0">
              <a:solidFill>
                <a:srgbClr val="09213B"/>
              </a:solidFill>
              <a:ea typeface="ＭＳ Ｐゴシック" panose="020B0600070205080204" pitchFamily="34" charset="-128"/>
            </a:endParaRPr>
          </a:p>
          <a:p>
            <a:pPr algn="l" eaLnBrk="1" hangingPunct="1">
              <a:defRPr/>
            </a:pPr>
            <a:r>
              <a:rPr lang="en-US" altLang="en-US" sz="1800" b="1" dirty="0" smtClean="0">
                <a:solidFill>
                  <a:schemeClr val="tx1"/>
                </a:solidFill>
                <a:ea typeface="ＭＳ Ｐゴシック" panose="020B0600070205080204" pitchFamily="34" charset="-128"/>
              </a:rPr>
              <a:t>All girls secondary academy school in Stanmore Harrow, North West London </a:t>
            </a:r>
            <a:endParaRPr lang="en-US" altLang="en-US" sz="1800" b="1" dirty="0" smtClean="0">
              <a:solidFill>
                <a:srgbClr val="09213B"/>
              </a:solidFill>
              <a:ea typeface="ＭＳ Ｐゴシック" panose="020B0600070205080204" pitchFamily="34" charset="-128"/>
            </a:endParaRPr>
          </a:p>
          <a:p>
            <a:pPr algn="l" eaLnBrk="1" hangingPunct="1">
              <a:defRPr/>
            </a:pPr>
            <a:endParaRPr lang="en-GB" sz="1800" b="1" dirty="0" smtClean="0">
              <a:solidFill>
                <a:schemeClr val="tx1"/>
              </a:solidFill>
            </a:endParaRPr>
          </a:p>
          <a:p>
            <a:pPr algn="l" eaLnBrk="1" hangingPunct="1">
              <a:defRPr/>
            </a:pPr>
            <a:r>
              <a:rPr lang="en-GB" sz="1800" b="1" dirty="0" smtClean="0">
                <a:solidFill>
                  <a:schemeClr val="tx1"/>
                </a:solidFill>
              </a:rPr>
              <a:t>Some </a:t>
            </a:r>
            <a:r>
              <a:rPr lang="en-GB" sz="1800" b="1" dirty="0">
                <a:solidFill>
                  <a:schemeClr val="tx1"/>
                </a:solidFill>
              </a:rPr>
              <a:t>of our students have refugee status and come from countries such as Somalia, Afghanistan and Pakistan. </a:t>
            </a:r>
            <a:endParaRPr lang="en-GB" sz="1800" b="1" dirty="0" smtClean="0">
              <a:solidFill>
                <a:schemeClr val="tx1"/>
              </a:solidFill>
            </a:endParaRPr>
          </a:p>
          <a:p>
            <a:pPr algn="l" eaLnBrk="1" hangingPunct="1">
              <a:defRPr/>
            </a:pPr>
            <a:endParaRPr lang="en-GB" sz="1800" b="1" dirty="0">
              <a:solidFill>
                <a:schemeClr val="tx1"/>
              </a:solidFill>
            </a:endParaRPr>
          </a:p>
          <a:p>
            <a:pPr algn="l" eaLnBrk="1" hangingPunct="1">
              <a:defRPr/>
            </a:pPr>
            <a:r>
              <a:rPr lang="en-GB" sz="1800" b="1" dirty="0" smtClean="0">
                <a:solidFill>
                  <a:schemeClr val="tx1"/>
                </a:solidFill>
              </a:rPr>
              <a:t>70.3</a:t>
            </a:r>
            <a:r>
              <a:rPr lang="en-GB" sz="1800" b="1" dirty="0">
                <a:solidFill>
                  <a:schemeClr val="tx1"/>
                </a:solidFill>
              </a:rPr>
              <a:t>% of our students do not have English as their first language and speak a variety of other languages at home, nationally it is 15.7%.  </a:t>
            </a:r>
            <a:endParaRPr lang="en-GB" sz="1800" b="1" dirty="0" smtClean="0">
              <a:solidFill>
                <a:schemeClr val="tx1"/>
              </a:solidFill>
            </a:endParaRPr>
          </a:p>
          <a:p>
            <a:pPr algn="l" eaLnBrk="1" hangingPunct="1">
              <a:defRPr/>
            </a:pPr>
            <a:endParaRPr lang="en-GB" sz="1800" b="1" dirty="0">
              <a:solidFill>
                <a:schemeClr val="tx1"/>
              </a:solidFill>
            </a:endParaRPr>
          </a:p>
          <a:p>
            <a:pPr algn="l" eaLnBrk="1" hangingPunct="1">
              <a:defRPr/>
            </a:pPr>
            <a:r>
              <a:rPr lang="en-GB" sz="1800" b="1" dirty="0" smtClean="0">
                <a:solidFill>
                  <a:schemeClr val="tx1"/>
                </a:solidFill>
              </a:rPr>
              <a:t>There </a:t>
            </a:r>
            <a:r>
              <a:rPr lang="en-GB" sz="1800" b="1" dirty="0">
                <a:solidFill>
                  <a:schemeClr val="tx1"/>
                </a:solidFill>
              </a:rPr>
              <a:t>are 56 different home languages spoken at Bentley </a:t>
            </a:r>
            <a:r>
              <a:rPr lang="en-GB" sz="1800" b="1" dirty="0" smtClean="0">
                <a:solidFill>
                  <a:schemeClr val="tx1"/>
                </a:solidFill>
              </a:rPr>
              <a:t>Wood</a:t>
            </a:r>
          </a:p>
          <a:p>
            <a:pPr algn="l" eaLnBrk="1" hangingPunct="1">
              <a:defRPr/>
            </a:pPr>
            <a:endParaRPr lang="en-GB" altLang="en-US" sz="1800" b="1" dirty="0">
              <a:solidFill>
                <a:srgbClr val="09213B"/>
              </a:solidFill>
              <a:ea typeface="ＭＳ Ｐゴシック" panose="020B0600070205080204" pitchFamily="34" charset="-128"/>
            </a:endParaRPr>
          </a:p>
          <a:p>
            <a:pPr algn="l" eaLnBrk="1" hangingPunct="1">
              <a:defRPr/>
            </a:pPr>
            <a:r>
              <a:rPr lang="en-US" altLang="en-US" sz="1800" b="1" dirty="0" smtClean="0">
                <a:solidFill>
                  <a:schemeClr val="tx1"/>
                </a:solidFill>
                <a:ea typeface="ＭＳ Ｐゴシック" panose="020B0600070205080204" pitchFamily="34" charset="-128"/>
              </a:rPr>
              <a:t>Range </a:t>
            </a:r>
            <a:r>
              <a:rPr lang="en-US" altLang="en-US" sz="1800" b="1" dirty="0">
                <a:solidFill>
                  <a:schemeClr val="tx1"/>
                </a:solidFill>
                <a:ea typeface="ＭＳ Ｐゴシック" panose="020B0600070205080204" pitchFamily="34" charset="-128"/>
              </a:rPr>
              <a:t>of humanities subjects offered (Anthropology, Sociology, Government and </a:t>
            </a:r>
            <a:r>
              <a:rPr lang="en-US" altLang="en-US" sz="1800" b="1" dirty="0" smtClean="0">
                <a:solidFill>
                  <a:schemeClr val="tx1"/>
                </a:solidFill>
                <a:ea typeface="ＭＳ Ｐゴシック" panose="020B0600070205080204" pitchFamily="34" charset="-128"/>
              </a:rPr>
              <a:t>Politics</a:t>
            </a:r>
            <a:r>
              <a:rPr lang="en-US" altLang="en-US" sz="1800" b="1" dirty="0">
                <a:solidFill>
                  <a:schemeClr val="tx1"/>
                </a:solidFill>
                <a:ea typeface="ＭＳ Ｐゴシック" panose="020B0600070205080204" pitchFamily="34" charset="-128"/>
              </a:rPr>
              <a:t>, </a:t>
            </a:r>
            <a:r>
              <a:rPr lang="en-US" altLang="en-US" sz="1800" b="1" dirty="0" smtClean="0">
                <a:solidFill>
                  <a:schemeClr val="tx1"/>
                </a:solidFill>
                <a:ea typeface="ＭＳ Ｐゴシック" panose="020B0600070205080204" pitchFamily="34" charset="-128"/>
              </a:rPr>
              <a:t>Psychology)</a:t>
            </a:r>
            <a:endParaRPr lang="en-US" altLang="en-US" sz="1800" b="1" dirty="0">
              <a:solidFill>
                <a:schemeClr val="tx1"/>
              </a:solidFill>
              <a:ea typeface="ＭＳ Ｐゴシック" panose="020B0600070205080204" pitchFamily="34" charset="-128"/>
            </a:endParaRPr>
          </a:p>
          <a:p>
            <a:pPr>
              <a:defRPr/>
            </a:pPr>
            <a:endParaRPr lang="en-GB" dirty="0"/>
          </a:p>
        </p:txBody>
      </p:sp>
      <p:pic>
        <p:nvPicPr>
          <p:cNvPr id="8196"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81163" y="0"/>
            <a:ext cx="578167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GB" altLang="en-US" b="1" smtClean="0">
                <a:solidFill>
                  <a:srgbClr val="FF0000"/>
                </a:solidFill>
                <a:ea typeface="ＭＳ Ｐゴシック" panose="020B0600070205080204" pitchFamily="34" charset="-128"/>
              </a:rPr>
              <a:t>Belo Monte Dam</a:t>
            </a:r>
            <a:endParaRPr lang="en-US" altLang="en-US" b="1" smtClean="0">
              <a:solidFill>
                <a:srgbClr val="FF0000"/>
              </a:solidFill>
              <a:ea typeface="ＭＳ Ｐゴシック" panose="020B0600070205080204" pitchFamily="34" charset="-128"/>
            </a:endParaRPr>
          </a:p>
        </p:txBody>
      </p:sp>
      <p:sp>
        <p:nvSpPr>
          <p:cNvPr id="23555" name="Rectangle 3"/>
          <p:cNvSpPr>
            <a:spLocks noGrp="1" noChangeArrowheads="1"/>
          </p:cNvSpPr>
          <p:nvPr>
            <p:ph type="body" sz="half" idx="1"/>
          </p:nvPr>
        </p:nvSpPr>
        <p:spPr/>
        <p:txBody>
          <a:bodyPr/>
          <a:lstStyle/>
          <a:p>
            <a:pPr eaLnBrk="1" hangingPunct="1"/>
            <a:r>
              <a:rPr lang="en-US" altLang="en-US" sz="2000" smtClean="0">
                <a:ea typeface="ＭＳ Ｐゴシック" panose="020B0600070205080204" pitchFamily="34" charset="-128"/>
              </a:rPr>
              <a:t>Brazil's president, Dilma Vana Rousseff, has authorised the construction of a dam that will flood the Kayapo homeland.</a:t>
            </a:r>
          </a:p>
          <a:p>
            <a:pPr eaLnBrk="1" hangingPunct="1"/>
            <a:r>
              <a:rPr lang="en-US" altLang="en-US" sz="2000" smtClean="0">
                <a:ea typeface="ＭＳ Ｐゴシック" panose="020B0600070205080204" pitchFamily="34" charset="-128"/>
              </a:rPr>
              <a:t>It will flood 400,000 hectares of the world's largest rainforest, displacing 20,000 to 40,000 people – including the Kayapó.</a:t>
            </a:r>
            <a:r>
              <a:rPr lang="en-US" altLang="en-US" sz="2800" smtClean="0">
                <a:ea typeface="ＭＳ Ｐゴシック" panose="020B0600070205080204" pitchFamily="34" charset="-128"/>
              </a:rPr>
              <a:t> </a:t>
            </a:r>
          </a:p>
          <a:p>
            <a:pPr eaLnBrk="1" hangingPunct="1"/>
            <a:endParaRPr lang="en-US" altLang="en-US" sz="2800" smtClean="0">
              <a:ea typeface="ＭＳ Ｐゴシック" panose="020B0600070205080204" pitchFamily="34" charset="-128"/>
            </a:endParaRPr>
          </a:p>
        </p:txBody>
      </p:sp>
      <p:pic>
        <p:nvPicPr>
          <p:cNvPr id="23557" name="Picture 5" descr="02brazil-inline1-popup"/>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859338" y="1844675"/>
            <a:ext cx="3959225" cy="2647950"/>
          </a:xfrm>
        </p:spPr>
      </p:pic>
      <p:sp>
        <p:nvSpPr>
          <p:cNvPr id="23559" name="Text Box 7"/>
          <p:cNvSpPr txBox="1">
            <a:spLocks noChangeArrowheads="1"/>
          </p:cNvSpPr>
          <p:nvPr/>
        </p:nvSpPr>
        <p:spPr bwMode="auto">
          <a:xfrm>
            <a:off x="611188" y="4868863"/>
            <a:ext cx="80645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000">
                <a:hlinkClick r:id="rId3"/>
              </a:rPr>
              <a:t>http://www.youtube.com/watch?v=umM6z5r2wEs&amp;feature=relmfu</a:t>
            </a:r>
            <a:endParaRPr lang="en-US" altLang="en-US" sz="2000"/>
          </a:p>
          <a:p>
            <a:pPr eaLnBrk="1" hangingPunct="1">
              <a:spcBef>
                <a:spcPct val="50000"/>
              </a:spcBef>
              <a:buFontTx/>
              <a:buNone/>
            </a:pPr>
            <a:r>
              <a:rPr lang="en-US" altLang="en-US" sz="2000">
                <a:hlinkClick r:id="rId4"/>
              </a:rPr>
              <a:t>http://www.youtube.com/watch?v=HvbOTrczxAA&amp;feature=related</a:t>
            </a:r>
            <a:endParaRPr lang="en-US" altLang="en-US" sz="2000"/>
          </a:p>
          <a:p>
            <a:pPr eaLnBrk="1" hangingPunct="1">
              <a:spcBef>
                <a:spcPct val="50000"/>
              </a:spcBef>
              <a:buFontTx/>
              <a:buNone/>
            </a:pPr>
            <a:r>
              <a:rPr lang="en-US" altLang="en-US" sz="2000">
                <a:hlinkClick r:id="rId5"/>
              </a:rPr>
              <a:t>http://amazonwatch.org/news/2012/0213-urgent-chief-raoni-and-the-kayapo-under-attack</a:t>
            </a:r>
            <a:endParaRPr lang="en-US" altLang="en-US" sz="2000"/>
          </a:p>
          <a:p>
            <a:pPr eaLnBrk="1" hangingPunct="1">
              <a:spcBef>
                <a:spcPct val="50000"/>
              </a:spcBef>
              <a:buFontTx/>
              <a:buNone/>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 to="" calcmode="lin" valueType="num">
                                      <p:cBhvr>
                                        <p:cTn id="7" dur="1" fill="hold"/>
                                        <p:tgtEl>
                                          <p:spTgt spid="2355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3557"/>
                                        </p:tgtEl>
                                        <p:attrNameLst>
                                          <p:attrName>style.visibility</p:attrName>
                                        </p:attrNameLst>
                                      </p:cBhvr>
                                      <p:to>
                                        <p:strVal val="visible"/>
                                      </p:to>
                                    </p:set>
                                    <p:anim to="" calcmode="lin" valueType="num">
                                      <p:cBhvr>
                                        <p:cTn id="12" dur="1" fill="hold"/>
                                        <p:tgtEl>
                                          <p:spTgt spid="23557"/>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3555">
                                            <p:txEl>
                                              <p:pRg st="0" end="0"/>
                                            </p:txEl>
                                          </p:spTgt>
                                        </p:tgtEl>
                                        <p:attrNameLst>
                                          <p:attrName>style.visibility</p:attrName>
                                        </p:attrNameLst>
                                      </p:cBhvr>
                                      <p:to>
                                        <p:strVal val="visible"/>
                                      </p:to>
                                    </p:set>
                                    <p:anim to="" calcmode="lin" valueType="num">
                                      <p:cBhvr>
                                        <p:cTn id="17" dur="1" fill="hold"/>
                                        <p:tgtEl>
                                          <p:spTgt spid="23555">
                                            <p:txEl>
                                              <p:pRg st="0" end="0"/>
                                            </p:txEl>
                                          </p:spTgt>
                                        </p:tgtEl>
                                        <p:attrNameLst>
                                          <p:attrName/>
                                        </p:attrNameLst>
                                      </p:cBhvr>
                                    </p:anim>
                                  </p:childTnLst>
                                </p:cTn>
                              </p:par>
                              <p:par>
                                <p:cTn id="18" presetID="24" presetClass="entr" presetSubtype="0" fill="hold" nodeType="withEffect">
                                  <p:stCondLst>
                                    <p:cond delay="0"/>
                                  </p:stCondLst>
                                  <p:childTnLst>
                                    <p:set>
                                      <p:cBhvr>
                                        <p:cTn id="19" dur="1" fill="hold">
                                          <p:stCondLst>
                                            <p:cond delay="0"/>
                                          </p:stCondLst>
                                        </p:cTn>
                                        <p:tgtEl>
                                          <p:spTgt spid="23555">
                                            <p:txEl>
                                              <p:pRg st="1" end="1"/>
                                            </p:txEl>
                                          </p:spTgt>
                                        </p:tgtEl>
                                        <p:attrNameLst>
                                          <p:attrName>style.visibility</p:attrName>
                                        </p:attrNameLst>
                                      </p:cBhvr>
                                      <p:to>
                                        <p:strVal val="visible"/>
                                      </p:to>
                                    </p:set>
                                    <p:anim to="" calcmode="lin" valueType="num">
                                      <p:cBhvr>
                                        <p:cTn id="20" dur="1" fill="hold"/>
                                        <p:tgtEl>
                                          <p:spTgt spid="23555">
                                            <p:txEl>
                                              <p:pRg st="1" end="1"/>
                                            </p:txEl>
                                          </p:spTgt>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nodeType="clickEffect">
                                  <p:stCondLst>
                                    <p:cond delay="0"/>
                                  </p:stCondLst>
                                  <p:childTnLst>
                                    <p:set>
                                      <p:cBhvr>
                                        <p:cTn id="24" dur="1" fill="hold">
                                          <p:stCondLst>
                                            <p:cond delay="0"/>
                                          </p:stCondLst>
                                        </p:cTn>
                                        <p:tgtEl>
                                          <p:spTgt spid="23559">
                                            <p:txEl>
                                              <p:pRg st="0" end="0"/>
                                            </p:txEl>
                                          </p:spTgt>
                                        </p:tgtEl>
                                        <p:attrNameLst>
                                          <p:attrName>style.visibility</p:attrName>
                                        </p:attrNameLst>
                                      </p:cBhvr>
                                      <p:to>
                                        <p:strVal val="visible"/>
                                      </p:to>
                                    </p:set>
                                    <p:anim to="" calcmode="lin" valueType="num">
                                      <p:cBhvr>
                                        <p:cTn id="25" dur="1" fill="hold"/>
                                        <p:tgtEl>
                                          <p:spTgt spid="23559">
                                            <p:txEl>
                                              <p:pRg st="0" end="0"/>
                                            </p:txEl>
                                          </p:spTgt>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23559">
                                            <p:txEl>
                                              <p:pRg st="1" end="1"/>
                                            </p:txEl>
                                          </p:spTgt>
                                        </p:tgtEl>
                                        <p:attrNameLst>
                                          <p:attrName>style.visibility</p:attrName>
                                        </p:attrNameLst>
                                      </p:cBhvr>
                                      <p:to>
                                        <p:strVal val="visible"/>
                                      </p:to>
                                    </p:set>
                                    <p:anim to="" calcmode="lin" valueType="num">
                                      <p:cBhvr>
                                        <p:cTn id="28" dur="1" fill="hold"/>
                                        <p:tgtEl>
                                          <p:spTgt spid="23559">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23559">
                                            <p:txEl>
                                              <p:pRg st="2" end="2"/>
                                            </p:txEl>
                                          </p:spTgt>
                                        </p:tgtEl>
                                        <p:attrNameLst>
                                          <p:attrName>style.visibility</p:attrName>
                                        </p:attrNameLst>
                                      </p:cBhvr>
                                      <p:to>
                                        <p:strVal val="visible"/>
                                      </p:to>
                                    </p:set>
                                    <p:anim to="" calcmode="lin" valueType="num">
                                      <p:cBhvr>
                                        <p:cTn id="31" dur="1" fill="hold"/>
                                        <p:tgtEl>
                                          <p:spTgt spid="2355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9218" name="Title 1"/>
          <p:cNvSpPr>
            <a:spLocks noGrp="1"/>
          </p:cNvSpPr>
          <p:nvPr>
            <p:ph type="ctrTitle"/>
          </p:nvPr>
        </p:nvSpPr>
        <p:spPr/>
        <p:txBody>
          <a:bodyPr/>
          <a:lstStyle/>
          <a:p>
            <a:endParaRPr lang="en-GB" altLang="en-US" smtClean="0">
              <a:ea typeface="ＭＳ Ｐゴシック" panose="020B0600070205080204" pitchFamily="34" charset="-128"/>
            </a:endParaRPr>
          </a:p>
        </p:txBody>
      </p:sp>
      <p:sp>
        <p:nvSpPr>
          <p:cNvPr id="3" name="Subtitle 2"/>
          <p:cNvSpPr>
            <a:spLocks noGrp="1"/>
          </p:cNvSpPr>
          <p:nvPr>
            <p:ph type="subTitle" idx="1"/>
          </p:nvPr>
        </p:nvSpPr>
        <p:spPr/>
        <p:txBody>
          <a:bodyPr/>
          <a:lstStyle/>
          <a:p>
            <a:pPr>
              <a:defRPr/>
            </a:pPr>
            <a:endParaRPr lang="en-GB"/>
          </a:p>
        </p:txBody>
      </p:sp>
      <p:pic>
        <p:nvPicPr>
          <p:cNvPr id="9220"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a:xfrm>
            <a:off x="549275" y="107950"/>
            <a:ext cx="8042275" cy="908050"/>
          </a:xfrm>
        </p:spPr>
        <p:txBody>
          <a:bodyPr/>
          <a:lstStyle/>
          <a:p>
            <a:pPr eaLnBrk="1" hangingPunct="1"/>
            <a:r>
              <a:rPr lang="en-US" altLang="en-US" b="1" smtClean="0">
                <a:ea typeface="ＭＳ Ｐゴシック" panose="020B0600070205080204" pitchFamily="34" charset="-128"/>
              </a:rPr>
              <a:t>How do we learn?</a:t>
            </a:r>
          </a:p>
        </p:txBody>
      </p:sp>
      <p:sp>
        <p:nvSpPr>
          <p:cNvPr id="3" name="Content Placeholder 2"/>
          <p:cNvSpPr>
            <a:spLocks noGrp="1"/>
          </p:cNvSpPr>
          <p:nvPr>
            <p:ph idx="1"/>
          </p:nvPr>
        </p:nvSpPr>
        <p:spPr>
          <a:xfrm>
            <a:off x="0" y="1016000"/>
            <a:ext cx="9144000" cy="5621338"/>
          </a:xfrm>
        </p:spPr>
        <p:txBody>
          <a:bodyPr>
            <a:normAutofit lnSpcReduction="10000"/>
          </a:bodyPr>
          <a:lstStyle/>
          <a:p>
            <a:pPr eaLnBrk="1" hangingPunct="1">
              <a:lnSpc>
                <a:spcPct val="90000"/>
              </a:lnSpc>
              <a:defRPr/>
            </a:pPr>
            <a:endParaRPr lang="en-US" altLang="en-US" sz="2200" b="1" dirty="0" smtClean="0">
              <a:solidFill>
                <a:srgbClr val="09213B"/>
              </a:solidFill>
              <a:ea typeface="ＭＳ Ｐゴシック" panose="020B0600070205080204" pitchFamily="34" charset="-128"/>
            </a:endParaRPr>
          </a:p>
          <a:p>
            <a:pPr eaLnBrk="1" hangingPunct="1">
              <a:lnSpc>
                <a:spcPct val="90000"/>
              </a:lnSpc>
              <a:defRPr/>
            </a:pPr>
            <a:r>
              <a:rPr lang="en-US" altLang="en-US" sz="2800" b="1" dirty="0" smtClean="0">
                <a:ea typeface="ＭＳ Ｐゴシック" panose="020B0600070205080204" pitchFamily="34" charset="-128"/>
              </a:rPr>
              <a:t>Experiential learning</a:t>
            </a:r>
          </a:p>
          <a:p>
            <a:pPr eaLnBrk="1" hangingPunct="1">
              <a:lnSpc>
                <a:spcPct val="90000"/>
              </a:lnSpc>
              <a:defRPr/>
            </a:pPr>
            <a:r>
              <a:rPr lang="en-US" altLang="en-US" sz="2800" b="1" dirty="0" smtClean="0">
                <a:ea typeface="ＭＳ Ｐゴシック" panose="020B0600070205080204" pitchFamily="34" charset="-128"/>
              </a:rPr>
              <a:t>Anthropological theories and concepts through reflexivity and Personal Investigations</a:t>
            </a:r>
          </a:p>
          <a:p>
            <a:pPr eaLnBrk="1" hangingPunct="1">
              <a:lnSpc>
                <a:spcPct val="90000"/>
              </a:lnSpc>
              <a:defRPr/>
            </a:pPr>
            <a:r>
              <a:rPr lang="en-US" altLang="en-US" sz="2800" b="1" dirty="0" smtClean="0">
                <a:ea typeface="ＭＳ Ｐゴシック" panose="020B0600070205080204" pitchFamily="34" charset="-128"/>
              </a:rPr>
              <a:t>Visiting British Museum, Pitt Rivers Museum in Oxford, Zoo, Anthropology departments at Universities </a:t>
            </a:r>
          </a:p>
          <a:p>
            <a:pPr eaLnBrk="1" hangingPunct="1">
              <a:lnSpc>
                <a:spcPct val="90000"/>
              </a:lnSpc>
              <a:defRPr/>
            </a:pPr>
            <a:r>
              <a:rPr lang="en-US" altLang="en-US" sz="2800" b="1" dirty="0" smtClean="0">
                <a:ea typeface="ＭＳ Ｐゴシック" panose="020B0600070205080204" pitchFamily="34" charset="-128"/>
              </a:rPr>
              <a:t>Link with Brunel University </a:t>
            </a:r>
          </a:p>
          <a:p>
            <a:pPr eaLnBrk="1" hangingPunct="1">
              <a:lnSpc>
                <a:spcPct val="90000"/>
              </a:lnSpc>
              <a:defRPr/>
            </a:pPr>
            <a:r>
              <a:rPr lang="en-US" altLang="en-US" sz="2800" b="1" dirty="0" smtClean="0">
                <a:ea typeface="ＭＳ Ｐゴシック" panose="020B0600070205080204" pitchFamily="34" charset="-128"/>
              </a:rPr>
              <a:t>Visiting anthropologists talking about their fieldworks</a:t>
            </a:r>
          </a:p>
          <a:p>
            <a:pPr eaLnBrk="1" hangingPunct="1">
              <a:lnSpc>
                <a:spcPct val="90000"/>
              </a:lnSpc>
              <a:defRPr/>
            </a:pPr>
            <a:r>
              <a:rPr lang="en-US" altLang="en-US" sz="2800" b="1" dirty="0" smtClean="0">
                <a:ea typeface="ＭＳ Ｐゴシック" panose="020B0600070205080204" pitchFamily="34" charset="-128"/>
              </a:rPr>
              <a:t>Attending Royal Anthropology events</a:t>
            </a:r>
          </a:p>
          <a:p>
            <a:pPr eaLnBrk="1" hangingPunct="1">
              <a:lnSpc>
                <a:spcPct val="90000"/>
              </a:lnSpc>
              <a:defRPr/>
            </a:pPr>
            <a:r>
              <a:rPr lang="en-US" altLang="en-US" sz="2800" b="1" dirty="0" smtClean="0">
                <a:ea typeface="ＭＳ Ｐゴシック" panose="020B0600070205080204" pitchFamily="34" charset="-128"/>
              </a:rPr>
              <a:t>Anthropology A level conferences</a:t>
            </a:r>
          </a:p>
          <a:p>
            <a:pPr eaLnBrk="1" hangingPunct="1">
              <a:lnSpc>
                <a:spcPct val="90000"/>
              </a:lnSpc>
              <a:defRPr/>
            </a:pPr>
            <a:r>
              <a:rPr lang="en-US" altLang="en-US" sz="2800" b="1" dirty="0" smtClean="0">
                <a:ea typeface="ＭＳ Ｐゴシック" panose="020B0600070205080204" pitchFamily="34" charset="-128"/>
              </a:rPr>
              <a:t>In classroom: Role plays, displays, presentations, filming, watching ethnographies, photography, Zoo, charity events, dance, food, clothing, personal histories</a:t>
            </a:r>
          </a:p>
          <a:p>
            <a:pPr eaLnBrk="1" hangingPunct="1">
              <a:lnSpc>
                <a:spcPct val="90000"/>
              </a:lnSpc>
              <a:defRPr/>
            </a:pPr>
            <a:endParaRPr lang="en-US" altLang="en-US" sz="2200" dirty="0" smtClean="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pic>
        <p:nvPicPr>
          <p:cNvPr id="11266" name="Picture 1" descr="DSC0571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1" descr="DSC0572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EEF4"/>
        </a:solidFill>
        <a:effectLst/>
      </p:bgPr>
    </p:bg>
    <p:spTree>
      <p:nvGrpSpPr>
        <p:cNvPr id="1" name=""/>
        <p:cNvGrpSpPr/>
        <p:nvPr/>
      </p:nvGrpSpPr>
      <p:grpSpPr>
        <a:xfrm>
          <a:off x="0" y="0"/>
          <a:ext cx="0" cy="0"/>
          <a:chOff x="0" y="0"/>
          <a:chExt cx="0" cy="0"/>
        </a:xfrm>
      </p:grpSpPr>
      <p:pic>
        <p:nvPicPr>
          <p:cNvPr id="12290" name="Picture 1" descr="DSC0572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TotalTime>
  <Words>1638</Words>
  <Application>Microsoft Office PowerPoint</Application>
  <PresentationFormat>On-screen Show (4:3)</PresentationFormat>
  <Paragraphs>122</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ＭＳ Ｐゴシック</vt:lpstr>
      <vt:lpstr>Arial</vt:lpstr>
      <vt:lpstr>Calibri</vt:lpstr>
      <vt:lpstr>Wingdings 2</vt:lpstr>
      <vt:lpstr>Office Theme</vt:lpstr>
      <vt:lpstr>  Teaching anthropology in secondary school in the UK  </vt:lpstr>
      <vt:lpstr>PowerPoint Presentation</vt:lpstr>
      <vt:lpstr>PowerPoint Presentation</vt:lpstr>
      <vt:lpstr>PowerPoint Presentation</vt:lpstr>
      <vt:lpstr>PowerPoint Presentation</vt:lpstr>
      <vt:lpstr>PowerPoint Presentation</vt:lpstr>
      <vt:lpstr>How do we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Play -  polygamy </vt:lpstr>
      <vt:lpstr>Globalisation - displays</vt:lpstr>
      <vt:lpstr>Studying boundaries in local community</vt:lpstr>
      <vt:lpstr>PowerPoint Presentation</vt:lpstr>
      <vt:lpstr>Brunel University A level Anthroplogy conference</vt:lpstr>
      <vt:lpstr>PowerPoint Presentation</vt:lpstr>
      <vt:lpstr>PowerPoint Presentation</vt:lpstr>
      <vt:lpstr>Kinship – Who do you think you are?</vt:lpstr>
      <vt:lpstr>Interviewing at Camden market, London</vt:lpstr>
      <vt:lpstr>PowerPoint Presentation</vt:lpstr>
      <vt:lpstr>Nixiwaka Yawanawá, an Amazon Indian, talks to pupils about the plight of the Awá tribe in Brazil</vt:lpstr>
      <vt:lpstr>Krapina Neanderthal museum Croatia</vt:lpstr>
      <vt:lpstr>PowerPoint Presentation</vt:lpstr>
      <vt:lpstr>PowerPoint Presentation</vt:lpstr>
      <vt:lpstr>PowerPoint Presentation</vt:lpstr>
      <vt:lpstr>PowerPoint Presentation</vt:lpstr>
      <vt:lpstr>PowerPoint Presentation</vt:lpstr>
      <vt:lpstr> Personal investigation</vt:lpstr>
      <vt:lpstr>Example of students presentation – fieldwork issues</vt:lpstr>
      <vt:lpstr>Benefits of teaching anthropology to pre-university students</vt:lpstr>
      <vt:lpstr> The A-level has been playing an increasingly important role in raising public awareness of anthropology  </vt:lpstr>
      <vt:lpstr>How and why do students chose anthropology</vt:lpstr>
      <vt:lpstr>Students presentation at the end of the year</vt:lpstr>
      <vt:lpstr>The Kayapo</vt:lpstr>
      <vt:lpstr>PowerPoint Presentation</vt:lpstr>
      <vt:lpstr>Folklore (Ways of thinking)</vt:lpstr>
      <vt:lpstr>Ways of thinking</vt:lpstr>
      <vt:lpstr>Social organisation</vt:lpstr>
      <vt:lpstr>Gender differences</vt:lpstr>
      <vt:lpstr>Female Tasks</vt:lpstr>
      <vt:lpstr>Rituals and ROP</vt:lpstr>
      <vt:lpstr>The naming ceremony</vt:lpstr>
      <vt:lpstr>The naming ceremony cont’d</vt:lpstr>
      <vt:lpstr>Ways of engaging with nature</vt:lpstr>
      <vt:lpstr>Belo Monte Dam</vt:lpstr>
    </vt:vector>
  </TitlesOfParts>
  <Company>Heston Community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Anthropology education and public engagement in the UK  Where do we go from here?</dc:title>
  <dc:creator>Tomislav Maric</dc:creator>
  <cp:lastModifiedBy>John Tweedie</cp:lastModifiedBy>
  <cp:revision>12</cp:revision>
  <dcterms:created xsi:type="dcterms:W3CDTF">2016-09-10T14:02:36Z</dcterms:created>
  <dcterms:modified xsi:type="dcterms:W3CDTF">2017-06-21T15:25:02Z</dcterms:modified>
</cp:coreProperties>
</file>