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notesMasterIdLst>
    <p:notesMasterId r:id="rId30"/>
  </p:notesMasterIdLst>
  <p:handoutMasterIdLst>
    <p:handoutMasterId r:id="rId31"/>
  </p:handoutMasterIdLst>
  <p:sldIdLst>
    <p:sldId id="263" r:id="rId12"/>
    <p:sldId id="334" r:id="rId13"/>
    <p:sldId id="333" r:id="rId14"/>
    <p:sldId id="298" r:id="rId15"/>
    <p:sldId id="335" r:id="rId16"/>
    <p:sldId id="336" r:id="rId17"/>
    <p:sldId id="337" r:id="rId18"/>
    <p:sldId id="338" r:id="rId19"/>
    <p:sldId id="339" r:id="rId20"/>
    <p:sldId id="332" r:id="rId21"/>
    <p:sldId id="325" r:id="rId22"/>
    <p:sldId id="294" r:id="rId23"/>
    <p:sldId id="306" r:id="rId24"/>
    <p:sldId id="326" r:id="rId25"/>
    <p:sldId id="327" r:id="rId26"/>
    <p:sldId id="328" r:id="rId27"/>
    <p:sldId id="330" r:id="rId28"/>
    <p:sldId id="331" r:id="rId29"/>
  </p:sldIdLst>
  <p:sldSz cx="9144000" cy="6858000" type="screen4x3"/>
  <p:notesSz cx="6670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7AD2"/>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75" autoAdjust="0"/>
  </p:normalViewPr>
  <p:slideViewPr>
    <p:cSldViewPr>
      <p:cViewPr varScale="1">
        <p:scale>
          <a:sx n="88" d="100"/>
          <a:sy n="88" d="100"/>
        </p:scale>
        <p:origin x="65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5" cy="496491"/>
          </a:xfrm>
          <a:prstGeom prst="rect">
            <a:avLst/>
          </a:prstGeom>
        </p:spPr>
        <p:txBody>
          <a:bodyPr vert="horz" lIns="91495" tIns="45747" rIns="91495" bIns="45747" rtlCol="0"/>
          <a:lstStyle>
            <a:lvl1pPr algn="l">
              <a:defRPr sz="1200"/>
            </a:lvl1pPr>
          </a:lstStyle>
          <a:p>
            <a:endParaRPr lang="en-GB" dirty="0"/>
          </a:p>
        </p:txBody>
      </p:sp>
      <p:sp>
        <p:nvSpPr>
          <p:cNvPr id="3" name="Date Placeholder 2"/>
          <p:cNvSpPr>
            <a:spLocks noGrp="1"/>
          </p:cNvSpPr>
          <p:nvPr>
            <p:ph type="dt" sz="quarter" idx="1"/>
          </p:nvPr>
        </p:nvSpPr>
        <p:spPr>
          <a:xfrm>
            <a:off x="3778506" y="0"/>
            <a:ext cx="2890625" cy="496491"/>
          </a:xfrm>
          <a:prstGeom prst="rect">
            <a:avLst/>
          </a:prstGeom>
        </p:spPr>
        <p:txBody>
          <a:bodyPr vert="horz" lIns="91495" tIns="45747" rIns="91495" bIns="45747" rtlCol="0"/>
          <a:lstStyle>
            <a:lvl1pPr algn="r">
              <a:defRPr sz="1200"/>
            </a:lvl1pPr>
          </a:lstStyle>
          <a:p>
            <a:fld id="{2B072E86-E9A4-49BD-8545-91D469BDCC25}" type="datetimeFigureOut">
              <a:rPr lang="en-GB" smtClean="0"/>
              <a:t>09/03/2020</a:t>
            </a:fld>
            <a:endParaRPr lang="en-GB" dirty="0"/>
          </a:p>
        </p:txBody>
      </p:sp>
      <p:sp>
        <p:nvSpPr>
          <p:cNvPr id="4" name="Footer Placeholder 3"/>
          <p:cNvSpPr>
            <a:spLocks noGrp="1"/>
          </p:cNvSpPr>
          <p:nvPr>
            <p:ph type="ftr" sz="quarter" idx="2"/>
          </p:nvPr>
        </p:nvSpPr>
        <p:spPr>
          <a:xfrm>
            <a:off x="0" y="9431599"/>
            <a:ext cx="2890625" cy="496491"/>
          </a:xfrm>
          <a:prstGeom prst="rect">
            <a:avLst/>
          </a:prstGeom>
        </p:spPr>
        <p:txBody>
          <a:bodyPr vert="horz" lIns="91495" tIns="45747" rIns="91495" bIns="4574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506" y="9431599"/>
            <a:ext cx="2890625" cy="496491"/>
          </a:xfrm>
          <a:prstGeom prst="rect">
            <a:avLst/>
          </a:prstGeom>
        </p:spPr>
        <p:txBody>
          <a:bodyPr vert="horz" lIns="91495" tIns="45747" rIns="91495" bIns="45747" rtlCol="0" anchor="b"/>
          <a:lstStyle>
            <a:lvl1pPr algn="r">
              <a:defRPr sz="1200"/>
            </a:lvl1pPr>
          </a:lstStyle>
          <a:p>
            <a:fld id="{A0143985-CF63-4E79-BA84-92EC3409B420}" type="slidenum">
              <a:rPr lang="en-GB" smtClean="0"/>
              <a:t>‹#›</a:t>
            </a:fld>
            <a:endParaRPr lang="en-GB" dirty="0"/>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90838" cy="498475"/>
          </a:xfrm>
          <a:prstGeom prst="rect">
            <a:avLst/>
          </a:prstGeom>
        </p:spPr>
        <p:txBody>
          <a:bodyPr vert="horz" lIns="91440" tIns="45720" rIns="91440" bIns="45720" rtlCol="0"/>
          <a:lstStyle>
            <a:lvl1pPr algn="r">
              <a:defRPr sz="1200"/>
            </a:lvl1pPr>
          </a:lstStyle>
          <a:p>
            <a:fld id="{2E1ECF3F-8604-4300-B4C2-917332838A1F}" type="datetimeFigureOut">
              <a:rPr lang="en-GB" smtClean="0"/>
              <a:t>09/03/2020</a:t>
            </a:fld>
            <a:endParaRPr lang="en-GB"/>
          </a:p>
        </p:txBody>
      </p:sp>
      <p:sp>
        <p:nvSpPr>
          <p:cNvPr id="4" name="Slide Image Placeholder 3"/>
          <p:cNvSpPr>
            <a:spLocks noGrp="1" noRot="1" noChangeAspect="1"/>
          </p:cNvSpPr>
          <p:nvPr>
            <p:ph type="sldImg" idx="2"/>
          </p:nvPr>
        </p:nvSpPr>
        <p:spPr>
          <a:xfrm>
            <a:off x="1101725" y="1241425"/>
            <a:ext cx="4467225"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8375"/>
            <a:ext cx="5337175" cy="3910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38"/>
            <a:ext cx="2890838"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31338"/>
            <a:ext cx="2890838" cy="498475"/>
          </a:xfrm>
          <a:prstGeom prst="rect">
            <a:avLst/>
          </a:prstGeom>
        </p:spPr>
        <p:txBody>
          <a:bodyPr vert="horz" lIns="91440" tIns="45720" rIns="91440" bIns="45720" rtlCol="0" anchor="b"/>
          <a:lstStyle>
            <a:lvl1pPr algn="r">
              <a:defRPr sz="1200"/>
            </a:lvl1pPr>
          </a:lstStyle>
          <a:p>
            <a:fld id="{54BCC09B-32A1-44B1-A179-56D3B64F041C}" type="slidenum">
              <a:rPr lang="en-GB" smtClean="0"/>
              <a:t>‹#›</a:t>
            </a:fld>
            <a:endParaRPr lang="en-GB"/>
          </a:p>
        </p:txBody>
      </p:sp>
    </p:spTree>
    <p:extLst>
      <p:ext uri="{BB962C8B-B14F-4D97-AF65-F5344CB8AC3E}">
        <p14:creationId xmlns:p14="http://schemas.microsoft.com/office/powerpoint/2010/main" val="79458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Godfather Part 1 – sorry HN Business Review Update Part 1.</a:t>
            </a:r>
          </a:p>
        </p:txBody>
      </p:sp>
      <p:sp>
        <p:nvSpPr>
          <p:cNvPr id="4" name="Slide Number Placeholder 3"/>
          <p:cNvSpPr>
            <a:spLocks noGrp="1"/>
          </p:cNvSpPr>
          <p:nvPr>
            <p:ph type="sldNum" sz="quarter" idx="5"/>
          </p:nvPr>
        </p:nvSpPr>
        <p:spPr/>
        <p:txBody>
          <a:bodyPr/>
          <a:lstStyle/>
          <a:p>
            <a:fld id="{54BCC09B-32A1-44B1-A179-56D3B64F041C}" type="slidenum">
              <a:rPr lang="en-GB" smtClean="0"/>
              <a:t>1</a:t>
            </a:fld>
            <a:endParaRPr lang="en-GB"/>
          </a:p>
        </p:txBody>
      </p:sp>
    </p:spTree>
    <p:extLst>
      <p:ext uri="{BB962C8B-B14F-4D97-AF65-F5344CB8AC3E}">
        <p14:creationId xmlns:p14="http://schemas.microsoft.com/office/powerpoint/2010/main" val="1238405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with that, I will invite Iain Brando Walker, up to fill in some of the detail and cover some of the units I’ve </a:t>
            </a:r>
            <a:r>
              <a:rPr lang="en-GB"/>
              <a:t>not mentioned so far…..</a:t>
            </a:r>
            <a:endParaRPr lang="en-GB" dirty="0"/>
          </a:p>
        </p:txBody>
      </p:sp>
      <p:sp>
        <p:nvSpPr>
          <p:cNvPr id="4" name="Slide Number Placeholder 3"/>
          <p:cNvSpPr>
            <a:spLocks noGrp="1"/>
          </p:cNvSpPr>
          <p:nvPr>
            <p:ph type="sldNum" sz="quarter" idx="5"/>
          </p:nvPr>
        </p:nvSpPr>
        <p:spPr/>
        <p:txBody>
          <a:bodyPr/>
          <a:lstStyle/>
          <a:p>
            <a:fld id="{54BCC09B-32A1-44B1-A179-56D3B64F041C}" type="slidenum">
              <a:rPr lang="en-GB" smtClean="0"/>
              <a:t>10</a:t>
            </a:fld>
            <a:endParaRPr lang="en-GB"/>
          </a:p>
        </p:txBody>
      </p:sp>
    </p:spTree>
    <p:extLst>
      <p:ext uri="{BB962C8B-B14F-4D97-AF65-F5344CB8AC3E}">
        <p14:creationId xmlns:p14="http://schemas.microsoft.com/office/powerpoint/2010/main" val="107065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Scoped late 2018 – via a consultation survey also centre surveys in 2019 were taken into account.</a:t>
            </a:r>
          </a:p>
          <a:p>
            <a:endParaRPr lang="en-GB" dirty="0"/>
          </a:p>
          <a:p>
            <a:r>
              <a:rPr lang="en-GB" dirty="0"/>
              <a:t>Then there was a bit of a hiatus as Business was going to be one of the Next-Gen developments but these never materialised as a set of Next-Gen design principles has not emerged and is not likely to emerge for some time yet.</a:t>
            </a:r>
          </a:p>
          <a:p>
            <a:endParaRPr lang="en-GB" dirty="0"/>
          </a:p>
          <a:p>
            <a:r>
              <a:rPr lang="en-GB" dirty="0"/>
              <a:t>So at some point in 2019 – I think it was round about June – It was decided we should proceed with a review aligned to principles already piloted in the Enhancements Pilot project and try to align with anything emerging from Next-Gen project.</a:t>
            </a:r>
          </a:p>
          <a:p>
            <a:endParaRPr lang="en-GB" dirty="0"/>
          </a:p>
          <a:p>
            <a:r>
              <a:rPr lang="en-GB" dirty="0"/>
              <a:t>So we put feelers out and convened a Review team with the first meeting right at the end of September 2019.</a:t>
            </a:r>
          </a:p>
          <a:p>
            <a:endParaRPr lang="en-GB" dirty="0"/>
          </a:p>
          <a:p>
            <a:r>
              <a:rPr lang="en-GB" dirty="0"/>
              <a:t>We’re in a problematic situation, which I suppose also presents opportunities. Senior Managers in SQA are aware there is criticism – principally of over-assessment and inflexibility with HN delivery – with much justification – but Qualification Managers, like me, and our teams are just working with the rules as they are. </a:t>
            </a:r>
          </a:p>
          <a:p>
            <a:endParaRPr lang="en-GB" dirty="0"/>
          </a:p>
          <a:p>
            <a:r>
              <a:rPr lang="en-GB" dirty="0"/>
              <a:t>But we are getting a message that we should try to be more responsive to feedback from centres so there is a sort of fluid situation where we know there are problems with </a:t>
            </a:r>
            <a:r>
              <a:rPr lang="en-GB" b="1" dirty="0"/>
              <a:t>at least some </a:t>
            </a:r>
            <a:r>
              <a:rPr lang="en-GB" b="0" dirty="0"/>
              <a:t>of our design rules, but we don’t have the fixes for that at present, so individual teams are being encouraged to use evidence-based approaches to innovate.</a:t>
            </a:r>
          </a:p>
          <a:p>
            <a:endParaRPr lang="en-GB" b="0" dirty="0"/>
          </a:p>
          <a:p>
            <a:r>
              <a:rPr lang="en-GB" b="0" dirty="0"/>
              <a:t>That means a “blank sheet” approach – </a:t>
            </a:r>
            <a:r>
              <a:rPr lang="en-GB" b="0" dirty="0" err="1"/>
              <a:t>ie</a:t>
            </a:r>
            <a:r>
              <a:rPr lang="en-GB" b="0" dirty="0"/>
              <a:t> if we were to design HNC and HND Business from a blank sheet what would it look like? I’ll tell you right away, that doesn’t mean you will see 12 </a:t>
            </a:r>
            <a:r>
              <a:rPr lang="en-GB" b="1" dirty="0"/>
              <a:t>totally different </a:t>
            </a:r>
            <a:r>
              <a:rPr lang="en-GB" b="0" dirty="0"/>
              <a:t>credits at HNC and 30 </a:t>
            </a:r>
            <a:r>
              <a:rPr lang="en-GB" b="1" dirty="0"/>
              <a:t>totally different </a:t>
            </a:r>
            <a:r>
              <a:rPr lang="en-GB" b="0" dirty="0"/>
              <a:t>credits at HND – but you will see substantial changes.</a:t>
            </a:r>
          </a:p>
          <a:p>
            <a:endParaRPr lang="en-GB" b="0" dirty="0"/>
          </a:p>
          <a:p>
            <a:r>
              <a:rPr lang="en-GB" b="0" dirty="0"/>
              <a:t>Unit revisions are underway and the proposed mandatory sections of each framework are in place.</a:t>
            </a:r>
            <a:endParaRPr lang="en-GB" dirty="0"/>
          </a:p>
        </p:txBody>
      </p:sp>
      <p:sp>
        <p:nvSpPr>
          <p:cNvPr id="4" name="Slide Number Placeholder 3"/>
          <p:cNvSpPr>
            <a:spLocks noGrp="1"/>
          </p:cNvSpPr>
          <p:nvPr>
            <p:ph type="sldNum" sz="quarter" idx="5"/>
          </p:nvPr>
        </p:nvSpPr>
        <p:spPr/>
        <p:txBody>
          <a:bodyPr/>
          <a:lstStyle/>
          <a:p>
            <a:fld id="{54BCC09B-32A1-44B1-A179-56D3B64F041C}" type="slidenum">
              <a:rPr lang="en-GB" smtClean="0"/>
              <a:t>2</a:t>
            </a:fld>
            <a:endParaRPr lang="en-GB"/>
          </a:p>
        </p:txBody>
      </p:sp>
    </p:spTree>
    <p:extLst>
      <p:ext uri="{BB962C8B-B14F-4D97-AF65-F5344CB8AC3E}">
        <p14:creationId xmlns:p14="http://schemas.microsoft.com/office/powerpoint/2010/main" val="103251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Aims of the review</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Increase flexibility of assessment – biggest part of that would be to reduce assessment, that’s a loud and clear message.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 know you will have heard this being said before but it’s a clear priority for us at this time</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“Mainstream” elements of the Enhancement Pilot assessment approaches – that just means the new units – and any ASPs produced – can make use of these principles, for example – sampling, cut-off scores, integration of assessment etc. And that would then be the norm for the unit. We wouldn’t have this separate process of asking for approval to use the pilot.</a:t>
            </a:r>
            <a:br>
              <a:rPr lang="en-GB" dirty="0"/>
            </a:br>
            <a:endParaRPr lang="en-GB" dirty="0"/>
          </a:p>
          <a:p>
            <a:pPr marL="171450" indent="-171450">
              <a:buFont typeface="Arial" panose="020B0604020202020204" pitchFamily="34" charset="0"/>
              <a:buChar char="•"/>
            </a:pPr>
            <a:r>
              <a:rPr lang="en-GB" dirty="0"/>
              <a:t>Increase flexibility of Group Award structures – that really means reducing size of mandatory section in the main</a:t>
            </a:r>
            <a:br>
              <a:rPr lang="en-GB" dirty="0"/>
            </a:br>
            <a:endParaRPr lang="en-GB" dirty="0"/>
          </a:p>
          <a:p>
            <a:pPr marL="171450" indent="-171450">
              <a:buFont typeface="Arial" panose="020B0604020202020204" pitchFamily="34" charset="0"/>
              <a:buChar char="•"/>
            </a:pPr>
            <a:r>
              <a:rPr lang="en-GB" dirty="0"/>
              <a:t>Update in line with changes in theory and practice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Update in line with developments in technology</a:t>
            </a:r>
            <a:br>
              <a:rPr lang="en-GB" dirty="0"/>
            </a:br>
            <a:endParaRPr lang="en-GB" dirty="0"/>
          </a:p>
          <a:p>
            <a:pPr marL="171450" indent="-171450">
              <a:buFont typeface="Arial" panose="020B0604020202020204" pitchFamily="34" charset="0"/>
              <a:buChar char="•"/>
            </a:pPr>
            <a:r>
              <a:rPr lang="en-GB" dirty="0"/>
              <a:t>Blanks sheet approach I’ve talked about.</a:t>
            </a:r>
          </a:p>
          <a:p>
            <a:endParaRPr lang="en-GB" dirty="0"/>
          </a:p>
        </p:txBody>
      </p:sp>
      <p:sp>
        <p:nvSpPr>
          <p:cNvPr id="4" name="Slide Number Placeholder 3"/>
          <p:cNvSpPr>
            <a:spLocks noGrp="1"/>
          </p:cNvSpPr>
          <p:nvPr>
            <p:ph type="sldNum" sz="quarter" idx="5"/>
          </p:nvPr>
        </p:nvSpPr>
        <p:spPr/>
        <p:txBody>
          <a:bodyPr/>
          <a:lstStyle/>
          <a:p>
            <a:fld id="{54BCC09B-32A1-44B1-A179-56D3B64F041C}" type="slidenum">
              <a:rPr lang="en-GB" smtClean="0"/>
              <a:t>3</a:t>
            </a:fld>
            <a:endParaRPr lang="en-GB"/>
          </a:p>
        </p:txBody>
      </p:sp>
    </p:spTree>
    <p:extLst>
      <p:ext uri="{BB962C8B-B14F-4D97-AF65-F5344CB8AC3E}">
        <p14:creationId xmlns:p14="http://schemas.microsoft.com/office/powerpoint/2010/main" val="283772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Next-Gen – I’ve touched on some of this already</a:t>
            </a:r>
          </a:p>
          <a:p>
            <a:endParaRPr lang="en-GB" dirty="0"/>
          </a:p>
          <a:p>
            <a:pPr marL="171450" indent="-171450">
              <a:buFont typeface="Arial" panose="020B0604020202020204" pitchFamily="34" charset="0"/>
              <a:buChar char="•"/>
            </a:pPr>
            <a:r>
              <a:rPr lang="en-GB" dirty="0"/>
              <a:t>In February there was the first meeting focused on standards and assessments – hurray! Rather than the higher blue sky stuff. We’re starting to look at what we can actually do – interestingly Enhancements pilot was talked about as much if not more than meta-skills or things like that.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What was discussed was potentially an iterative approach of making gradual changes and then testing then evaluating and building on that – rather than producing a full oven-ready block of HN Design Principles that have been completely untested in centres.</a:t>
            </a:r>
            <a:br>
              <a:rPr lang="en-GB" dirty="0"/>
            </a:br>
            <a:endParaRPr lang="en-GB" dirty="0"/>
          </a:p>
          <a:p>
            <a:pPr marL="171450" indent="-171450">
              <a:buFont typeface="Arial" panose="020B0604020202020204" pitchFamily="34" charset="0"/>
              <a:buChar char="•"/>
            </a:pPr>
            <a:r>
              <a:rPr lang="en-GB" dirty="0"/>
              <a:t>As I’ve mentioned we want to mainstream The Enhancements approach- which is really bog standard nothing new stuff, it’s just a move away from the competence-based fits all approach to HN we’ve had for the last 10 years or so.</a:t>
            </a:r>
            <a:br>
              <a:rPr lang="en-GB" dirty="0"/>
            </a:br>
            <a:endParaRPr lang="en-GB" dirty="0"/>
          </a:p>
          <a:p>
            <a:pPr marL="171450" indent="-171450">
              <a:buFont typeface="Arial" panose="020B0604020202020204" pitchFamily="34" charset="0"/>
              <a:buChar char="•"/>
            </a:pPr>
            <a:r>
              <a:rPr lang="en-GB" dirty="0"/>
              <a:t>Some jaws hot the floor at this meeting when the Project sponsor asked/stipulated that we have some form of tangible outputs available for this August – I think given how long this has been in the pipeline. In the case of HN Business – we have just completed the review of Economic Issues: An introduction and Iain will talk about that later – </a:t>
            </a:r>
            <a:r>
              <a:rPr lang="en-GB" dirty="0" err="1"/>
              <a:t>I;ve</a:t>
            </a:r>
            <a:r>
              <a:rPr lang="en-GB" dirty="0"/>
              <a:t> proposed we validate that and put it in the existing HNs for next session to meet this request for getting something new out there</a:t>
            </a:r>
            <a:br>
              <a:rPr lang="en-GB" dirty="0"/>
            </a:b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Meta-Skills – this is the big challenge - Meta-skills – these are defined by SDS as </a:t>
            </a:r>
            <a:r>
              <a:rPr lang="en-GB" b="1" dirty="0"/>
              <a:t>timeless, higher order skills that create adaptive learners and promote success in whatever context the future brings</a:t>
            </a:r>
            <a:r>
              <a:rPr lang="en-GB" dirty="0"/>
              <a:t>. – under the headings </a:t>
            </a:r>
            <a:r>
              <a:rPr lang="en-GB" b="1" dirty="0"/>
              <a:t>Self-management, Social Intelligence and Innovation</a:t>
            </a:r>
            <a:r>
              <a:rPr lang="en-GB" b="0" dirty="0"/>
              <a:t>.</a:t>
            </a:r>
            <a:br>
              <a:rPr lang="en-GB" b="0" dirty="0"/>
            </a:br>
            <a:br>
              <a:rPr lang="en-GB" b="0" dirty="0"/>
            </a:br>
            <a:r>
              <a:rPr lang="en-GB" b="0" dirty="0"/>
              <a:t>These things are not particularly new – after all they’re described as “timeless” – what is new is the desire to give them visibility and recognition.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     Some are more pragmatic than others to build into assessment, for example  </a:t>
            </a:r>
            <a:r>
              <a:rPr lang="en-GB" b="0" i="1" dirty="0"/>
              <a:t>listening, critical reflection, logical thinking </a:t>
            </a:r>
            <a:r>
              <a:rPr lang="en-GB" b="0" i="0" dirty="0"/>
              <a:t>whereas other present a big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t>     challenge for example, </a:t>
            </a:r>
            <a:r>
              <a:rPr lang="en-GB" b="0" i="1" dirty="0"/>
              <a:t>empathy, resilience, courage.</a:t>
            </a:r>
            <a:br>
              <a:rPr lang="en-GB" b="0" i="1" dirty="0"/>
            </a:br>
            <a:br>
              <a:rPr lang="en-GB" b="0" i="1" dirty="0"/>
            </a:br>
            <a:r>
              <a:rPr lang="en-GB" b="0" i="0" dirty="0"/>
              <a:t>I think if you manage to complete an SQA HNC or HND you’ve de-facto demonstrated resilience and possibly courage</a:t>
            </a:r>
            <a:br>
              <a:rPr lang="en-GB" b="0" i="0" dirty="0"/>
            </a:br>
            <a:br>
              <a:rPr lang="en-GB" b="0" i="0" dirty="0"/>
            </a:br>
            <a:r>
              <a:rPr lang="en-GB" b="1" i="0" dirty="0"/>
              <a:t>HN Business </a:t>
            </a:r>
            <a:r>
              <a:rPr lang="en-GB" b="0" i="0" dirty="0"/>
              <a:t>Review will mainstream many elements of the Enhancements Pilot – I hadn’t realised my presentation was so repetitive, I’ll be sleeping with the fishes if this carries on…</a:t>
            </a:r>
            <a:br>
              <a:rPr lang="en-GB" b="0" i="0" dirty="0"/>
            </a:br>
            <a:endParaRPr lang="en-GB" b="0" i="0"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54BCC09B-32A1-44B1-A179-56D3B64F041C}" type="slidenum">
              <a:rPr lang="en-GB" smtClean="0"/>
              <a:t>4</a:t>
            </a:fld>
            <a:endParaRPr lang="en-GB"/>
          </a:p>
        </p:txBody>
      </p:sp>
    </p:spTree>
    <p:extLst>
      <p:ext uri="{BB962C8B-B14F-4D97-AF65-F5344CB8AC3E}">
        <p14:creationId xmlns:p14="http://schemas.microsoft.com/office/powerpoint/2010/main" val="188457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proposed Mandatory section of the new HNC Business Framework.</a:t>
            </a:r>
          </a:p>
          <a:p>
            <a:endParaRPr lang="en-GB" dirty="0"/>
          </a:p>
          <a:p>
            <a:r>
              <a:rPr lang="en-GB" dirty="0"/>
              <a:t>The 12 overall credits makes it very difficult to reduce the mandatory content and we didn’t manage to get it below 10.</a:t>
            </a:r>
          </a:p>
          <a:p>
            <a:endParaRPr lang="en-GB" dirty="0"/>
          </a:p>
          <a:p>
            <a:r>
              <a:rPr lang="en-GB" dirty="0"/>
              <a:t>We did challenge everything in the framework and took a couple of units out but the new unit </a:t>
            </a:r>
            <a:r>
              <a:rPr lang="en-GB" b="1" dirty="0"/>
              <a:t>provisionally titled Business Fundamentals &amp; Emergent Technologies </a:t>
            </a:r>
            <a:r>
              <a:rPr lang="en-GB" b="0" dirty="0"/>
              <a:t>needs 2 credits to keep it manageable, so things basically balanced out there.</a:t>
            </a:r>
          </a:p>
          <a:p>
            <a:endParaRPr lang="en-GB" b="0" dirty="0"/>
          </a:p>
          <a:p>
            <a:r>
              <a:rPr lang="en-GB" b="0" dirty="0"/>
              <a:t>Two units not being reviewed – they sit in other subject areas and have relatively recently been reviewed – are Business Communication and Marketing: An Introduction</a:t>
            </a:r>
            <a:endParaRPr lang="en-GB" dirty="0"/>
          </a:p>
        </p:txBody>
      </p:sp>
      <p:sp>
        <p:nvSpPr>
          <p:cNvPr id="4" name="Slide Number Placeholder 3"/>
          <p:cNvSpPr>
            <a:spLocks noGrp="1"/>
          </p:cNvSpPr>
          <p:nvPr>
            <p:ph type="sldNum" sz="quarter" idx="5"/>
          </p:nvPr>
        </p:nvSpPr>
        <p:spPr/>
        <p:txBody>
          <a:bodyPr/>
          <a:lstStyle/>
          <a:p>
            <a:fld id="{54BCC09B-32A1-44B1-A179-56D3B64F041C}" type="slidenum">
              <a:rPr lang="en-GB" smtClean="0"/>
              <a:t>5</a:t>
            </a:fld>
            <a:endParaRPr lang="en-GB"/>
          </a:p>
        </p:txBody>
      </p:sp>
    </p:spTree>
    <p:extLst>
      <p:ext uri="{BB962C8B-B14F-4D97-AF65-F5344CB8AC3E}">
        <p14:creationId xmlns:p14="http://schemas.microsoft.com/office/powerpoint/2010/main" val="3535542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Proposed new HND Year 2 mandatory section.</a:t>
            </a:r>
          </a:p>
          <a:p>
            <a:endParaRPr lang="en-GB" dirty="0"/>
          </a:p>
          <a:p>
            <a:r>
              <a:rPr lang="en-GB" dirty="0"/>
              <a:t>Big things here – </a:t>
            </a:r>
            <a:r>
              <a:rPr lang="en-GB" b="1" dirty="0"/>
              <a:t>again provisional title Business, Culture, Strategy and Leadership </a:t>
            </a:r>
            <a:r>
              <a:rPr lang="en-GB" b="0" dirty="0"/>
              <a:t>– basically a merger of Business, Culture and Strategy and Behavioural Skills for Business. </a:t>
            </a:r>
          </a:p>
          <a:p>
            <a:endParaRPr lang="en-GB" b="0" dirty="0"/>
          </a:p>
          <a:p>
            <a:r>
              <a:rPr lang="en-GB" b="0" dirty="0"/>
              <a:t>That would be a whopping 3 credit unit, but we could use Enhancements and new ways of designing the unit to reduce the assessment.</a:t>
            </a:r>
          </a:p>
          <a:p>
            <a:endParaRPr lang="en-GB" b="0" dirty="0"/>
          </a:p>
          <a:p>
            <a:r>
              <a:rPr lang="en-GB" b="0" dirty="0"/>
              <a:t>Replacing ICT in Business with a unit </a:t>
            </a:r>
            <a:r>
              <a:rPr lang="en-GB" b="1" dirty="0"/>
              <a:t>provisionally titled Project Management (possibly Technology) for Business Decision Making</a:t>
            </a:r>
            <a:r>
              <a:rPr lang="en-GB" b="0" dirty="0"/>
              <a:t>. I’ll say more about that in a minute.</a:t>
            </a:r>
          </a:p>
          <a:p>
            <a:endParaRPr lang="en-GB" b="0" dirty="0"/>
          </a:p>
          <a:p>
            <a:r>
              <a:rPr lang="en-GB" b="0" dirty="0"/>
              <a:t>The next effect of all this means that the mandatory section would be reduced to 19 or 20 credits – down from the current 23.</a:t>
            </a:r>
            <a:br>
              <a:rPr lang="en-GB" b="0" dirty="0"/>
            </a:br>
            <a:br>
              <a:rPr lang="en-GB" b="0" dirty="0"/>
            </a:br>
            <a:endParaRPr lang="en-GB" dirty="0"/>
          </a:p>
        </p:txBody>
      </p:sp>
      <p:sp>
        <p:nvSpPr>
          <p:cNvPr id="4" name="Slide Number Placeholder 3"/>
          <p:cNvSpPr>
            <a:spLocks noGrp="1"/>
          </p:cNvSpPr>
          <p:nvPr>
            <p:ph type="sldNum" sz="quarter" idx="5"/>
          </p:nvPr>
        </p:nvSpPr>
        <p:spPr/>
        <p:txBody>
          <a:bodyPr/>
          <a:lstStyle/>
          <a:p>
            <a:fld id="{54BCC09B-32A1-44B1-A179-56D3B64F041C}" type="slidenum">
              <a:rPr lang="en-GB" smtClean="0"/>
              <a:t>6</a:t>
            </a:fld>
            <a:endParaRPr lang="en-GB"/>
          </a:p>
        </p:txBody>
      </p:sp>
    </p:spTree>
    <p:extLst>
      <p:ext uri="{BB962C8B-B14F-4D97-AF65-F5344CB8AC3E}">
        <p14:creationId xmlns:p14="http://schemas.microsoft.com/office/powerpoint/2010/main" val="87140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did we arrive at that – well in order to make decisions about what should be included – both new and retained – and dropped </a:t>
            </a:r>
            <a:r>
              <a:rPr lang="en-GB" b="1" dirty="0"/>
              <a:t>from the mandatory section – they’ll still be available as options.</a:t>
            </a:r>
          </a:p>
          <a:p>
            <a:endParaRPr lang="en-GB" b="1" dirty="0"/>
          </a:p>
          <a:p>
            <a:r>
              <a:rPr lang="en-GB" b="0" dirty="0"/>
              <a:t>We adopted the criteria of what are the </a:t>
            </a:r>
            <a:r>
              <a:rPr lang="en-GB" b="1" dirty="0"/>
              <a:t>key core fundamental </a:t>
            </a:r>
            <a:r>
              <a:rPr lang="en-GB" b="0" dirty="0"/>
              <a:t>areas of Business, and what are more specialist units that are </a:t>
            </a:r>
            <a:r>
              <a:rPr lang="en-GB" b="1" dirty="0"/>
              <a:t>relevant </a:t>
            </a:r>
            <a:r>
              <a:rPr lang="en-GB" b="0" dirty="0"/>
              <a:t>but perhaps not completely crucial.</a:t>
            </a:r>
          </a:p>
          <a:p>
            <a:endParaRPr lang="en-GB" b="0" dirty="0"/>
          </a:p>
          <a:p>
            <a:r>
              <a:rPr lang="en-GB" b="0" dirty="0"/>
              <a:t>So for HNC that was:</a:t>
            </a:r>
          </a:p>
          <a:p>
            <a:endParaRPr lang="en-GB" b="0" dirty="0"/>
          </a:p>
          <a:p>
            <a:pPr marL="171450" indent="-171450">
              <a:buFont typeface="Arial" panose="020B0604020202020204" pitchFamily="34" charset="0"/>
              <a:buChar char="•"/>
            </a:pPr>
            <a:r>
              <a:rPr lang="en-GB" b="0" dirty="0"/>
              <a:t>ITIB Spreadsheets – a useful skill could be an Admin function</a:t>
            </a:r>
          </a:p>
          <a:p>
            <a:pPr marL="171450" indent="-171450">
              <a:buFont typeface="Arial" panose="020B0604020202020204" pitchFamily="34" charset="0"/>
              <a:buChar char="•"/>
            </a:pPr>
            <a:r>
              <a:rPr lang="en-GB" b="0" dirty="0"/>
              <a:t>IT Applications Software 1 – which is well by its sell by date.</a:t>
            </a:r>
          </a:p>
          <a:p>
            <a:endParaRPr lang="en-GB" b="0" dirty="0"/>
          </a:p>
          <a:p>
            <a:r>
              <a:rPr lang="en-GB" b="0" dirty="0"/>
              <a:t>The new Fundamentals and Emergent Technologies unit will </a:t>
            </a:r>
            <a:r>
              <a:rPr lang="en-GB" b="0" dirty="0" err="1"/>
              <a:t>conside</a:t>
            </a:r>
            <a:r>
              <a:rPr lang="en-GB" b="0" dirty="0"/>
              <a:t> IT in the impact it has and the way it drives the business environment,</a:t>
            </a:r>
          </a:p>
          <a:p>
            <a:endParaRPr lang="en-GB" b="0" dirty="0"/>
          </a:p>
          <a:p>
            <a:r>
              <a:rPr lang="en-GB" b="0" dirty="0"/>
              <a:t>For HND</a:t>
            </a:r>
          </a:p>
          <a:p>
            <a:endParaRPr lang="en-GB" b="0" dirty="0"/>
          </a:p>
          <a:p>
            <a:pPr marL="171450" indent="-171450">
              <a:buFont typeface="Arial" panose="020B0604020202020204" pitchFamily="34" charset="0"/>
              <a:buChar char="•"/>
            </a:pPr>
            <a:r>
              <a:rPr lang="en-GB" b="0" dirty="0"/>
              <a:t>Business Contractual Relationships</a:t>
            </a:r>
          </a:p>
          <a:p>
            <a:pPr marL="171450" indent="-171450">
              <a:buFont typeface="Arial" panose="020B0604020202020204" pitchFamily="34" charset="0"/>
              <a:buChar char="•"/>
            </a:pPr>
            <a:r>
              <a:rPr lang="en-GB" b="0" dirty="0"/>
              <a:t>ICT in Business, to be replaced by the new unit</a:t>
            </a:r>
          </a:p>
          <a:p>
            <a:pPr marL="171450" indent="-171450">
              <a:buFont typeface="Arial" panose="020B0604020202020204" pitchFamily="34" charset="0"/>
              <a:buChar char="•"/>
            </a:pPr>
            <a:r>
              <a:rPr lang="en-GB" b="0" dirty="0"/>
              <a:t>Statistics for Business – this unit has very recently been revised by the Maths subject area. They did consult with myself, Iain and Caitlin – and these discussions made the Brexit negotiations look simple – the upshot is – they were looking for everything closed book and to reduce the level,</a:t>
            </a:r>
            <a:br>
              <a:rPr lang="en-GB" b="0" dirty="0"/>
            </a:br>
            <a:br>
              <a:rPr lang="en-GB" b="0" dirty="0"/>
            </a:br>
            <a:r>
              <a:rPr lang="en-GB" b="0" dirty="0"/>
              <a:t>We persuaded them not to make everything closed-book – but turned out some of Iain’s offer could be refused - and the compromise was they felt it didn’t meet SCQF level 8, so the new unit will be at SCQF level 7.  This was a factor in it coming out as a mandatory unit as you need a certain amount of credit at SCQF 8 for an HND and the Business Law Intro is at SCQF 7 and we felt that had to stay.</a:t>
            </a:r>
          </a:p>
        </p:txBody>
      </p:sp>
      <p:sp>
        <p:nvSpPr>
          <p:cNvPr id="4" name="Slide Number Placeholder 3"/>
          <p:cNvSpPr>
            <a:spLocks noGrp="1"/>
          </p:cNvSpPr>
          <p:nvPr>
            <p:ph type="sldNum" sz="quarter" idx="5"/>
          </p:nvPr>
        </p:nvSpPr>
        <p:spPr/>
        <p:txBody>
          <a:bodyPr/>
          <a:lstStyle/>
          <a:p>
            <a:fld id="{54BCC09B-32A1-44B1-A179-56D3B64F041C}" type="slidenum">
              <a:rPr lang="en-GB" smtClean="0"/>
              <a:t>7</a:t>
            </a:fld>
            <a:endParaRPr lang="en-GB"/>
          </a:p>
        </p:txBody>
      </p:sp>
    </p:spTree>
    <p:extLst>
      <p:ext uri="{BB962C8B-B14F-4D97-AF65-F5344CB8AC3E}">
        <p14:creationId xmlns:p14="http://schemas.microsoft.com/office/powerpoint/2010/main" val="355482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Business Fundamentals and Emergent Technologies (provisional title)</a:t>
            </a:r>
          </a:p>
          <a:p>
            <a:endParaRPr lang="en-GB" dirty="0"/>
          </a:p>
          <a:p>
            <a:r>
              <a:rPr lang="en-GB" dirty="0"/>
              <a:t>The Scoping identified a need for a unit on technology and a holistic Business unit – what a business organisation is, what are its core functions, how do you sustain a business, stuff like that.</a:t>
            </a:r>
          </a:p>
          <a:p>
            <a:endParaRPr lang="en-GB" dirty="0"/>
          </a:p>
          <a:p>
            <a:r>
              <a:rPr lang="en-GB" dirty="0"/>
              <a:t>Gary helped give us a steer on the Digital Unit and we had another writer produce a draft of a Holistic Business Fundamentals units.</a:t>
            </a:r>
          </a:p>
          <a:p>
            <a:endParaRPr lang="en-GB" dirty="0"/>
          </a:p>
          <a:p>
            <a:r>
              <a:rPr lang="en-GB" dirty="0"/>
              <a:t>The units were presented at the first Review team meeting and it was felt the Digital unit was too big – even at 2 credits – it wasn’t completely clear what it was trying to achieve, and Digital was maybe not the best term to use as it could age quite quickly – so Emergent was thought to be better.</a:t>
            </a:r>
          </a:p>
          <a:p>
            <a:endParaRPr lang="en-GB" dirty="0"/>
          </a:p>
          <a:p>
            <a:r>
              <a:rPr lang="en-GB" dirty="0"/>
              <a:t>The Fundamentals unit – was also 2 credits – but it was felt had too much overlap with other units in the Group Award – for example, there was an Outcome about financing the business and accessing capital – which makes absolute sense – but cannibalises part of Business Accounting.</a:t>
            </a:r>
          </a:p>
          <a:p>
            <a:endParaRPr lang="en-GB" dirty="0"/>
          </a:p>
          <a:p>
            <a:r>
              <a:rPr lang="en-GB" dirty="0"/>
              <a:t>So we returned to the Digital / Emergent Technologies unit and asked what it was trying to do - and realised that the unit isn’t about technology per-se, at its core its about how businesses evolve – or should evolve – or have to - evolve in response to change to be sustainable – but for now and the foreseeable future – technology is going to be the overwhelming driver.</a:t>
            </a:r>
          </a:p>
          <a:p>
            <a:endParaRPr lang="en-GB" dirty="0"/>
          </a:p>
          <a:p>
            <a:r>
              <a:rPr lang="en-GB" dirty="0"/>
              <a:t>So we decided that if this need to evolve with change is a core aspect of sustaining a business – then it could be included within the Business Fundamentals unit – as it is in itself fundamental. </a:t>
            </a:r>
          </a:p>
          <a:p>
            <a:endParaRPr lang="en-GB" dirty="0"/>
          </a:p>
          <a:p>
            <a:r>
              <a:rPr lang="en-GB" dirty="0"/>
              <a:t>That meant we could remove the duplication of content and replace with content related to technology.</a:t>
            </a:r>
          </a:p>
          <a:p>
            <a:endParaRPr lang="en-GB" dirty="0"/>
          </a:p>
          <a:p>
            <a:r>
              <a:rPr lang="en-GB" dirty="0"/>
              <a:t>That’s the background to that and we are still working on the first draft of that unit but we have an outline.</a:t>
            </a:r>
          </a:p>
          <a:p>
            <a:endParaRPr lang="en-GB" dirty="0"/>
          </a:p>
          <a:p>
            <a:r>
              <a:rPr lang="en-GB" b="1" dirty="0"/>
              <a:t>Project Management (possibly Technology) for Business Decision Making</a:t>
            </a:r>
          </a:p>
          <a:p>
            <a:endParaRPr lang="en-GB" b="0" dirty="0"/>
          </a:p>
          <a:p>
            <a:r>
              <a:rPr lang="en-GB" b="0" dirty="0"/>
              <a:t>There was feedback to suggest ICT isn’t a great fit for HND Business, the software element is a bit mechanistic and creating a presentation seemed to be a bolt-on rather than something that flowed logically. </a:t>
            </a:r>
          </a:p>
          <a:p>
            <a:endParaRPr lang="en-GB" b="0" dirty="0"/>
          </a:p>
          <a:p>
            <a:r>
              <a:rPr lang="en-GB" b="0" dirty="0"/>
              <a:t>The proposal is to develop a new unit, with similar content about use of software to manage projects but with the emphasis on using that to make decisions in some way, or some sort of natural output of that process – rather than a presentation.</a:t>
            </a:r>
          </a:p>
        </p:txBody>
      </p:sp>
      <p:sp>
        <p:nvSpPr>
          <p:cNvPr id="4" name="Slide Number Placeholder 3"/>
          <p:cNvSpPr>
            <a:spLocks noGrp="1"/>
          </p:cNvSpPr>
          <p:nvPr>
            <p:ph type="sldNum" sz="quarter" idx="5"/>
          </p:nvPr>
        </p:nvSpPr>
        <p:spPr/>
        <p:txBody>
          <a:bodyPr/>
          <a:lstStyle/>
          <a:p>
            <a:fld id="{54BCC09B-32A1-44B1-A179-56D3B64F041C}" type="slidenum">
              <a:rPr lang="en-GB" smtClean="0"/>
              <a:t>8</a:t>
            </a:fld>
            <a:endParaRPr lang="en-GB"/>
          </a:p>
        </p:txBody>
      </p:sp>
    </p:spTree>
    <p:extLst>
      <p:ext uri="{BB962C8B-B14F-4D97-AF65-F5344CB8AC3E}">
        <p14:creationId xmlns:p14="http://schemas.microsoft.com/office/powerpoint/2010/main" val="310411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Business Accounting </a:t>
            </a:r>
          </a:p>
          <a:p>
            <a:endParaRPr lang="en-GB" b="1" dirty="0"/>
          </a:p>
          <a:p>
            <a:r>
              <a:rPr lang="en-GB" b="0" dirty="0"/>
              <a:t>Read slide</a:t>
            </a:r>
          </a:p>
          <a:p>
            <a:endParaRPr lang="en-GB" b="0" dirty="0"/>
          </a:p>
          <a:p>
            <a:r>
              <a:rPr lang="en-GB" b="1" dirty="0"/>
              <a:t>Business Law</a:t>
            </a:r>
          </a:p>
          <a:p>
            <a:endParaRPr lang="en-GB" b="1" dirty="0"/>
          </a:p>
          <a:p>
            <a:r>
              <a:rPr lang="en-GB" b="0" dirty="0"/>
              <a:t>This unit sits in the Legal Services subject area so myself and another member of the team will have to get our negotiating hats on again</a:t>
            </a:r>
          </a:p>
          <a:p>
            <a:endParaRPr lang="en-GB" b="0" dirty="0"/>
          </a:p>
          <a:p>
            <a:r>
              <a:rPr lang="en-GB" b="0" dirty="0"/>
              <a:t>However I have spoken with my counterpart in that area who in turn referred to an EV in the area and there is broad agreement that Outcome 1 is not particularly relevant to Business and is very outdated – </a:t>
            </a:r>
            <a:r>
              <a:rPr lang="en-GB" b="1" dirty="0"/>
              <a:t>institutional writers, </a:t>
            </a:r>
            <a:r>
              <a:rPr lang="en-GB" b="0" dirty="0"/>
              <a:t>and do people in Business really need to know the hierarchies of parliament – or is there something more valuable we could include, for example, Consumer Law.</a:t>
            </a:r>
          </a:p>
          <a:p>
            <a:endParaRPr lang="en-GB" b="0" dirty="0"/>
          </a:p>
          <a:p>
            <a:r>
              <a:rPr lang="en-GB" b="0" dirty="0"/>
              <a:t>So that – fingers crossed – should be an easier negotiation than Stats for Business.</a:t>
            </a:r>
          </a:p>
          <a:p>
            <a:endParaRPr lang="en-GB" b="0" dirty="0"/>
          </a:p>
          <a:p>
            <a:r>
              <a:rPr lang="en-GB" b="0" dirty="0"/>
              <a:t>There’s also an Enhancements assessment for this unit so something to work with or at least refer to for a guide.</a:t>
            </a:r>
          </a:p>
        </p:txBody>
      </p:sp>
      <p:sp>
        <p:nvSpPr>
          <p:cNvPr id="4" name="Slide Number Placeholder 3"/>
          <p:cNvSpPr>
            <a:spLocks noGrp="1"/>
          </p:cNvSpPr>
          <p:nvPr>
            <p:ph type="sldNum" sz="quarter" idx="5"/>
          </p:nvPr>
        </p:nvSpPr>
        <p:spPr/>
        <p:txBody>
          <a:bodyPr/>
          <a:lstStyle/>
          <a:p>
            <a:fld id="{54BCC09B-32A1-44B1-A179-56D3B64F041C}" type="slidenum">
              <a:rPr lang="en-GB" smtClean="0"/>
              <a:t>9</a:t>
            </a:fld>
            <a:endParaRPr lang="en-GB"/>
          </a:p>
        </p:txBody>
      </p:sp>
    </p:spTree>
    <p:extLst>
      <p:ext uri="{BB962C8B-B14F-4D97-AF65-F5344CB8AC3E}">
        <p14:creationId xmlns:p14="http://schemas.microsoft.com/office/powerpoint/2010/main" val="173369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55576" y="1548379"/>
            <a:ext cx="7344816"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lgn="ctr">
              <a:defRPr/>
            </a:pPr>
            <a:r>
              <a:rPr lang="en-GB" altLang="en-US" dirty="0"/>
              <a:t>HN Business Review Update Part 1 - 2020</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Tree>
    <p:extLst>
      <p:ext uri="{BB962C8B-B14F-4D97-AF65-F5344CB8AC3E}">
        <p14:creationId xmlns:p14="http://schemas.microsoft.com/office/powerpoint/2010/main" val="414750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55576" y="1548379"/>
            <a:ext cx="7344816"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lgn="ctr">
              <a:defRPr/>
            </a:pPr>
            <a:r>
              <a:rPr lang="en-GB" altLang="en-US" dirty="0"/>
              <a:t>HN Business Review Update Part 2 - 2020</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Tree>
    <p:extLst>
      <p:ext uri="{BB962C8B-B14F-4D97-AF65-F5344CB8AC3E}">
        <p14:creationId xmlns:p14="http://schemas.microsoft.com/office/powerpoint/2010/main" val="16110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7544" y="404664"/>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altLang="en-US" dirty="0"/>
              <a:t>HN Business Review Update - 2020</a:t>
            </a:r>
          </a:p>
          <a:p>
            <a:pPr lvl="0">
              <a:defRPr/>
            </a:pPr>
            <a:r>
              <a:rPr lang="en-GB" altLang="en-US" dirty="0"/>
              <a:t> </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467544" y="1175354"/>
            <a:ext cx="8568952" cy="3539430"/>
          </a:xfrm>
          <a:prstGeom prst="rect">
            <a:avLst/>
          </a:prstGeom>
        </p:spPr>
        <p:txBody>
          <a:bodyPr wrap="square">
            <a:spAutoFit/>
          </a:bodyPr>
          <a:lstStyle/>
          <a:p>
            <a:pPr marL="514350" indent="-514350">
              <a:buAutoNum type="arabicPeriod"/>
            </a:pPr>
            <a:r>
              <a:rPr lang="en-GB" altLang="en-US" sz="3200" b="1" dirty="0">
                <a:solidFill>
                  <a:schemeClr val="bg1"/>
                </a:solidFill>
              </a:rPr>
              <a:t>Why?</a:t>
            </a:r>
          </a:p>
          <a:p>
            <a:pPr marL="514350" indent="-514350">
              <a:buAutoNum type="arabicPeriod"/>
            </a:pPr>
            <a:r>
              <a:rPr lang="en-GB" altLang="en-US" sz="3200" b="1" dirty="0">
                <a:solidFill>
                  <a:schemeClr val="bg1"/>
                </a:solidFill>
              </a:rPr>
              <a:t>Economic Issues</a:t>
            </a:r>
          </a:p>
          <a:p>
            <a:pPr marL="514350" indent="-514350">
              <a:buAutoNum type="arabicPeriod"/>
            </a:pPr>
            <a:r>
              <a:rPr lang="en-GB" altLang="en-US" sz="3200" b="1" dirty="0">
                <a:solidFill>
                  <a:schemeClr val="bg1"/>
                </a:solidFill>
              </a:rPr>
              <a:t>Statistics for Business</a:t>
            </a:r>
          </a:p>
          <a:p>
            <a:pPr marL="514350" indent="-514350">
              <a:buAutoNum type="arabicPeriod"/>
            </a:pPr>
            <a:r>
              <a:rPr lang="en-GB" altLang="en-US" sz="3200" b="1" dirty="0">
                <a:solidFill>
                  <a:schemeClr val="bg1"/>
                </a:solidFill>
              </a:rPr>
              <a:t>Managing People and Organisations</a:t>
            </a:r>
          </a:p>
          <a:p>
            <a:pPr marL="514350" indent="-514350">
              <a:buAutoNum type="arabicPeriod"/>
            </a:pPr>
            <a:r>
              <a:rPr lang="en-GB" altLang="en-US" sz="3200" b="1" dirty="0">
                <a:solidFill>
                  <a:schemeClr val="bg1"/>
                </a:solidFill>
              </a:rPr>
              <a:t>Business Culture and Strategy, Behavioural Skills for Business</a:t>
            </a:r>
          </a:p>
          <a:p>
            <a:pPr marL="514350" indent="-514350">
              <a:buAutoNum type="arabicPeriod"/>
            </a:pPr>
            <a:r>
              <a:rPr lang="en-GB" altLang="en-US" sz="3200" b="1" dirty="0">
                <a:solidFill>
                  <a:schemeClr val="bg1"/>
                </a:solidFill>
              </a:rPr>
              <a:t>Business Graded Unit 1 and 2</a:t>
            </a:r>
          </a:p>
        </p:txBody>
      </p:sp>
    </p:spTree>
    <p:extLst>
      <p:ext uri="{BB962C8B-B14F-4D97-AF65-F5344CB8AC3E}">
        <p14:creationId xmlns:p14="http://schemas.microsoft.com/office/powerpoint/2010/main" val="261880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3528" y="404664"/>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altLang="en-US" dirty="0"/>
              <a:t>HN Business Review Update - 2020</a:t>
            </a:r>
          </a:p>
          <a:p>
            <a:pPr lvl="0">
              <a:defRPr/>
            </a:pPr>
            <a:r>
              <a:rPr lang="en-GB" altLang="en-US" dirty="0"/>
              <a:t> </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446876" y="980728"/>
            <a:ext cx="8496944" cy="5093702"/>
          </a:xfrm>
          <a:prstGeom prst="rect">
            <a:avLst/>
          </a:prstGeom>
        </p:spPr>
        <p:txBody>
          <a:bodyPr wrap="square">
            <a:spAutoFit/>
          </a:bodyPr>
          <a:lstStyle/>
          <a:p>
            <a:r>
              <a:rPr lang="en-GB" altLang="en-US" sz="3600" b="1" dirty="0">
                <a:solidFill>
                  <a:schemeClr val="bg1"/>
                </a:solidFill>
              </a:rPr>
              <a:t>Why?</a:t>
            </a:r>
          </a:p>
          <a:p>
            <a:endParaRPr lang="en-GB" altLang="en-US" sz="1000" b="1" dirty="0">
              <a:solidFill>
                <a:schemeClr val="bg1"/>
              </a:solidFill>
            </a:endParaRPr>
          </a:p>
          <a:p>
            <a:pPr marL="457200" indent="-457200">
              <a:buFont typeface="+mj-lt"/>
              <a:buAutoNum type="arabicPeriod"/>
            </a:pPr>
            <a:r>
              <a:rPr lang="en-GB" altLang="en-US" sz="3100" b="1" dirty="0">
                <a:solidFill>
                  <a:schemeClr val="bg1"/>
                </a:solidFill>
              </a:rPr>
              <a:t>Present awards validated in 2010 after a review of the 2004 awards.</a:t>
            </a:r>
          </a:p>
          <a:p>
            <a:pPr marL="457200" indent="-457200">
              <a:buFont typeface="+mj-lt"/>
              <a:buAutoNum type="arabicPeriod"/>
            </a:pPr>
            <a:r>
              <a:rPr lang="en-GB" altLang="en-US" sz="3100" b="1" dirty="0">
                <a:solidFill>
                  <a:schemeClr val="bg1"/>
                </a:solidFill>
              </a:rPr>
              <a:t>Heavy assessment load </a:t>
            </a:r>
          </a:p>
          <a:p>
            <a:pPr marL="457200" indent="-457200">
              <a:buFont typeface="+mj-lt"/>
              <a:buAutoNum type="arabicPeriod"/>
            </a:pPr>
            <a:r>
              <a:rPr lang="en-GB" altLang="en-US" sz="3100" b="1" dirty="0">
                <a:solidFill>
                  <a:schemeClr val="bg1"/>
                </a:solidFill>
              </a:rPr>
              <a:t>Constraints in ‘assessment rules’</a:t>
            </a:r>
          </a:p>
          <a:p>
            <a:pPr marL="457200" indent="-457200">
              <a:buFont typeface="+mj-lt"/>
              <a:buAutoNum type="arabicPeriod"/>
            </a:pPr>
            <a:r>
              <a:rPr lang="en-GB" altLang="en-US" sz="3100" b="1" dirty="0">
                <a:solidFill>
                  <a:schemeClr val="bg1"/>
                </a:solidFill>
              </a:rPr>
              <a:t>Delays in the Next Generation project</a:t>
            </a:r>
          </a:p>
          <a:p>
            <a:pPr marL="457200" indent="-457200">
              <a:buFont typeface="+mj-lt"/>
              <a:buAutoNum type="arabicPeriod"/>
            </a:pPr>
            <a:r>
              <a:rPr lang="en-GB" altLang="en-US" sz="3100" b="1" dirty="0">
                <a:solidFill>
                  <a:schemeClr val="bg1"/>
                </a:solidFill>
              </a:rPr>
              <a:t>Other awards have been reviewed and adapted</a:t>
            </a:r>
          </a:p>
          <a:p>
            <a:pPr marL="457200" indent="-457200">
              <a:buFont typeface="+mj-lt"/>
              <a:buAutoNum type="arabicPeriod"/>
            </a:pPr>
            <a:r>
              <a:rPr lang="en-GB" altLang="en-US" sz="3100" b="1" dirty="0">
                <a:solidFill>
                  <a:schemeClr val="bg1"/>
                </a:solidFill>
              </a:rPr>
              <a:t>Significant changes in the business environment</a:t>
            </a:r>
          </a:p>
          <a:p>
            <a:pPr marL="457200" indent="-457200">
              <a:buFont typeface="+mj-lt"/>
              <a:buAutoNum type="arabicPeriod"/>
            </a:pPr>
            <a:r>
              <a:rPr lang="en-GB" altLang="en-US" sz="3100" b="1" dirty="0">
                <a:solidFill>
                  <a:schemeClr val="bg1"/>
                </a:solidFill>
              </a:rPr>
              <a:t>The success of the ‘HN Enhancements Project’</a:t>
            </a:r>
          </a:p>
          <a:p>
            <a:endParaRPr lang="en-GB" altLang="en-US" sz="3100" b="1" dirty="0">
              <a:solidFill>
                <a:schemeClr val="bg1"/>
              </a:solidFill>
            </a:endParaRPr>
          </a:p>
        </p:txBody>
      </p:sp>
    </p:spTree>
    <p:extLst>
      <p:ext uri="{BB962C8B-B14F-4D97-AF65-F5344CB8AC3E}">
        <p14:creationId xmlns:p14="http://schemas.microsoft.com/office/powerpoint/2010/main" val="198598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altLang="en-US" dirty="0"/>
              <a:t>HN Business Review Update - 2020 </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467543" y="1196752"/>
            <a:ext cx="8676457"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r>
              <a:rPr lang="en-GB" sz="3200" b="1" dirty="0"/>
              <a:t>Economic Issues: An Introduction</a:t>
            </a:r>
          </a:p>
          <a:p>
            <a:pPr>
              <a:defRPr/>
            </a:pPr>
            <a:r>
              <a:rPr lang="en-GB" sz="3200" b="1" dirty="0"/>
              <a:t>Mainstream the examination assessment</a:t>
            </a:r>
          </a:p>
          <a:p>
            <a:pPr lvl="1">
              <a:defRPr/>
            </a:pPr>
            <a:r>
              <a:rPr lang="en-GB" sz="3200" b="1" dirty="0"/>
              <a:t>Well received</a:t>
            </a:r>
          </a:p>
          <a:p>
            <a:pPr lvl="1">
              <a:defRPr/>
            </a:pPr>
            <a:r>
              <a:rPr lang="en-GB" sz="3200" b="1" dirty="0"/>
              <a:t>Reduces assessment and marking</a:t>
            </a:r>
          </a:p>
          <a:p>
            <a:pPr lvl="1">
              <a:defRPr/>
            </a:pPr>
            <a:r>
              <a:rPr lang="en-GB" sz="3200" b="1" dirty="0"/>
              <a:t>Preparation for Business Graded Unit 1 </a:t>
            </a:r>
          </a:p>
          <a:p>
            <a:pPr>
              <a:defRPr/>
            </a:pPr>
            <a:r>
              <a:rPr lang="en-GB" sz="3200" b="1" dirty="0"/>
              <a:t>60 mark paper with clear design rules</a:t>
            </a:r>
          </a:p>
          <a:p>
            <a:pPr>
              <a:defRPr/>
            </a:pPr>
            <a:r>
              <a:rPr lang="en-GB" sz="3200" b="1" dirty="0"/>
              <a:t>Content largely unchanged, with minor changes</a:t>
            </a:r>
          </a:p>
          <a:p>
            <a:pPr>
              <a:defRPr/>
            </a:pPr>
            <a:r>
              <a:rPr lang="en-GB" sz="3200" b="1" dirty="0"/>
              <a:t>Early introduction - September 2020 </a:t>
            </a:r>
          </a:p>
          <a:p>
            <a:pPr>
              <a:defRPr/>
            </a:pPr>
            <a:endParaRPr lang="en-GB" sz="3200" b="1" dirty="0"/>
          </a:p>
          <a:p>
            <a:pPr marL="0" indent="0">
              <a:buNone/>
              <a:defRPr/>
            </a:pPr>
            <a:endParaRPr lang="en-GB" sz="3200" b="1" dirty="0"/>
          </a:p>
          <a:p>
            <a:pPr marL="0" indent="0">
              <a:buNone/>
              <a:defRPr/>
            </a:pPr>
            <a:endParaRPr lang="en-GB" sz="2800" b="1" dirty="0"/>
          </a:p>
          <a:p>
            <a:pPr>
              <a:buNone/>
              <a:defRPr/>
            </a:pPr>
            <a:endParaRPr kumimoji="0" lang="en-US"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326741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7544" y="404664"/>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altLang="en-US" dirty="0"/>
              <a:t>HN Business Review Update - 2020 </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467543" y="967769"/>
            <a:ext cx="8676457"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r>
              <a:rPr lang="en-GB" sz="3200" b="1" dirty="0"/>
              <a:t>Statistics for Business</a:t>
            </a:r>
          </a:p>
          <a:p>
            <a:pPr>
              <a:defRPr/>
            </a:pPr>
            <a:r>
              <a:rPr lang="en-GB" sz="2800" b="1" dirty="0"/>
              <a:t>Cannibalised by spreadsheets</a:t>
            </a:r>
          </a:p>
          <a:p>
            <a:pPr>
              <a:defRPr/>
            </a:pPr>
            <a:r>
              <a:rPr lang="en-GB" sz="2800" b="1" dirty="0"/>
              <a:t>Some content had become ‘immortal’</a:t>
            </a:r>
          </a:p>
          <a:p>
            <a:pPr lvl="1">
              <a:defRPr/>
            </a:pPr>
            <a:r>
              <a:rPr lang="en-GB" sz="2400" b="1" dirty="0"/>
              <a:t>Outcome 1: unchanged</a:t>
            </a:r>
          </a:p>
          <a:p>
            <a:pPr lvl="1">
              <a:defRPr/>
            </a:pPr>
            <a:r>
              <a:rPr lang="en-GB" sz="2400" b="1" dirty="0"/>
              <a:t>Outcome 2: a composite of O2 and O3 with a cut-off score</a:t>
            </a:r>
          </a:p>
          <a:p>
            <a:pPr lvl="1">
              <a:defRPr/>
            </a:pPr>
            <a:r>
              <a:rPr lang="en-GB" sz="2400" b="1" dirty="0"/>
              <a:t>Time series analysis and index numbers removed</a:t>
            </a:r>
          </a:p>
          <a:p>
            <a:r>
              <a:rPr lang="en-GB" sz="2800" b="1" dirty="0"/>
              <a:t>Outcome 3: Perform hypothesis testing </a:t>
            </a:r>
          </a:p>
          <a:p>
            <a:pPr lvl="1"/>
            <a:r>
              <a:rPr lang="en-GB" sz="2400" b="1" dirty="0"/>
              <a:t>Normal distribution</a:t>
            </a:r>
          </a:p>
          <a:p>
            <a:pPr lvl="1"/>
            <a:r>
              <a:rPr lang="en-GB" sz="2400" b="1" dirty="0"/>
              <a:t>Confidence intervals</a:t>
            </a:r>
          </a:p>
          <a:p>
            <a:pPr lvl="1"/>
            <a:r>
              <a:rPr lang="en-GB" sz="2400" b="1" dirty="0"/>
              <a:t>Hypothesis testing</a:t>
            </a:r>
          </a:p>
          <a:p>
            <a:pPr lvl="1"/>
            <a:r>
              <a:rPr lang="en-GB" sz="2400" b="1" dirty="0"/>
              <a:t>Type 1 and 2 errors</a:t>
            </a:r>
          </a:p>
          <a:p>
            <a:pPr lvl="1">
              <a:defRPr/>
            </a:pPr>
            <a:endParaRPr lang="en-GB" sz="3200" b="1" dirty="0"/>
          </a:p>
          <a:p>
            <a:pPr lvl="1">
              <a:defRPr/>
            </a:pPr>
            <a:endParaRPr lang="en-GB" sz="3200" b="1" dirty="0"/>
          </a:p>
          <a:p>
            <a:pPr marL="0" indent="0">
              <a:buNone/>
              <a:defRPr/>
            </a:pPr>
            <a:endParaRPr lang="en-GB" sz="3200" b="1" dirty="0"/>
          </a:p>
          <a:p>
            <a:pPr marL="0" indent="0">
              <a:buNone/>
              <a:defRPr/>
            </a:pPr>
            <a:endParaRPr lang="en-GB" sz="2800" b="1" dirty="0"/>
          </a:p>
          <a:p>
            <a:pPr>
              <a:buNone/>
              <a:defRPr/>
            </a:pPr>
            <a:endParaRPr kumimoji="0" lang="en-US"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344647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7544" y="404664"/>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altLang="en-US" dirty="0"/>
              <a:t>HN Business Review Update - 2020 </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467543" y="967769"/>
            <a:ext cx="8676457"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r>
              <a:rPr lang="en-GB" sz="3200" b="1" dirty="0"/>
              <a:t>Managing People and Organisations</a:t>
            </a:r>
          </a:p>
          <a:p>
            <a:pPr>
              <a:defRPr/>
            </a:pPr>
            <a:r>
              <a:rPr lang="en-GB" sz="3200" b="1" dirty="0"/>
              <a:t>Feedback suggested an update</a:t>
            </a:r>
          </a:p>
          <a:p>
            <a:pPr>
              <a:defRPr/>
            </a:pPr>
            <a:r>
              <a:rPr lang="en-GB" sz="3200" b="1" dirty="0"/>
              <a:t>Some content in the guidance required updating</a:t>
            </a:r>
          </a:p>
          <a:p>
            <a:pPr>
              <a:defRPr/>
            </a:pPr>
            <a:r>
              <a:rPr lang="en-GB" sz="3200" b="1" dirty="0"/>
              <a:t>New look at assessment</a:t>
            </a:r>
          </a:p>
          <a:p>
            <a:pPr lvl="1">
              <a:defRPr/>
            </a:pPr>
            <a:r>
              <a:rPr lang="en-GB" sz="3200" b="1" dirty="0"/>
              <a:t>Reduce Outcomes by integrating Outcome 4 into Outcome 1</a:t>
            </a:r>
          </a:p>
          <a:p>
            <a:pPr lvl="1">
              <a:defRPr/>
            </a:pPr>
            <a:r>
              <a:rPr lang="en-GB" sz="3200" b="1" dirty="0"/>
              <a:t>Assess through an essay using a university style checklist</a:t>
            </a:r>
          </a:p>
          <a:p>
            <a:pPr lvl="1">
              <a:defRPr/>
            </a:pPr>
            <a:endParaRPr lang="en-GB" sz="3200" b="1" dirty="0"/>
          </a:p>
          <a:p>
            <a:pPr lvl="1">
              <a:defRPr/>
            </a:pPr>
            <a:endParaRPr lang="en-GB" sz="3200" b="1" dirty="0"/>
          </a:p>
          <a:p>
            <a:pPr lvl="1">
              <a:defRPr/>
            </a:pPr>
            <a:endParaRPr lang="en-GB" sz="3200" b="1" dirty="0"/>
          </a:p>
          <a:p>
            <a:pPr marL="0" indent="0">
              <a:buNone/>
              <a:defRPr/>
            </a:pPr>
            <a:endParaRPr lang="en-GB" sz="3200" b="1" dirty="0"/>
          </a:p>
          <a:p>
            <a:pPr marL="0" indent="0">
              <a:buNone/>
              <a:defRPr/>
            </a:pPr>
            <a:endParaRPr lang="en-GB" sz="2800" b="1" dirty="0"/>
          </a:p>
          <a:p>
            <a:pPr>
              <a:buNone/>
              <a:defRPr/>
            </a:pPr>
            <a:endParaRPr kumimoji="0" lang="en-US"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2154223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7544" y="404664"/>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altLang="en-US" dirty="0"/>
              <a:t>HN Business Review Update - 2020 </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467543" y="967769"/>
            <a:ext cx="8676457"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r>
              <a:rPr lang="en-GB" sz="3200" b="1" dirty="0"/>
              <a:t>Business Culture and Strategy, Behavioural Skills for Business</a:t>
            </a:r>
          </a:p>
          <a:p>
            <a:pPr>
              <a:defRPr/>
            </a:pPr>
            <a:r>
              <a:rPr lang="en-GB" sz="3200" b="1" dirty="0"/>
              <a:t>Integrate into a 3 credit unit</a:t>
            </a:r>
          </a:p>
          <a:p>
            <a:pPr>
              <a:defRPr/>
            </a:pPr>
            <a:r>
              <a:rPr lang="en-GB" sz="3200" b="1" dirty="0"/>
              <a:t>Remove duplication with MPO and revise content</a:t>
            </a:r>
          </a:p>
          <a:p>
            <a:pPr>
              <a:defRPr/>
            </a:pPr>
            <a:r>
              <a:rPr lang="en-GB" sz="3200" b="1" dirty="0"/>
              <a:t>Mainstream the ‘Enhancements Project’ reduced assessment.</a:t>
            </a:r>
          </a:p>
          <a:p>
            <a:pPr lvl="1">
              <a:defRPr/>
            </a:pPr>
            <a:endParaRPr lang="en-GB" sz="3200" b="1" dirty="0"/>
          </a:p>
          <a:p>
            <a:pPr lvl="1">
              <a:defRPr/>
            </a:pPr>
            <a:endParaRPr lang="en-GB" sz="3200" b="1" dirty="0"/>
          </a:p>
          <a:p>
            <a:pPr lvl="1">
              <a:defRPr/>
            </a:pPr>
            <a:endParaRPr lang="en-GB" sz="3200" b="1" dirty="0"/>
          </a:p>
          <a:p>
            <a:pPr marL="0" indent="0">
              <a:buNone/>
              <a:defRPr/>
            </a:pPr>
            <a:endParaRPr lang="en-GB" sz="3200" b="1" dirty="0"/>
          </a:p>
          <a:p>
            <a:pPr marL="0" indent="0">
              <a:buNone/>
              <a:defRPr/>
            </a:pPr>
            <a:endParaRPr lang="en-GB" sz="2800" b="1" dirty="0"/>
          </a:p>
          <a:p>
            <a:pPr>
              <a:buNone/>
              <a:defRPr/>
            </a:pPr>
            <a:endParaRPr kumimoji="0" lang="en-US"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2367891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6104" y="404664"/>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altLang="en-US" dirty="0"/>
              <a:t>HN Business Review Update - 2020 </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136104" y="936807"/>
            <a:ext cx="9116416"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r>
              <a:rPr lang="en-GB" sz="3200" b="1" dirty="0"/>
              <a:t>Business Graded Units 1 and 2</a:t>
            </a:r>
          </a:p>
          <a:p>
            <a:pPr>
              <a:defRPr/>
            </a:pPr>
            <a:r>
              <a:rPr lang="en-GB" sz="3200" b="1" dirty="0"/>
              <a:t>Add a question based on the Business Fundamentals unit to section 2</a:t>
            </a:r>
          </a:p>
          <a:p>
            <a:pPr>
              <a:defRPr/>
            </a:pPr>
            <a:r>
              <a:rPr lang="en-GB" sz="3200" b="1" dirty="0"/>
              <a:t>Candidates choose 3 from 5 questions in section 2</a:t>
            </a:r>
          </a:p>
          <a:p>
            <a:pPr>
              <a:defRPr/>
            </a:pPr>
            <a:r>
              <a:rPr lang="en-GB" sz="3200" b="1" dirty="0"/>
              <a:t>Review ‘referencing’ in GU2 and possible dedicated marks</a:t>
            </a:r>
          </a:p>
          <a:p>
            <a:pPr>
              <a:defRPr/>
            </a:pPr>
            <a:r>
              <a:rPr lang="en-GB" sz="3200" b="1" dirty="0"/>
              <a:t>Review mark allocations for the 3 project sections</a:t>
            </a:r>
          </a:p>
          <a:p>
            <a:pPr>
              <a:defRPr/>
            </a:pPr>
            <a:r>
              <a:rPr lang="en-GB" sz="3200" b="1" dirty="0"/>
              <a:t>Review the structure of the developing stage</a:t>
            </a:r>
          </a:p>
          <a:p>
            <a:pPr>
              <a:defRPr/>
            </a:pPr>
            <a:endParaRPr lang="en-GB" sz="3200" b="1" dirty="0"/>
          </a:p>
          <a:p>
            <a:pPr lvl="1">
              <a:defRPr/>
            </a:pPr>
            <a:endParaRPr lang="en-GB" sz="3200" b="1" dirty="0"/>
          </a:p>
          <a:p>
            <a:pPr lvl="1">
              <a:defRPr/>
            </a:pPr>
            <a:endParaRPr lang="en-GB" sz="3200" b="1" dirty="0"/>
          </a:p>
          <a:p>
            <a:pPr marL="0" indent="0">
              <a:buNone/>
              <a:defRPr/>
            </a:pPr>
            <a:endParaRPr lang="en-GB" sz="3200" b="1" dirty="0"/>
          </a:p>
          <a:p>
            <a:pPr marL="0" indent="0">
              <a:buNone/>
              <a:defRPr/>
            </a:pPr>
            <a:endParaRPr lang="en-GB" sz="2800" b="1" dirty="0"/>
          </a:p>
          <a:p>
            <a:pPr>
              <a:buNone/>
              <a:defRPr/>
            </a:pPr>
            <a:endParaRPr kumimoji="0" lang="en-US"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320458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6104" y="404664"/>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altLang="en-US" dirty="0"/>
              <a:t>HN Business Review Update - 2020 </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136104" y="2564904"/>
            <a:ext cx="9116416" cy="2259690"/>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lgn="ctr">
              <a:buNone/>
              <a:defRPr/>
            </a:pPr>
            <a:r>
              <a:rPr lang="en-GB" sz="6000" b="1" dirty="0"/>
              <a:t>To be continued</a:t>
            </a:r>
          </a:p>
          <a:p>
            <a:pPr lvl="1">
              <a:defRPr/>
            </a:pPr>
            <a:endParaRPr lang="en-GB" sz="3200" b="1" dirty="0"/>
          </a:p>
          <a:p>
            <a:pPr lvl="1">
              <a:defRPr/>
            </a:pPr>
            <a:endParaRPr lang="en-GB" sz="3200" b="1" dirty="0"/>
          </a:p>
          <a:p>
            <a:pPr marL="0" indent="0">
              <a:buNone/>
              <a:defRPr/>
            </a:pPr>
            <a:endParaRPr lang="en-GB" sz="3200" b="1" dirty="0"/>
          </a:p>
          <a:p>
            <a:pPr marL="0" indent="0">
              <a:buNone/>
              <a:defRPr/>
            </a:pPr>
            <a:endParaRPr lang="en-GB" sz="2800" b="1" dirty="0"/>
          </a:p>
          <a:p>
            <a:pPr>
              <a:buNone/>
              <a:defRPr/>
            </a:pPr>
            <a:endParaRPr kumimoji="0" lang="en-US"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186658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7544" y="404664"/>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altLang="en-US" dirty="0"/>
              <a:t>HN Business Review Update - 2020</a:t>
            </a:r>
          </a:p>
          <a:p>
            <a:pPr lvl="0">
              <a:defRPr/>
            </a:pPr>
            <a:r>
              <a:rPr lang="en-GB" altLang="en-US" dirty="0"/>
              <a:t> </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446856" y="1162937"/>
            <a:ext cx="8568952" cy="5632311"/>
          </a:xfrm>
          <a:prstGeom prst="rect">
            <a:avLst/>
          </a:prstGeom>
        </p:spPr>
        <p:txBody>
          <a:bodyPr wrap="square">
            <a:spAutoFit/>
          </a:bodyPr>
          <a:lstStyle/>
          <a:p>
            <a:r>
              <a:rPr lang="en-GB" altLang="en-US" sz="3200" dirty="0">
                <a:solidFill>
                  <a:srgbClr val="D07AD2"/>
                </a:solidFill>
              </a:rPr>
              <a:t>Story so far</a:t>
            </a:r>
          </a:p>
          <a:p>
            <a:r>
              <a:rPr lang="en-GB" altLang="en-US" sz="800" dirty="0">
                <a:solidFill>
                  <a:schemeClr val="bg1">
                    <a:lumMod val="50000"/>
                  </a:schemeClr>
                </a:solidFill>
              </a:rPr>
              <a:t>.</a:t>
            </a:r>
          </a:p>
          <a:p>
            <a:pPr marL="457200" indent="-457200">
              <a:buFont typeface="Arial" panose="020B0604020202020204" pitchFamily="34" charset="0"/>
              <a:buChar char="•"/>
            </a:pPr>
            <a:r>
              <a:rPr lang="en-GB" altLang="en-US" sz="3200" dirty="0">
                <a:solidFill>
                  <a:schemeClr val="bg1">
                    <a:lumMod val="95000"/>
                  </a:schemeClr>
                </a:solidFill>
              </a:rPr>
              <a:t>Scoping Late 2018, Centre surveys Summer 2019</a:t>
            </a:r>
          </a:p>
          <a:p>
            <a:pPr marL="457200" indent="-457200">
              <a:buFont typeface="Arial" panose="020B0604020202020204" pitchFamily="34" charset="0"/>
              <a:buChar char="•"/>
            </a:pPr>
            <a:r>
              <a:rPr lang="en-GB" altLang="en-US" sz="3200" dirty="0">
                <a:solidFill>
                  <a:schemeClr val="bg1">
                    <a:lumMod val="95000"/>
                  </a:schemeClr>
                </a:solidFill>
              </a:rPr>
              <a:t>Hiatus due to Next-Gen delay</a:t>
            </a:r>
          </a:p>
          <a:p>
            <a:pPr marL="457200" indent="-457200">
              <a:buFont typeface="Arial" panose="020B0604020202020204" pitchFamily="34" charset="0"/>
              <a:buChar char="•"/>
            </a:pPr>
            <a:r>
              <a:rPr lang="en-GB" altLang="en-US" sz="3200" dirty="0">
                <a:solidFill>
                  <a:schemeClr val="bg1">
                    <a:lumMod val="95000"/>
                  </a:schemeClr>
                </a:solidFill>
              </a:rPr>
              <a:t>Begin of Review late September 2019</a:t>
            </a:r>
          </a:p>
          <a:p>
            <a:pPr marL="457200" indent="-457200">
              <a:buFont typeface="Arial" panose="020B0604020202020204" pitchFamily="34" charset="0"/>
              <a:buChar char="•"/>
            </a:pPr>
            <a:r>
              <a:rPr lang="en-GB" altLang="en-US" sz="3200" dirty="0">
                <a:solidFill>
                  <a:schemeClr val="bg1">
                    <a:lumMod val="95000"/>
                  </a:schemeClr>
                </a:solidFill>
              </a:rPr>
              <a:t>Update in line with developments in technology</a:t>
            </a:r>
          </a:p>
          <a:p>
            <a:pPr marL="457200" indent="-457200">
              <a:buFont typeface="Arial" panose="020B0604020202020204" pitchFamily="34" charset="0"/>
              <a:buChar char="•"/>
            </a:pPr>
            <a:r>
              <a:rPr lang="en-GB" altLang="en-US" sz="3200" dirty="0">
                <a:solidFill>
                  <a:schemeClr val="bg1">
                    <a:lumMod val="95000"/>
                  </a:schemeClr>
                </a:solidFill>
              </a:rPr>
              <a:t>“Blank sheet” approach</a:t>
            </a:r>
          </a:p>
          <a:p>
            <a:pPr marL="457200" indent="-457200">
              <a:buFont typeface="Arial" panose="020B0604020202020204" pitchFamily="34" charset="0"/>
              <a:buChar char="•"/>
            </a:pPr>
            <a:r>
              <a:rPr lang="en-GB" altLang="en-US" sz="3200" dirty="0">
                <a:solidFill>
                  <a:schemeClr val="bg1">
                    <a:lumMod val="95000"/>
                  </a:schemeClr>
                </a:solidFill>
              </a:rPr>
              <a:t>Unit revisions underway</a:t>
            </a:r>
          </a:p>
          <a:p>
            <a:pPr marL="457200" indent="-457200">
              <a:buFont typeface="Arial" panose="020B0604020202020204" pitchFamily="34" charset="0"/>
              <a:buChar char="•"/>
            </a:pPr>
            <a:r>
              <a:rPr lang="en-GB" altLang="en-US" sz="3200" dirty="0">
                <a:solidFill>
                  <a:schemeClr val="bg1">
                    <a:lumMod val="95000"/>
                  </a:schemeClr>
                </a:solidFill>
              </a:rPr>
              <a:t>Proposed new HNC and HND frameworks in place (mandatory sections)</a:t>
            </a:r>
          </a:p>
          <a:p>
            <a:pPr marL="457200" indent="-457200">
              <a:buFont typeface="Arial" panose="020B0604020202020204" pitchFamily="34" charset="0"/>
              <a:buChar char="•"/>
            </a:pPr>
            <a:endParaRPr lang="en-GB" altLang="en-US" sz="3200" dirty="0">
              <a:solidFill>
                <a:schemeClr val="bg1">
                  <a:lumMod val="95000"/>
                </a:schemeClr>
              </a:solidFill>
            </a:endParaRPr>
          </a:p>
        </p:txBody>
      </p:sp>
    </p:spTree>
    <p:extLst>
      <p:ext uri="{BB962C8B-B14F-4D97-AF65-F5344CB8AC3E}">
        <p14:creationId xmlns:p14="http://schemas.microsoft.com/office/powerpoint/2010/main" val="285846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7544" y="404664"/>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altLang="en-US" dirty="0"/>
              <a:t>HN Business Review Update - 2020</a:t>
            </a:r>
          </a:p>
          <a:p>
            <a:pPr lvl="0">
              <a:defRPr/>
            </a:pPr>
            <a:r>
              <a:rPr lang="en-GB" altLang="en-US" dirty="0"/>
              <a:t> </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446856" y="1196752"/>
            <a:ext cx="8568952" cy="5139869"/>
          </a:xfrm>
          <a:prstGeom prst="rect">
            <a:avLst/>
          </a:prstGeom>
        </p:spPr>
        <p:txBody>
          <a:bodyPr wrap="square">
            <a:spAutoFit/>
          </a:bodyPr>
          <a:lstStyle/>
          <a:p>
            <a:r>
              <a:rPr lang="en-GB" altLang="en-US" sz="3200" dirty="0">
                <a:solidFill>
                  <a:srgbClr val="D07AD2"/>
                </a:solidFill>
              </a:rPr>
              <a:t>Aims of the Review</a:t>
            </a:r>
          </a:p>
          <a:p>
            <a:r>
              <a:rPr lang="en-GB" altLang="en-US" sz="800" dirty="0">
                <a:solidFill>
                  <a:schemeClr val="bg1">
                    <a:lumMod val="50000"/>
                  </a:schemeClr>
                </a:solidFill>
              </a:rPr>
              <a:t>.</a:t>
            </a:r>
          </a:p>
          <a:p>
            <a:pPr marL="457200" indent="-457200">
              <a:buFont typeface="Arial" panose="020B0604020202020204" pitchFamily="34" charset="0"/>
              <a:buChar char="•"/>
            </a:pPr>
            <a:r>
              <a:rPr lang="en-GB" altLang="en-US" sz="3200" dirty="0">
                <a:solidFill>
                  <a:schemeClr val="bg1">
                    <a:lumMod val="95000"/>
                  </a:schemeClr>
                </a:solidFill>
              </a:rPr>
              <a:t>Increase flexibility of assessment</a:t>
            </a:r>
          </a:p>
          <a:p>
            <a:pPr marL="457200" indent="-457200">
              <a:buFont typeface="Arial" panose="020B0604020202020204" pitchFamily="34" charset="0"/>
              <a:buChar char="•"/>
            </a:pPr>
            <a:r>
              <a:rPr lang="en-GB" altLang="en-US" sz="3200" dirty="0">
                <a:solidFill>
                  <a:schemeClr val="bg1">
                    <a:lumMod val="95000"/>
                  </a:schemeClr>
                </a:solidFill>
              </a:rPr>
              <a:t>“Mainstream” elements of Enhancements Pilot Assessment approaches</a:t>
            </a:r>
          </a:p>
          <a:p>
            <a:pPr marL="457200" indent="-457200">
              <a:buFont typeface="Arial" panose="020B0604020202020204" pitchFamily="34" charset="0"/>
              <a:buChar char="•"/>
            </a:pPr>
            <a:r>
              <a:rPr lang="en-GB" altLang="en-US" sz="3200" dirty="0">
                <a:solidFill>
                  <a:schemeClr val="bg1">
                    <a:lumMod val="95000"/>
                  </a:schemeClr>
                </a:solidFill>
              </a:rPr>
              <a:t>Increase flexibility of Group Award Structures</a:t>
            </a:r>
          </a:p>
          <a:p>
            <a:pPr marL="457200" indent="-457200">
              <a:buFont typeface="Arial" panose="020B0604020202020204" pitchFamily="34" charset="0"/>
              <a:buChar char="•"/>
            </a:pPr>
            <a:r>
              <a:rPr lang="en-GB" altLang="en-US" sz="3200" dirty="0">
                <a:solidFill>
                  <a:schemeClr val="bg1">
                    <a:lumMod val="95000"/>
                  </a:schemeClr>
                </a:solidFill>
              </a:rPr>
              <a:t>Update in line with changes in theory and practice</a:t>
            </a:r>
          </a:p>
          <a:p>
            <a:pPr marL="457200" indent="-457200">
              <a:buFont typeface="Arial" panose="020B0604020202020204" pitchFamily="34" charset="0"/>
              <a:buChar char="•"/>
            </a:pPr>
            <a:r>
              <a:rPr lang="en-GB" altLang="en-US" sz="3200" dirty="0">
                <a:solidFill>
                  <a:schemeClr val="bg1">
                    <a:lumMod val="95000"/>
                  </a:schemeClr>
                </a:solidFill>
              </a:rPr>
              <a:t>Update in line with developments in technology</a:t>
            </a:r>
          </a:p>
          <a:p>
            <a:pPr marL="457200" indent="-457200">
              <a:buFont typeface="Arial" panose="020B0604020202020204" pitchFamily="34" charset="0"/>
              <a:buChar char="•"/>
            </a:pPr>
            <a:r>
              <a:rPr lang="en-GB" altLang="en-US" sz="3200" dirty="0">
                <a:solidFill>
                  <a:schemeClr val="bg1">
                    <a:lumMod val="95000"/>
                  </a:schemeClr>
                </a:solidFill>
              </a:rPr>
              <a:t>“Blank sheet” approach</a:t>
            </a:r>
          </a:p>
          <a:p>
            <a:pPr marL="457200" indent="-457200">
              <a:buFont typeface="Arial" panose="020B0604020202020204" pitchFamily="34" charset="0"/>
              <a:buChar char="•"/>
            </a:pPr>
            <a:endParaRPr lang="en-GB" altLang="en-US" sz="3200" dirty="0">
              <a:solidFill>
                <a:schemeClr val="bg1">
                  <a:lumMod val="95000"/>
                </a:schemeClr>
              </a:solidFill>
            </a:endParaRPr>
          </a:p>
        </p:txBody>
      </p:sp>
    </p:spTree>
    <p:extLst>
      <p:ext uri="{BB962C8B-B14F-4D97-AF65-F5344CB8AC3E}">
        <p14:creationId xmlns:p14="http://schemas.microsoft.com/office/powerpoint/2010/main" val="68549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i="0" u="none" strike="noStrike" kern="0" cap="none" spc="0" normalizeH="0" baseline="0" noProof="0" dirty="0">
                <a:ln>
                  <a:noFill/>
                </a:ln>
                <a:solidFill>
                  <a:schemeClr val="bg1">
                    <a:lumMod val="95000"/>
                  </a:schemeClr>
                </a:solidFill>
                <a:effectLst/>
                <a:uLnTx/>
                <a:uFillTx/>
                <a:latin typeface="+mn-lt"/>
              </a:rPr>
              <a:t>Next-Gen</a:t>
            </a:r>
            <a:endParaRPr kumimoji="0" lang="en-US" sz="3600" i="0" u="none" strike="noStrike" kern="0" cap="none" spc="0" normalizeH="0" baseline="0" noProof="0" dirty="0">
              <a:ln>
                <a:noFill/>
              </a:ln>
              <a:solidFill>
                <a:schemeClr val="bg1">
                  <a:lumMod val="95000"/>
                </a:schemeClr>
              </a:solidFill>
              <a:effectLst/>
              <a:uLnTx/>
              <a:uFillTx/>
              <a:latin typeface="+mn-lt"/>
            </a:endParaRPr>
          </a:p>
        </p:txBody>
      </p:sp>
      <p:sp>
        <p:nvSpPr>
          <p:cNvPr id="5" name="Text Placeholder 2"/>
          <p:cNvSpPr txBox="1">
            <a:spLocks/>
          </p:cNvSpPr>
          <p:nvPr/>
        </p:nvSpPr>
        <p:spPr>
          <a:xfrm>
            <a:off x="215516" y="1124744"/>
            <a:ext cx="8712968" cy="418619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lvl="0">
              <a:buClr>
                <a:srgbClr val="FFFFFF"/>
              </a:buClr>
              <a:defRPr/>
            </a:pPr>
            <a:r>
              <a:rPr lang="en-GB" sz="2800" kern="0" dirty="0">
                <a:solidFill>
                  <a:schemeClr val="bg1">
                    <a:lumMod val="95000"/>
                  </a:schemeClr>
                </a:solidFill>
              </a:rPr>
              <a:t>First</a:t>
            </a:r>
            <a:r>
              <a:rPr lang="en-GB" sz="2800" kern="0" dirty="0">
                <a:solidFill>
                  <a:schemeClr val="tx2">
                    <a:lumMod val="40000"/>
                    <a:lumOff val="60000"/>
                  </a:schemeClr>
                </a:solidFill>
              </a:rPr>
              <a:t> </a:t>
            </a:r>
            <a:r>
              <a:rPr lang="en-GB" sz="2800" kern="0" dirty="0">
                <a:solidFill>
                  <a:schemeClr val="bg1">
                    <a:lumMod val="95000"/>
                  </a:schemeClr>
                </a:solidFill>
              </a:rPr>
              <a:t>meeting re standards and assessments Feb ‘20</a:t>
            </a:r>
          </a:p>
          <a:p>
            <a:pPr lvl="0">
              <a:buClr>
                <a:srgbClr val="FFFFFF"/>
              </a:buClr>
              <a:defRPr/>
            </a:pPr>
            <a:r>
              <a:rPr lang="en-GB" sz="2800" kern="0" dirty="0"/>
              <a:t>Aim – iterative changes and piloting rather than block fully formed untested Design Principles</a:t>
            </a:r>
          </a:p>
          <a:p>
            <a:pPr lvl="0">
              <a:buClr>
                <a:srgbClr val="FFFFFF"/>
              </a:buClr>
              <a:defRPr/>
            </a:pPr>
            <a:r>
              <a:rPr lang="en-GB" sz="2800" kern="0" dirty="0"/>
              <a:t>Desire to see mainstreaming of Enhancements Pilot approaches</a:t>
            </a:r>
          </a:p>
          <a:p>
            <a:pPr lvl="0">
              <a:buClr>
                <a:srgbClr val="FFFFFF"/>
              </a:buClr>
              <a:defRPr/>
            </a:pPr>
            <a:r>
              <a:rPr lang="en-GB" sz="2800" kern="0" dirty="0"/>
              <a:t>Aim to have some outputs available August ‘20 (</a:t>
            </a:r>
            <a:r>
              <a:rPr lang="en-GB" sz="2800" kern="0" dirty="0" err="1"/>
              <a:t>eg</a:t>
            </a:r>
            <a:r>
              <a:rPr lang="en-GB" sz="2800" kern="0" dirty="0"/>
              <a:t> Economic Issues: Intro)</a:t>
            </a:r>
          </a:p>
          <a:p>
            <a:pPr lvl="0">
              <a:buClr>
                <a:srgbClr val="FFFFFF"/>
              </a:buClr>
              <a:defRPr/>
            </a:pPr>
            <a:r>
              <a:rPr lang="en-GB" sz="2800" kern="0" dirty="0">
                <a:solidFill>
                  <a:schemeClr val="bg1">
                    <a:lumMod val="95000"/>
                  </a:schemeClr>
                </a:solidFill>
              </a:rPr>
              <a:t>Meta-skills</a:t>
            </a:r>
          </a:p>
          <a:p>
            <a:pPr lvl="0">
              <a:buClr>
                <a:srgbClr val="FFFFFF"/>
              </a:buClr>
              <a:defRPr/>
            </a:pPr>
            <a:r>
              <a:rPr lang="en-GB" sz="2800" kern="0" dirty="0">
                <a:solidFill>
                  <a:schemeClr val="bg1">
                    <a:lumMod val="95000"/>
                  </a:schemeClr>
                </a:solidFill>
              </a:rPr>
              <a:t>HN Business Review will mainstream many elements of Enhancements Pilot</a:t>
            </a:r>
          </a:p>
          <a:p>
            <a:pPr marL="0" lvl="0" indent="0">
              <a:buClr>
                <a:srgbClr val="FFFFFF"/>
              </a:buClr>
              <a:buNone/>
              <a:defRPr/>
            </a:pPr>
            <a:endParaRPr lang="en-GB" kern="0" dirty="0">
              <a:solidFill>
                <a:schemeClr val="bg1">
                  <a:lumMod val="95000"/>
                </a:schemeClr>
              </a:solidFill>
              <a:latin typeface="Arial"/>
            </a:endParaRPr>
          </a:p>
        </p:txBody>
      </p:sp>
    </p:spTree>
    <p:extLst>
      <p:ext uri="{BB962C8B-B14F-4D97-AF65-F5344CB8AC3E}">
        <p14:creationId xmlns:p14="http://schemas.microsoft.com/office/powerpoint/2010/main" val="195169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dirty="0">
                <a:solidFill>
                  <a:schemeClr val="bg1"/>
                </a:solidFill>
                <a:latin typeface="+mn-lt"/>
              </a:rPr>
              <a:t>New HNC Framework</a:t>
            </a:r>
            <a:endParaRPr kumimoji="0" lang="en-US" sz="3600" i="0" u="none" strike="noStrike" kern="0" cap="none" spc="0" normalizeH="0" baseline="0" noProof="0" dirty="0">
              <a:ln>
                <a:noFill/>
              </a:ln>
              <a:solidFill>
                <a:schemeClr val="bg1"/>
              </a:solidFill>
              <a:effectLst/>
              <a:uLnTx/>
              <a:uFillTx/>
              <a:latin typeface="+mn-lt"/>
            </a:endParaRPr>
          </a:p>
        </p:txBody>
      </p:sp>
      <p:sp>
        <p:nvSpPr>
          <p:cNvPr id="5" name="Text Placeholder 2"/>
          <p:cNvSpPr txBox="1">
            <a:spLocks/>
          </p:cNvSpPr>
          <p:nvPr/>
        </p:nvSpPr>
        <p:spPr>
          <a:xfrm>
            <a:off x="215516" y="1124744"/>
            <a:ext cx="8712968" cy="418619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lvl="0" indent="0">
              <a:buClr>
                <a:srgbClr val="FFFFFF"/>
              </a:buClr>
              <a:buNone/>
              <a:defRPr/>
            </a:pPr>
            <a:endParaRPr lang="en-GB" kern="0" dirty="0">
              <a:solidFill>
                <a:schemeClr val="bg1">
                  <a:lumMod val="95000"/>
                </a:schemeClr>
              </a:solidFill>
              <a:latin typeface="Arial"/>
            </a:endParaRPr>
          </a:p>
        </p:txBody>
      </p:sp>
      <p:graphicFrame>
        <p:nvGraphicFramePr>
          <p:cNvPr id="6" name="Table 6">
            <a:extLst>
              <a:ext uri="{FF2B5EF4-FFF2-40B4-BE49-F238E27FC236}">
                <a16:creationId xmlns:a16="http://schemas.microsoft.com/office/drawing/2014/main" id="{E67FA27B-E21A-4649-AFE0-412874F04792}"/>
              </a:ext>
            </a:extLst>
          </p:cNvPr>
          <p:cNvGraphicFramePr>
            <a:graphicFrameLocks noGrp="1"/>
          </p:cNvGraphicFramePr>
          <p:nvPr>
            <p:extLst>
              <p:ext uri="{D42A27DB-BD31-4B8C-83A1-F6EECF244321}">
                <p14:modId xmlns:p14="http://schemas.microsoft.com/office/powerpoint/2010/main" val="2458764210"/>
              </p:ext>
            </p:extLst>
          </p:nvPr>
        </p:nvGraphicFramePr>
        <p:xfrm>
          <a:off x="539552" y="1325541"/>
          <a:ext cx="7920880" cy="3784600"/>
        </p:xfrm>
        <a:graphic>
          <a:graphicData uri="http://schemas.openxmlformats.org/drawingml/2006/table">
            <a:tbl>
              <a:tblPr firstRow="1" bandRow="1">
                <a:tableStyleId>{5C22544A-7EE6-4342-B048-85BDC9FD1C3A}</a:tableStyleId>
              </a:tblPr>
              <a:tblGrid>
                <a:gridCol w="6192688">
                  <a:extLst>
                    <a:ext uri="{9D8B030D-6E8A-4147-A177-3AD203B41FA5}">
                      <a16:colId xmlns:a16="http://schemas.microsoft.com/office/drawing/2014/main" val="3385819078"/>
                    </a:ext>
                  </a:extLst>
                </a:gridCol>
                <a:gridCol w="864096">
                  <a:extLst>
                    <a:ext uri="{9D8B030D-6E8A-4147-A177-3AD203B41FA5}">
                      <a16:colId xmlns:a16="http://schemas.microsoft.com/office/drawing/2014/main" val="4200970227"/>
                    </a:ext>
                  </a:extLst>
                </a:gridCol>
                <a:gridCol w="864096">
                  <a:extLst>
                    <a:ext uri="{9D8B030D-6E8A-4147-A177-3AD203B41FA5}">
                      <a16:colId xmlns:a16="http://schemas.microsoft.com/office/drawing/2014/main" val="177106693"/>
                    </a:ext>
                  </a:extLst>
                </a:gridCol>
              </a:tblGrid>
              <a:tr h="370840">
                <a:tc>
                  <a:txBody>
                    <a:bodyPr/>
                    <a:lstStyle/>
                    <a:p>
                      <a:r>
                        <a:rPr lang="en-GB" dirty="0"/>
                        <a:t>Unit Title</a:t>
                      </a:r>
                    </a:p>
                  </a:txBody>
                  <a:tcPr/>
                </a:tc>
                <a:tc>
                  <a:txBody>
                    <a:bodyPr/>
                    <a:lstStyle/>
                    <a:p>
                      <a:r>
                        <a:rPr lang="en-GB" dirty="0"/>
                        <a:t>Credit</a:t>
                      </a:r>
                    </a:p>
                  </a:txBody>
                  <a:tcPr/>
                </a:tc>
                <a:tc>
                  <a:txBody>
                    <a:bodyPr/>
                    <a:lstStyle/>
                    <a:p>
                      <a:r>
                        <a:rPr lang="en-GB" dirty="0"/>
                        <a:t>SCQF</a:t>
                      </a:r>
                    </a:p>
                  </a:txBody>
                  <a:tcPr/>
                </a:tc>
                <a:extLst>
                  <a:ext uri="{0D108BD9-81ED-4DB2-BD59-A6C34878D82A}">
                    <a16:rowId xmlns:a16="http://schemas.microsoft.com/office/drawing/2014/main" val="1901549606"/>
                  </a:ext>
                </a:extLst>
              </a:tr>
              <a:tr h="370840">
                <a:tc>
                  <a:txBody>
                    <a:bodyPr/>
                    <a:lstStyle/>
                    <a:p>
                      <a:r>
                        <a:rPr lang="en-GB" dirty="0"/>
                        <a:t>Business Accounting*</a:t>
                      </a:r>
                    </a:p>
                  </a:txBody>
                  <a:tcPr/>
                </a:tc>
                <a:tc>
                  <a:txBody>
                    <a:bodyPr/>
                    <a:lstStyle/>
                    <a:p>
                      <a:r>
                        <a:rPr lang="en-GB" dirty="0"/>
                        <a:t>2</a:t>
                      </a:r>
                    </a:p>
                  </a:txBody>
                  <a:tcPr/>
                </a:tc>
                <a:tc>
                  <a:txBody>
                    <a:bodyPr/>
                    <a:lstStyle/>
                    <a:p>
                      <a:r>
                        <a:rPr lang="en-GB" dirty="0"/>
                        <a:t>7</a:t>
                      </a:r>
                    </a:p>
                  </a:txBody>
                  <a:tcPr/>
                </a:tc>
                <a:extLst>
                  <a:ext uri="{0D108BD9-81ED-4DB2-BD59-A6C34878D82A}">
                    <a16:rowId xmlns:a16="http://schemas.microsoft.com/office/drawing/2014/main" val="236688559"/>
                  </a:ext>
                </a:extLst>
              </a:tr>
              <a:tr h="370840">
                <a:tc>
                  <a:txBody>
                    <a:bodyPr/>
                    <a:lstStyle/>
                    <a:p>
                      <a:r>
                        <a:rPr lang="en-GB" dirty="0"/>
                        <a:t>Business Communication^</a:t>
                      </a:r>
                    </a:p>
                  </a:txBody>
                  <a:tcPr/>
                </a:tc>
                <a:tc>
                  <a:txBody>
                    <a:bodyPr/>
                    <a:lstStyle/>
                    <a:p>
                      <a:r>
                        <a:rPr lang="en-GB" dirty="0"/>
                        <a:t>1</a:t>
                      </a:r>
                    </a:p>
                  </a:txBody>
                  <a:tcPr/>
                </a:tc>
                <a:tc>
                  <a:txBody>
                    <a:bodyPr/>
                    <a:lstStyle/>
                    <a:p>
                      <a:r>
                        <a:rPr lang="en-GB" dirty="0"/>
                        <a:t>7</a:t>
                      </a:r>
                    </a:p>
                  </a:txBody>
                  <a:tcPr/>
                </a:tc>
                <a:extLst>
                  <a:ext uri="{0D108BD9-81ED-4DB2-BD59-A6C34878D82A}">
                    <a16:rowId xmlns:a16="http://schemas.microsoft.com/office/drawing/2014/main" val="3033347909"/>
                  </a:ext>
                </a:extLst>
              </a:tr>
              <a:tr h="370840">
                <a:tc>
                  <a:txBody>
                    <a:bodyPr/>
                    <a:lstStyle/>
                    <a:p>
                      <a:r>
                        <a:rPr lang="en-GB" dirty="0"/>
                        <a:t>Business Fundamentals &amp; Emergent Technologies**</a:t>
                      </a:r>
                    </a:p>
                  </a:txBody>
                  <a:tcPr/>
                </a:tc>
                <a:tc>
                  <a:txBody>
                    <a:bodyPr/>
                    <a:lstStyle/>
                    <a:p>
                      <a:r>
                        <a:rPr lang="en-GB" dirty="0"/>
                        <a:t>2</a:t>
                      </a:r>
                    </a:p>
                  </a:txBody>
                  <a:tcPr/>
                </a:tc>
                <a:tc>
                  <a:txBody>
                    <a:bodyPr/>
                    <a:lstStyle/>
                    <a:p>
                      <a:r>
                        <a:rPr lang="en-GB" dirty="0"/>
                        <a:t>7</a:t>
                      </a:r>
                    </a:p>
                  </a:txBody>
                  <a:tcPr/>
                </a:tc>
                <a:extLst>
                  <a:ext uri="{0D108BD9-81ED-4DB2-BD59-A6C34878D82A}">
                    <a16:rowId xmlns:a16="http://schemas.microsoft.com/office/drawing/2014/main" val="1016855631"/>
                  </a:ext>
                </a:extLst>
              </a:tr>
              <a:tr h="370840">
                <a:tc>
                  <a:txBody>
                    <a:bodyPr/>
                    <a:lstStyle/>
                    <a:p>
                      <a:r>
                        <a:rPr lang="en-GB" dirty="0"/>
                        <a:t>Economic Issues: An Introduction**</a:t>
                      </a:r>
                    </a:p>
                  </a:txBody>
                  <a:tcPr/>
                </a:tc>
                <a:tc>
                  <a:txBody>
                    <a:bodyPr/>
                    <a:lstStyle/>
                    <a:p>
                      <a:r>
                        <a:rPr lang="en-GB" dirty="0"/>
                        <a:t>1</a:t>
                      </a:r>
                    </a:p>
                  </a:txBody>
                  <a:tcPr/>
                </a:tc>
                <a:tc>
                  <a:txBody>
                    <a:bodyPr/>
                    <a:lstStyle/>
                    <a:p>
                      <a:r>
                        <a:rPr lang="en-GB" dirty="0"/>
                        <a:t>7</a:t>
                      </a:r>
                    </a:p>
                  </a:txBody>
                  <a:tcPr/>
                </a:tc>
                <a:extLst>
                  <a:ext uri="{0D108BD9-81ED-4DB2-BD59-A6C34878D82A}">
                    <a16:rowId xmlns:a16="http://schemas.microsoft.com/office/drawing/2014/main" val="545054047"/>
                  </a:ext>
                </a:extLst>
              </a:tr>
              <a:tr h="370840">
                <a:tc>
                  <a:txBody>
                    <a:bodyPr/>
                    <a:lstStyle/>
                    <a:p>
                      <a:r>
                        <a:rPr lang="en-GB" dirty="0"/>
                        <a:t>Managing People and Organisations*</a:t>
                      </a:r>
                    </a:p>
                  </a:txBody>
                  <a:tcPr/>
                </a:tc>
                <a:tc>
                  <a:txBody>
                    <a:bodyPr/>
                    <a:lstStyle/>
                    <a:p>
                      <a:r>
                        <a:rPr lang="en-GB" dirty="0"/>
                        <a:t>2</a:t>
                      </a:r>
                    </a:p>
                  </a:txBody>
                  <a:tcPr/>
                </a:tc>
                <a:tc>
                  <a:txBody>
                    <a:bodyPr/>
                    <a:lstStyle/>
                    <a:p>
                      <a:r>
                        <a:rPr lang="en-GB" dirty="0"/>
                        <a:t>7</a:t>
                      </a:r>
                    </a:p>
                  </a:txBody>
                  <a:tcPr/>
                </a:tc>
                <a:extLst>
                  <a:ext uri="{0D108BD9-81ED-4DB2-BD59-A6C34878D82A}">
                    <a16:rowId xmlns:a16="http://schemas.microsoft.com/office/drawing/2014/main" val="3426019487"/>
                  </a:ext>
                </a:extLst>
              </a:tr>
              <a:tr h="370840">
                <a:tc>
                  <a:txBody>
                    <a:bodyPr/>
                    <a:lstStyle/>
                    <a:p>
                      <a:r>
                        <a:rPr lang="en-GB" dirty="0"/>
                        <a:t>Marketing: An Introduction^</a:t>
                      </a:r>
                    </a:p>
                  </a:txBody>
                  <a:tcPr/>
                </a:tc>
                <a:tc>
                  <a:txBody>
                    <a:bodyPr/>
                    <a:lstStyle/>
                    <a:p>
                      <a:r>
                        <a:rPr lang="en-GB" dirty="0"/>
                        <a:t>1</a:t>
                      </a:r>
                    </a:p>
                  </a:txBody>
                  <a:tcPr/>
                </a:tc>
                <a:tc>
                  <a:txBody>
                    <a:bodyPr/>
                    <a:lstStyle/>
                    <a:p>
                      <a:r>
                        <a:rPr lang="en-GB" dirty="0"/>
                        <a:t>7</a:t>
                      </a:r>
                    </a:p>
                  </a:txBody>
                  <a:tcPr/>
                </a:tc>
                <a:extLst>
                  <a:ext uri="{0D108BD9-81ED-4DB2-BD59-A6C34878D82A}">
                    <a16:rowId xmlns:a16="http://schemas.microsoft.com/office/drawing/2014/main" val="284998132"/>
                  </a:ext>
                </a:extLst>
              </a:tr>
              <a:tr h="370840">
                <a:tc>
                  <a:txBody>
                    <a:bodyPr/>
                    <a:lstStyle/>
                    <a:p>
                      <a:r>
                        <a:rPr lang="en-GB" dirty="0"/>
                        <a:t>Business: Graded Unit 1*</a:t>
                      </a:r>
                    </a:p>
                    <a:p>
                      <a:endParaRPr lang="en-GB" dirty="0"/>
                    </a:p>
                    <a:p>
                      <a:r>
                        <a:rPr lang="en-GB" b="1" dirty="0"/>
                        <a:t>TOTAL MANDATORY CREDIT</a:t>
                      </a:r>
                      <a:br>
                        <a:rPr lang="en-GB" b="1" dirty="0"/>
                      </a:br>
                      <a:r>
                        <a:rPr lang="en-GB" b="1" dirty="0"/>
                        <a:t>TOTAL WITH OPTIONAL UNITS</a:t>
                      </a:r>
                    </a:p>
                  </a:txBody>
                  <a:tcPr/>
                </a:tc>
                <a:tc>
                  <a:txBody>
                    <a:bodyPr/>
                    <a:lstStyle/>
                    <a:p>
                      <a:r>
                        <a:rPr lang="en-GB" dirty="0"/>
                        <a:t>1</a:t>
                      </a:r>
                    </a:p>
                    <a:p>
                      <a:endParaRPr lang="en-GB" dirty="0"/>
                    </a:p>
                    <a:p>
                      <a:r>
                        <a:rPr lang="en-GB" b="1" dirty="0"/>
                        <a:t>10</a:t>
                      </a:r>
                    </a:p>
                    <a:p>
                      <a:r>
                        <a:rPr lang="en-GB" b="1" dirty="0"/>
                        <a:t>12</a:t>
                      </a:r>
                    </a:p>
                  </a:txBody>
                  <a:tcPr/>
                </a:tc>
                <a:tc>
                  <a:txBody>
                    <a:bodyPr/>
                    <a:lstStyle/>
                    <a:p>
                      <a:r>
                        <a:rPr lang="en-GB" b="0" dirty="0"/>
                        <a:t>7</a:t>
                      </a:r>
                    </a:p>
                  </a:txBody>
                  <a:tcPr/>
                </a:tc>
                <a:extLst>
                  <a:ext uri="{0D108BD9-81ED-4DB2-BD59-A6C34878D82A}">
                    <a16:rowId xmlns:a16="http://schemas.microsoft.com/office/drawing/2014/main" val="188504397"/>
                  </a:ext>
                </a:extLst>
              </a:tr>
            </a:tbl>
          </a:graphicData>
        </a:graphic>
      </p:graphicFrame>
      <p:pic>
        <p:nvPicPr>
          <p:cNvPr id="9" name="Picture 8">
            <a:extLst>
              <a:ext uri="{FF2B5EF4-FFF2-40B4-BE49-F238E27FC236}">
                <a16:creationId xmlns:a16="http://schemas.microsoft.com/office/drawing/2014/main" id="{85BFEEAE-8648-47F2-973C-825B0369F84F}"/>
              </a:ext>
            </a:extLst>
          </p:cNvPr>
          <p:cNvPicPr>
            <a:picLocks noChangeAspect="1"/>
          </p:cNvPicPr>
          <p:nvPr/>
        </p:nvPicPr>
        <p:blipFill>
          <a:blip r:embed="rId3"/>
          <a:stretch>
            <a:fillRect/>
          </a:stretch>
        </p:blipFill>
        <p:spPr>
          <a:xfrm>
            <a:off x="539552" y="5151458"/>
            <a:ext cx="3888432" cy="1157861"/>
          </a:xfrm>
          <a:prstGeom prst="rect">
            <a:avLst/>
          </a:prstGeom>
        </p:spPr>
      </p:pic>
    </p:spTree>
    <p:extLst>
      <p:ext uri="{BB962C8B-B14F-4D97-AF65-F5344CB8AC3E}">
        <p14:creationId xmlns:p14="http://schemas.microsoft.com/office/powerpoint/2010/main" val="335767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dirty="0">
                <a:solidFill>
                  <a:schemeClr val="bg1"/>
                </a:solidFill>
                <a:latin typeface="+mn-lt"/>
              </a:rPr>
              <a:t>New HND Year 2 Framework</a:t>
            </a:r>
            <a:endParaRPr kumimoji="0" lang="en-US" sz="3600" i="0" u="none" strike="noStrike" kern="0" cap="none" spc="0" normalizeH="0" baseline="0" noProof="0" dirty="0">
              <a:ln>
                <a:noFill/>
              </a:ln>
              <a:solidFill>
                <a:schemeClr val="bg1"/>
              </a:solidFill>
              <a:effectLst/>
              <a:uLnTx/>
              <a:uFillTx/>
              <a:latin typeface="+mn-lt"/>
            </a:endParaRPr>
          </a:p>
        </p:txBody>
      </p:sp>
      <p:sp>
        <p:nvSpPr>
          <p:cNvPr id="5" name="Text Placeholder 2"/>
          <p:cNvSpPr txBox="1">
            <a:spLocks/>
          </p:cNvSpPr>
          <p:nvPr/>
        </p:nvSpPr>
        <p:spPr>
          <a:xfrm>
            <a:off x="215516" y="1124744"/>
            <a:ext cx="8712968" cy="418619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lvl="0" indent="0">
              <a:buClr>
                <a:srgbClr val="FFFFFF"/>
              </a:buClr>
              <a:buNone/>
              <a:defRPr/>
            </a:pPr>
            <a:endParaRPr lang="en-GB" kern="0" dirty="0">
              <a:solidFill>
                <a:schemeClr val="bg1">
                  <a:lumMod val="95000"/>
                </a:schemeClr>
              </a:solidFill>
              <a:latin typeface="Arial"/>
            </a:endParaRPr>
          </a:p>
        </p:txBody>
      </p:sp>
      <p:graphicFrame>
        <p:nvGraphicFramePr>
          <p:cNvPr id="6" name="Table 6">
            <a:extLst>
              <a:ext uri="{FF2B5EF4-FFF2-40B4-BE49-F238E27FC236}">
                <a16:creationId xmlns:a16="http://schemas.microsoft.com/office/drawing/2014/main" id="{E67FA27B-E21A-4649-AFE0-412874F04792}"/>
              </a:ext>
            </a:extLst>
          </p:cNvPr>
          <p:cNvGraphicFramePr>
            <a:graphicFrameLocks noGrp="1"/>
          </p:cNvGraphicFramePr>
          <p:nvPr>
            <p:extLst>
              <p:ext uri="{D42A27DB-BD31-4B8C-83A1-F6EECF244321}">
                <p14:modId xmlns:p14="http://schemas.microsoft.com/office/powerpoint/2010/main" val="3333605923"/>
              </p:ext>
            </p:extLst>
          </p:nvPr>
        </p:nvGraphicFramePr>
        <p:xfrm>
          <a:off x="539552" y="1325541"/>
          <a:ext cx="8229601" cy="3784600"/>
        </p:xfrm>
        <a:graphic>
          <a:graphicData uri="http://schemas.openxmlformats.org/drawingml/2006/table">
            <a:tbl>
              <a:tblPr firstRow="1" bandRow="1">
                <a:tableStyleId>{5C22544A-7EE6-4342-B048-85BDC9FD1C3A}</a:tableStyleId>
              </a:tblPr>
              <a:tblGrid>
                <a:gridCol w="6480720">
                  <a:extLst>
                    <a:ext uri="{9D8B030D-6E8A-4147-A177-3AD203B41FA5}">
                      <a16:colId xmlns:a16="http://schemas.microsoft.com/office/drawing/2014/main" val="3385819078"/>
                    </a:ext>
                  </a:extLst>
                </a:gridCol>
                <a:gridCol w="864096">
                  <a:extLst>
                    <a:ext uri="{9D8B030D-6E8A-4147-A177-3AD203B41FA5}">
                      <a16:colId xmlns:a16="http://schemas.microsoft.com/office/drawing/2014/main" val="4200970227"/>
                    </a:ext>
                  </a:extLst>
                </a:gridCol>
                <a:gridCol w="884785">
                  <a:extLst>
                    <a:ext uri="{9D8B030D-6E8A-4147-A177-3AD203B41FA5}">
                      <a16:colId xmlns:a16="http://schemas.microsoft.com/office/drawing/2014/main" val="2362550234"/>
                    </a:ext>
                  </a:extLst>
                </a:gridCol>
              </a:tblGrid>
              <a:tr h="370840">
                <a:tc>
                  <a:txBody>
                    <a:bodyPr/>
                    <a:lstStyle/>
                    <a:p>
                      <a:r>
                        <a:rPr lang="en-GB" dirty="0"/>
                        <a:t>Unit Title</a:t>
                      </a:r>
                    </a:p>
                  </a:txBody>
                  <a:tcPr/>
                </a:tc>
                <a:tc>
                  <a:txBody>
                    <a:bodyPr/>
                    <a:lstStyle/>
                    <a:p>
                      <a:r>
                        <a:rPr lang="en-GB" dirty="0"/>
                        <a:t>Credit</a:t>
                      </a:r>
                    </a:p>
                  </a:txBody>
                  <a:tcPr/>
                </a:tc>
                <a:tc>
                  <a:txBody>
                    <a:bodyPr/>
                    <a:lstStyle/>
                    <a:p>
                      <a:r>
                        <a:rPr lang="en-GB" dirty="0"/>
                        <a:t>SCQF</a:t>
                      </a:r>
                    </a:p>
                  </a:txBody>
                  <a:tcPr/>
                </a:tc>
                <a:extLst>
                  <a:ext uri="{0D108BD9-81ED-4DB2-BD59-A6C34878D82A}">
                    <a16:rowId xmlns:a16="http://schemas.microsoft.com/office/drawing/2014/main" val="1901549606"/>
                  </a:ext>
                </a:extLst>
              </a:tr>
              <a:tr h="370840">
                <a:tc>
                  <a:txBody>
                    <a:bodyPr/>
                    <a:lstStyle/>
                    <a:p>
                      <a:r>
                        <a:rPr lang="en-GB" dirty="0"/>
                        <a:t>Business, Culture, Strategy and Leadership**</a:t>
                      </a:r>
                    </a:p>
                  </a:txBody>
                  <a:tcPr/>
                </a:tc>
                <a:tc>
                  <a:txBody>
                    <a:bodyPr/>
                    <a:lstStyle/>
                    <a:p>
                      <a:r>
                        <a:rPr lang="en-GB" dirty="0"/>
                        <a:t>3</a:t>
                      </a:r>
                    </a:p>
                  </a:txBody>
                  <a:tcPr/>
                </a:tc>
                <a:tc>
                  <a:txBody>
                    <a:bodyPr/>
                    <a:lstStyle/>
                    <a:p>
                      <a:r>
                        <a:rPr lang="en-GB" dirty="0"/>
                        <a:t>8</a:t>
                      </a:r>
                    </a:p>
                  </a:txBody>
                  <a:tcPr/>
                </a:tc>
                <a:extLst>
                  <a:ext uri="{0D108BD9-81ED-4DB2-BD59-A6C34878D82A}">
                    <a16:rowId xmlns:a16="http://schemas.microsoft.com/office/drawing/2014/main" val="236688559"/>
                  </a:ext>
                </a:extLst>
              </a:tr>
              <a:tr h="370840">
                <a:tc>
                  <a:txBody>
                    <a:bodyPr/>
                    <a:lstStyle/>
                    <a:p>
                      <a:r>
                        <a:rPr lang="en-GB" dirty="0"/>
                        <a:t>Business Law: an Introduction*</a:t>
                      </a:r>
                    </a:p>
                  </a:txBody>
                  <a:tcPr/>
                </a:tc>
                <a:tc>
                  <a:txBody>
                    <a:bodyPr/>
                    <a:lstStyle/>
                    <a:p>
                      <a:r>
                        <a:rPr lang="en-GB" dirty="0"/>
                        <a:t>1</a:t>
                      </a:r>
                    </a:p>
                  </a:txBody>
                  <a:tcPr/>
                </a:tc>
                <a:tc>
                  <a:txBody>
                    <a:bodyPr/>
                    <a:lstStyle/>
                    <a:p>
                      <a:r>
                        <a:rPr lang="en-GB" dirty="0"/>
                        <a:t>7</a:t>
                      </a:r>
                    </a:p>
                  </a:txBody>
                  <a:tcPr/>
                </a:tc>
                <a:extLst>
                  <a:ext uri="{0D108BD9-81ED-4DB2-BD59-A6C34878D82A}">
                    <a16:rowId xmlns:a16="http://schemas.microsoft.com/office/drawing/2014/main" val="3033347909"/>
                  </a:ext>
                </a:extLst>
              </a:tr>
              <a:tr h="370840">
                <a:tc>
                  <a:txBody>
                    <a:bodyPr/>
                    <a:lstStyle/>
                    <a:p>
                      <a:r>
                        <a:rPr lang="en-GB" dirty="0"/>
                        <a:t>Economics: Micro and Macro Theory and Application*</a:t>
                      </a:r>
                    </a:p>
                  </a:txBody>
                  <a:tcPr/>
                </a:tc>
                <a:tc>
                  <a:txBody>
                    <a:bodyPr/>
                    <a:lstStyle/>
                    <a:p>
                      <a:r>
                        <a:rPr lang="en-GB" dirty="0"/>
                        <a:t>1</a:t>
                      </a:r>
                    </a:p>
                  </a:txBody>
                  <a:tcPr/>
                </a:tc>
                <a:tc>
                  <a:txBody>
                    <a:bodyPr/>
                    <a:lstStyle/>
                    <a:p>
                      <a:r>
                        <a:rPr lang="en-GB" dirty="0"/>
                        <a:t>8</a:t>
                      </a:r>
                    </a:p>
                  </a:txBody>
                  <a:tcPr/>
                </a:tc>
                <a:extLst>
                  <a:ext uri="{0D108BD9-81ED-4DB2-BD59-A6C34878D82A}">
                    <a16:rowId xmlns:a16="http://schemas.microsoft.com/office/drawing/2014/main" val="1016855631"/>
                  </a:ext>
                </a:extLst>
              </a:tr>
              <a:tr h="370840">
                <a:tc>
                  <a:txBody>
                    <a:bodyPr/>
                    <a:lstStyle/>
                    <a:p>
                      <a:r>
                        <a:rPr lang="en-GB" dirty="0"/>
                        <a:t>Economics: The World Economy*</a:t>
                      </a:r>
                    </a:p>
                  </a:txBody>
                  <a:tcPr/>
                </a:tc>
                <a:tc>
                  <a:txBody>
                    <a:bodyPr/>
                    <a:lstStyle/>
                    <a:p>
                      <a:r>
                        <a:rPr lang="en-GB" dirty="0"/>
                        <a:t>1</a:t>
                      </a:r>
                    </a:p>
                  </a:txBody>
                  <a:tcPr/>
                </a:tc>
                <a:tc>
                  <a:txBody>
                    <a:bodyPr/>
                    <a:lstStyle/>
                    <a:p>
                      <a:r>
                        <a:rPr lang="en-GB" dirty="0"/>
                        <a:t>8</a:t>
                      </a:r>
                    </a:p>
                  </a:txBody>
                  <a:tcPr/>
                </a:tc>
                <a:extLst>
                  <a:ext uri="{0D108BD9-81ED-4DB2-BD59-A6C34878D82A}">
                    <a16:rowId xmlns:a16="http://schemas.microsoft.com/office/drawing/2014/main" val="545054047"/>
                  </a:ext>
                </a:extLst>
              </a:tr>
              <a:tr h="370840">
                <a:tc>
                  <a:txBody>
                    <a:bodyPr/>
                    <a:lstStyle/>
                    <a:p>
                      <a:r>
                        <a:rPr lang="en-GB" dirty="0"/>
                        <a:t>Preparing Financial Forecasts*</a:t>
                      </a:r>
                    </a:p>
                  </a:txBody>
                  <a:tcPr/>
                </a:tc>
                <a:tc>
                  <a:txBody>
                    <a:bodyPr/>
                    <a:lstStyle/>
                    <a:p>
                      <a:r>
                        <a:rPr lang="en-GB" dirty="0"/>
                        <a:t>1</a:t>
                      </a:r>
                    </a:p>
                  </a:txBody>
                  <a:tcPr/>
                </a:tc>
                <a:tc>
                  <a:txBody>
                    <a:bodyPr/>
                    <a:lstStyle/>
                    <a:p>
                      <a:r>
                        <a:rPr lang="en-GB" dirty="0"/>
                        <a:t>8</a:t>
                      </a:r>
                    </a:p>
                  </a:txBody>
                  <a:tcPr/>
                </a:tc>
                <a:extLst>
                  <a:ext uri="{0D108BD9-81ED-4DB2-BD59-A6C34878D82A}">
                    <a16:rowId xmlns:a16="http://schemas.microsoft.com/office/drawing/2014/main" val="3426019487"/>
                  </a:ext>
                </a:extLst>
              </a:tr>
              <a:tr h="370840">
                <a:tc>
                  <a:txBody>
                    <a:bodyPr/>
                    <a:lstStyle/>
                    <a:p>
                      <a:r>
                        <a:rPr lang="en-GB" dirty="0"/>
                        <a:t>Project Management (Technology) for Business Decision Making**</a:t>
                      </a:r>
                    </a:p>
                  </a:txBody>
                  <a:tcPr/>
                </a:tc>
                <a:tc>
                  <a:txBody>
                    <a:bodyPr/>
                    <a:lstStyle/>
                    <a:p>
                      <a:r>
                        <a:rPr lang="en-GB" dirty="0"/>
                        <a:t>2</a:t>
                      </a:r>
                    </a:p>
                  </a:txBody>
                  <a:tcPr/>
                </a:tc>
                <a:tc>
                  <a:txBody>
                    <a:bodyPr/>
                    <a:lstStyle/>
                    <a:p>
                      <a:r>
                        <a:rPr lang="en-GB" dirty="0"/>
                        <a:t>8</a:t>
                      </a:r>
                    </a:p>
                  </a:txBody>
                  <a:tcPr/>
                </a:tc>
                <a:extLst>
                  <a:ext uri="{0D108BD9-81ED-4DB2-BD59-A6C34878D82A}">
                    <a16:rowId xmlns:a16="http://schemas.microsoft.com/office/drawing/2014/main" val="284998132"/>
                  </a:ext>
                </a:extLst>
              </a:tr>
              <a:tr h="370840">
                <a:tc>
                  <a:txBody>
                    <a:bodyPr/>
                    <a:lstStyle/>
                    <a:p>
                      <a:r>
                        <a:rPr lang="en-GB" dirty="0"/>
                        <a:t>Business: Graded Unit 2*</a:t>
                      </a:r>
                    </a:p>
                    <a:p>
                      <a:endParaRPr lang="en-GB" dirty="0"/>
                    </a:p>
                    <a:p>
                      <a:r>
                        <a:rPr lang="en-GB" b="1" dirty="0"/>
                        <a:t>TOTAL MANDATORY CREDIT</a:t>
                      </a:r>
                      <a:br>
                        <a:rPr lang="en-GB" b="1" dirty="0"/>
                      </a:br>
                      <a:r>
                        <a:rPr lang="en-GB" b="1" dirty="0"/>
                        <a:t>TOTAL WITH OPTIONAL UNITS</a:t>
                      </a:r>
                    </a:p>
                  </a:txBody>
                  <a:tcPr/>
                </a:tc>
                <a:tc>
                  <a:txBody>
                    <a:bodyPr/>
                    <a:lstStyle/>
                    <a:p>
                      <a:r>
                        <a:rPr lang="en-GB" dirty="0"/>
                        <a:t>2</a:t>
                      </a:r>
                    </a:p>
                    <a:p>
                      <a:endParaRPr lang="en-GB" dirty="0"/>
                    </a:p>
                    <a:p>
                      <a:r>
                        <a:rPr lang="en-GB" b="1" dirty="0"/>
                        <a:t>21</a:t>
                      </a:r>
                    </a:p>
                    <a:p>
                      <a:r>
                        <a:rPr lang="en-GB" b="1" dirty="0"/>
                        <a:t>30</a:t>
                      </a:r>
                    </a:p>
                  </a:txBody>
                  <a:tcPr/>
                </a:tc>
                <a:tc>
                  <a:txBody>
                    <a:bodyPr/>
                    <a:lstStyle/>
                    <a:p>
                      <a:endParaRPr lang="en-GB" b="1" dirty="0"/>
                    </a:p>
                  </a:txBody>
                  <a:tcPr/>
                </a:tc>
                <a:extLst>
                  <a:ext uri="{0D108BD9-81ED-4DB2-BD59-A6C34878D82A}">
                    <a16:rowId xmlns:a16="http://schemas.microsoft.com/office/drawing/2014/main" val="188504397"/>
                  </a:ext>
                </a:extLst>
              </a:tr>
            </a:tbl>
          </a:graphicData>
        </a:graphic>
      </p:graphicFrame>
      <p:pic>
        <p:nvPicPr>
          <p:cNvPr id="9" name="Picture 8">
            <a:extLst>
              <a:ext uri="{FF2B5EF4-FFF2-40B4-BE49-F238E27FC236}">
                <a16:creationId xmlns:a16="http://schemas.microsoft.com/office/drawing/2014/main" id="{85BFEEAE-8648-47F2-973C-825B0369F84F}"/>
              </a:ext>
            </a:extLst>
          </p:cNvPr>
          <p:cNvPicPr>
            <a:picLocks noChangeAspect="1"/>
          </p:cNvPicPr>
          <p:nvPr/>
        </p:nvPicPr>
        <p:blipFill>
          <a:blip r:embed="rId3"/>
          <a:stretch>
            <a:fillRect/>
          </a:stretch>
        </p:blipFill>
        <p:spPr>
          <a:xfrm>
            <a:off x="539552" y="5151458"/>
            <a:ext cx="3888432" cy="1157861"/>
          </a:xfrm>
          <a:prstGeom prst="rect">
            <a:avLst/>
          </a:prstGeom>
        </p:spPr>
      </p:pic>
    </p:spTree>
    <p:extLst>
      <p:ext uri="{BB962C8B-B14F-4D97-AF65-F5344CB8AC3E}">
        <p14:creationId xmlns:p14="http://schemas.microsoft.com/office/powerpoint/2010/main" val="396599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3318" y="47667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i="0" u="none" strike="noStrike" kern="0" cap="none" spc="0" normalizeH="0" baseline="0" noProof="0" dirty="0">
                <a:ln>
                  <a:noFill/>
                </a:ln>
                <a:solidFill>
                  <a:schemeClr val="bg1"/>
                </a:solidFill>
                <a:effectLst/>
                <a:uLnTx/>
                <a:uFillTx/>
                <a:latin typeface="+mn-lt"/>
              </a:rPr>
              <a:t>New HNC and HND </a:t>
            </a:r>
            <a:r>
              <a:rPr lang="en-GB" kern="0" dirty="0">
                <a:solidFill>
                  <a:schemeClr val="bg1"/>
                </a:solidFill>
                <a:latin typeface="+mn-lt"/>
              </a:rPr>
              <a:t>Frameworks</a:t>
            </a:r>
            <a:endParaRPr kumimoji="0" lang="en-US" sz="3600" i="0" u="none" strike="noStrike" kern="0" cap="none" spc="0" normalizeH="0" baseline="0" noProof="0" dirty="0">
              <a:ln>
                <a:noFill/>
              </a:ln>
              <a:solidFill>
                <a:schemeClr val="bg1"/>
              </a:solidFill>
              <a:effectLst/>
              <a:uLnTx/>
              <a:uFillTx/>
              <a:latin typeface="+mn-lt"/>
            </a:endParaRPr>
          </a:p>
        </p:txBody>
      </p:sp>
      <p:sp>
        <p:nvSpPr>
          <p:cNvPr id="5" name="Text Placeholder 2"/>
          <p:cNvSpPr txBox="1">
            <a:spLocks/>
          </p:cNvSpPr>
          <p:nvPr/>
        </p:nvSpPr>
        <p:spPr>
          <a:xfrm>
            <a:off x="215516" y="1052736"/>
            <a:ext cx="8712968" cy="5472608"/>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lvl="0" indent="0">
              <a:buClr>
                <a:srgbClr val="FFFFFF"/>
              </a:buClr>
              <a:buNone/>
              <a:defRPr/>
            </a:pPr>
            <a:r>
              <a:rPr lang="en-GB" sz="2800" kern="0" dirty="0">
                <a:solidFill>
                  <a:schemeClr val="bg1"/>
                </a:solidFill>
              </a:rPr>
              <a:t>In order to reduce size of mandatory section priority was give to “core” Business units over units that are specialisms with relevance to Business.</a:t>
            </a:r>
          </a:p>
          <a:p>
            <a:pPr marL="0" lvl="0" indent="0">
              <a:buClr>
                <a:srgbClr val="FFFFFF"/>
              </a:buClr>
              <a:buNone/>
              <a:defRPr/>
            </a:pPr>
            <a:r>
              <a:rPr lang="en-GB" sz="2800" kern="0" dirty="0">
                <a:solidFill>
                  <a:srgbClr val="D07AD2"/>
                </a:solidFill>
              </a:rPr>
              <a:t>Units no longer mandatory:</a:t>
            </a:r>
          </a:p>
          <a:p>
            <a:pPr marL="0" lvl="0" indent="0">
              <a:buClr>
                <a:srgbClr val="FFFFFF"/>
              </a:buClr>
              <a:buNone/>
              <a:defRPr/>
            </a:pPr>
            <a:r>
              <a:rPr lang="en-GB" b="1" kern="0" dirty="0">
                <a:solidFill>
                  <a:schemeClr val="bg1">
                    <a:lumMod val="95000"/>
                  </a:schemeClr>
                </a:solidFill>
                <a:latin typeface="+mj-lt"/>
              </a:rPr>
              <a:t>HNC</a:t>
            </a:r>
          </a:p>
          <a:p>
            <a:pPr>
              <a:buClr>
                <a:srgbClr val="FFFFFF"/>
              </a:buClr>
              <a:defRPr/>
            </a:pPr>
            <a:r>
              <a:rPr lang="en-GB" kern="0" dirty="0">
                <a:solidFill>
                  <a:schemeClr val="bg1">
                    <a:lumMod val="95000"/>
                  </a:schemeClr>
                </a:solidFill>
                <a:latin typeface="+mj-lt"/>
              </a:rPr>
              <a:t>ITIB: Spreadsheets</a:t>
            </a:r>
          </a:p>
          <a:p>
            <a:pPr>
              <a:buClr>
                <a:srgbClr val="FFFFFF"/>
              </a:buClr>
              <a:defRPr/>
            </a:pPr>
            <a:r>
              <a:rPr lang="en-GB" kern="0" dirty="0">
                <a:solidFill>
                  <a:schemeClr val="bg1">
                    <a:lumMod val="95000"/>
                  </a:schemeClr>
                </a:solidFill>
                <a:latin typeface="+mj-lt"/>
              </a:rPr>
              <a:t>IT Application Software 1</a:t>
            </a:r>
          </a:p>
          <a:p>
            <a:pPr marL="0" indent="0">
              <a:buClr>
                <a:srgbClr val="FFFFFF"/>
              </a:buClr>
              <a:buNone/>
              <a:defRPr/>
            </a:pPr>
            <a:r>
              <a:rPr lang="en-GB" b="1" kern="0" dirty="0">
                <a:solidFill>
                  <a:schemeClr val="bg1">
                    <a:lumMod val="95000"/>
                  </a:schemeClr>
                </a:solidFill>
                <a:latin typeface="+mj-lt"/>
              </a:rPr>
              <a:t>HND</a:t>
            </a:r>
          </a:p>
          <a:p>
            <a:pPr>
              <a:buClr>
                <a:srgbClr val="FFFFFF"/>
              </a:buClr>
              <a:defRPr/>
            </a:pPr>
            <a:r>
              <a:rPr lang="en-GB" kern="0" dirty="0">
                <a:solidFill>
                  <a:schemeClr val="bg1">
                    <a:lumMod val="95000"/>
                  </a:schemeClr>
                </a:solidFill>
                <a:latin typeface="+mj-lt"/>
              </a:rPr>
              <a:t>Business Contractual Relationships</a:t>
            </a:r>
          </a:p>
          <a:p>
            <a:pPr>
              <a:buClr>
                <a:srgbClr val="FFFFFF"/>
              </a:buClr>
              <a:defRPr/>
            </a:pPr>
            <a:r>
              <a:rPr lang="en-GB" kern="0" dirty="0">
                <a:solidFill>
                  <a:schemeClr val="bg1">
                    <a:lumMod val="95000"/>
                  </a:schemeClr>
                </a:solidFill>
                <a:latin typeface="+mj-lt"/>
              </a:rPr>
              <a:t>ICT in Business (amended version for Business</a:t>
            </a:r>
            <a:r>
              <a:rPr lang="en-GB" kern="0" dirty="0">
                <a:solidFill>
                  <a:schemeClr val="bg1">
                    <a:lumMod val="95000"/>
                  </a:schemeClr>
                </a:solidFill>
                <a:latin typeface="Arial"/>
              </a:rPr>
              <a:t>)</a:t>
            </a:r>
          </a:p>
          <a:p>
            <a:pPr>
              <a:buClr>
                <a:srgbClr val="FFFFFF"/>
              </a:buClr>
              <a:defRPr/>
            </a:pPr>
            <a:r>
              <a:rPr lang="en-GB" kern="0" dirty="0">
                <a:solidFill>
                  <a:schemeClr val="bg1">
                    <a:lumMod val="95000"/>
                  </a:schemeClr>
                </a:solidFill>
              </a:rPr>
              <a:t>Statistics for Business (level reduced to SCQF 7)</a:t>
            </a:r>
          </a:p>
          <a:p>
            <a:pPr marL="0" indent="0">
              <a:buClr>
                <a:srgbClr val="FFFFFF"/>
              </a:buClr>
              <a:buNone/>
              <a:defRPr/>
            </a:pPr>
            <a:br>
              <a:rPr lang="en-GB" kern="0" dirty="0">
                <a:solidFill>
                  <a:schemeClr val="bg1">
                    <a:lumMod val="95000"/>
                  </a:schemeClr>
                </a:solidFill>
                <a:latin typeface="Arial"/>
              </a:rPr>
            </a:br>
            <a:endParaRPr lang="en-GB" kern="0" dirty="0">
              <a:solidFill>
                <a:schemeClr val="bg1">
                  <a:lumMod val="95000"/>
                </a:schemeClr>
              </a:solidFill>
              <a:latin typeface="Arial"/>
            </a:endParaRPr>
          </a:p>
        </p:txBody>
      </p:sp>
    </p:spTree>
    <p:extLst>
      <p:ext uri="{BB962C8B-B14F-4D97-AF65-F5344CB8AC3E}">
        <p14:creationId xmlns:p14="http://schemas.microsoft.com/office/powerpoint/2010/main" val="10887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3318" y="47667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i="0" u="none" strike="noStrike" kern="0" cap="none" spc="0" normalizeH="0" baseline="0" noProof="0" dirty="0">
                <a:ln>
                  <a:noFill/>
                </a:ln>
                <a:solidFill>
                  <a:schemeClr val="bg1"/>
                </a:solidFill>
                <a:effectLst/>
                <a:uLnTx/>
                <a:uFillTx/>
                <a:latin typeface="+mn-lt"/>
              </a:rPr>
              <a:t>New Units</a:t>
            </a:r>
            <a:endParaRPr kumimoji="0" lang="en-US" sz="3600" i="0" u="none" strike="noStrike" kern="0" cap="none" spc="0" normalizeH="0" baseline="0" noProof="0" dirty="0">
              <a:ln>
                <a:noFill/>
              </a:ln>
              <a:solidFill>
                <a:schemeClr val="bg1"/>
              </a:solidFill>
              <a:effectLst/>
              <a:uLnTx/>
              <a:uFillTx/>
              <a:latin typeface="+mn-lt"/>
            </a:endParaRPr>
          </a:p>
        </p:txBody>
      </p:sp>
      <p:sp>
        <p:nvSpPr>
          <p:cNvPr id="5" name="Text Placeholder 2"/>
          <p:cNvSpPr txBox="1">
            <a:spLocks/>
          </p:cNvSpPr>
          <p:nvPr/>
        </p:nvSpPr>
        <p:spPr>
          <a:xfrm>
            <a:off x="215516" y="1124744"/>
            <a:ext cx="8712968" cy="5472608"/>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lvl="0" indent="0">
              <a:buClr>
                <a:srgbClr val="FFFFFF"/>
              </a:buClr>
              <a:buNone/>
              <a:defRPr/>
            </a:pPr>
            <a:r>
              <a:rPr lang="en-GB" b="1" kern="0" dirty="0">
                <a:solidFill>
                  <a:schemeClr val="bg1">
                    <a:lumMod val="95000"/>
                  </a:schemeClr>
                </a:solidFill>
                <a:latin typeface="+mj-lt"/>
              </a:rPr>
              <a:t>Business Fundamentals and Emergent Technologies</a:t>
            </a:r>
          </a:p>
          <a:p>
            <a:pPr>
              <a:buClr>
                <a:srgbClr val="FFFFFF"/>
              </a:buClr>
              <a:defRPr/>
            </a:pPr>
            <a:r>
              <a:rPr lang="en-GB" kern="0" dirty="0">
                <a:solidFill>
                  <a:schemeClr val="bg1">
                    <a:lumMod val="95000"/>
                  </a:schemeClr>
                </a:solidFill>
                <a:latin typeface="+mj-lt"/>
              </a:rPr>
              <a:t>Emerged from demand expressed for holistic Business unit and content aligned with emergent “disruptive” technologies</a:t>
            </a:r>
            <a:br>
              <a:rPr lang="en-GB" kern="0" dirty="0">
                <a:solidFill>
                  <a:schemeClr val="bg1">
                    <a:lumMod val="95000"/>
                  </a:schemeClr>
                </a:solidFill>
                <a:latin typeface="+mj-lt"/>
              </a:rPr>
            </a:br>
            <a:endParaRPr lang="en-GB" kern="0" dirty="0">
              <a:solidFill>
                <a:schemeClr val="bg1">
                  <a:lumMod val="95000"/>
                </a:schemeClr>
              </a:solidFill>
              <a:latin typeface="+mj-lt"/>
            </a:endParaRPr>
          </a:p>
          <a:p>
            <a:pPr marL="0" indent="0">
              <a:buClr>
                <a:srgbClr val="FFFFFF"/>
              </a:buClr>
              <a:buNone/>
              <a:defRPr/>
            </a:pPr>
            <a:r>
              <a:rPr lang="en-GB" b="1" kern="0" dirty="0">
                <a:solidFill>
                  <a:schemeClr val="bg1">
                    <a:lumMod val="95000"/>
                  </a:schemeClr>
                </a:solidFill>
                <a:latin typeface="+mj-lt"/>
              </a:rPr>
              <a:t>Project Management (Technology) for Business Decision Making</a:t>
            </a:r>
          </a:p>
          <a:p>
            <a:pPr>
              <a:buClr>
                <a:srgbClr val="FFFFFF"/>
              </a:buClr>
              <a:defRPr/>
            </a:pPr>
            <a:r>
              <a:rPr lang="en-GB" kern="0" dirty="0">
                <a:solidFill>
                  <a:schemeClr val="bg1">
                    <a:lumMod val="95000"/>
                  </a:schemeClr>
                </a:solidFill>
                <a:latin typeface="+mj-lt"/>
              </a:rPr>
              <a:t>To replace ICT in Business – seen as too mechanistic, relevance of creating a presentation not of great value</a:t>
            </a:r>
          </a:p>
          <a:p>
            <a:pPr marL="0" indent="0">
              <a:buClr>
                <a:srgbClr val="FFFFFF"/>
              </a:buClr>
              <a:buNone/>
              <a:defRPr/>
            </a:pPr>
            <a:br>
              <a:rPr lang="en-GB" kern="0" dirty="0">
                <a:solidFill>
                  <a:schemeClr val="bg1">
                    <a:lumMod val="95000"/>
                  </a:schemeClr>
                </a:solidFill>
                <a:latin typeface="Arial"/>
              </a:rPr>
            </a:br>
            <a:endParaRPr lang="en-GB" kern="0" dirty="0">
              <a:solidFill>
                <a:schemeClr val="bg1">
                  <a:lumMod val="95000"/>
                </a:schemeClr>
              </a:solidFill>
              <a:latin typeface="Arial"/>
            </a:endParaRPr>
          </a:p>
        </p:txBody>
      </p:sp>
    </p:spTree>
    <p:extLst>
      <p:ext uri="{BB962C8B-B14F-4D97-AF65-F5344CB8AC3E}">
        <p14:creationId xmlns:p14="http://schemas.microsoft.com/office/powerpoint/2010/main" val="238469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3318" y="47667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i="0" u="none" strike="noStrike" kern="0" cap="none" spc="0" normalizeH="0" baseline="0" noProof="0" dirty="0">
                <a:ln>
                  <a:noFill/>
                </a:ln>
                <a:solidFill>
                  <a:schemeClr val="bg1"/>
                </a:solidFill>
                <a:effectLst/>
                <a:uLnTx/>
                <a:uFillTx/>
                <a:latin typeface="+mn-lt"/>
              </a:rPr>
              <a:t>Revisions to Units</a:t>
            </a:r>
            <a:endParaRPr kumimoji="0" lang="en-US" sz="3600" i="0" u="none" strike="noStrike" kern="0" cap="none" spc="0" normalizeH="0" baseline="0" noProof="0" dirty="0">
              <a:ln>
                <a:noFill/>
              </a:ln>
              <a:solidFill>
                <a:schemeClr val="bg1"/>
              </a:solidFill>
              <a:effectLst/>
              <a:uLnTx/>
              <a:uFillTx/>
              <a:latin typeface="+mn-lt"/>
            </a:endParaRPr>
          </a:p>
        </p:txBody>
      </p:sp>
      <p:sp>
        <p:nvSpPr>
          <p:cNvPr id="5" name="Text Placeholder 2"/>
          <p:cNvSpPr txBox="1">
            <a:spLocks/>
          </p:cNvSpPr>
          <p:nvPr/>
        </p:nvSpPr>
        <p:spPr>
          <a:xfrm>
            <a:off x="215516" y="1124744"/>
            <a:ext cx="8712968" cy="5472608"/>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lvl="0" indent="0">
              <a:buClr>
                <a:srgbClr val="FFFFFF"/>
              </a:buClr>
              <a:buNone/>
              <a:defRPr/>
            </a:pPr>
            <a:r>
              <a:rPr lang="en-GB" b="1" kern="0" dirty="0">
                <a:solidFill>
                  <a:schemeClr val="bg1">
                    <a:lumMod val="95000"/>
                  </a:schemeClr>
                </a:solidFill>
                <a:latin typeface="+mj-lt"/>
              </a:rPr>
              <a:t>Business Accounting</a:t>
            </a:r>
          </a:p>
          <a:p>
            <a:pPr>
              <a:buClr>
                <a:srgbClr val="FFFFFF"/>
              </a:buClr>
              <a:defRPr/>
            </a:pPr>
            <a:r>
              <a:rPr lang="en-GB" kern="0" dirty="0">
                <a:solidFill>
                  <a:schemeClr val="bg1">
                    <a:lumMod val="95000"/>
                  </a:schemeClr>
                </a:solidFill>
                <a:latin typeface="+mj-lt"/>
              </a:rPr>
              <a:t>Explore conditions of assessment beyond access to pro-forma layout (more open-book?), scope of calculations, include a wider range of business organisations, </a:t>
            </a:r>
            <a:r>
              <a:rPr lang="en-GB" kern="0" dirty="0" err="1">
                <a:solidFill>
                  <a:schemeClr val="bg1">
                    <a:lumMod val="95000"/>
                  </a:schemeClr>
                </a:solidFill>
                <a:latin typeface="+mj-lt"/>
              </a:rPr>
              <a:t>eg</a:t>
            </a:r>
            <a:r>
              <a:rPr lang="en-GB" kern="0" dirty="0">
                <a:solidFill>
                  <a:schemeClr val="bg1">
                    <a:lumMod val="95000"/>
                  </a:schemeClr>
                </a:solidFill>
                <a:latin typeface="+mj-lt"/>
              </a:rPr>
              <a:t> a Sole Trader for learners interested in starting their own business. Include a spreadsheet element?</a:t>
            </a:r>
          </a:p>
          <a:p>
            <a:pPr marL="0" indent="0">
              <a:buClr>
                <a:srgbClr val="FFFFFF"/>
              </a:buClr>
              <a:buNone/>
              <a:defRPr/>
            </a:pPr>
            <a:r>
              <a:rPr lang="en-GB" b="1" kern="0" dirty="0">
                <a:solidFill>
                  <a:schemeClr val="bg1">
                    <a:lumMod val="95000"/>
                  </a:schemeClr>
                </a:solidFill>
                <a:latin typeface="+mj-lt"/>
              </a:rPr>
              <a:t>Business Law: An Introduction</a:t>
            </a:r>
          </a:p>
          <a:p>
            <a:pPr>
              <a:buClr>
                <a:srgbClr val="FFFFFF"/>
              </a:buClr>
              <a:defRPr/>
            </a:pPr>
            <a:r>
              <a:rPr lang="en-GB" kern="0" dirty="0">
                <a:solidFill>
                  <a:schemeClr val="bg1">
                    <a:lumMod val="95000"/>
                  </a:schemeClr>
                </a:solidFill>
                <a:latin typeface="+mj-lt"/>
              </a:rPr>
              <a:t>Outcome 1 not directly relevant to Business. To be amended (Consumer law?). Outcomes 2 and 3 content unlikely to change much but Enhancements approach may be adopted in some way.</a:t>
            </a:r>
          </a:p>
          <a:p>
            <a:pPr marL="0" indent="0">
              <a:buClr>
                <a:srgbClr val="FFFFFF"/>
              </a:buClr>
              <a:buNone/>
              <a:defRPr/>
            </a:pPr>
            <a:r>
              <a:rPr lang="en-GB" b="1" kern="0" dirty="0">
                <a:solidFill>
                  <a:schemeClr val="bg1">
                    <a:lumMod val="95000"/>
                  </a:schemeClr>
                </a:solidFill>
                <a:latin typeface="+mj-lt"/>
              </a:rPr>
              <a:t>The rest covered in Part 2….</a:t>
            </a:r>
          </a:p>
          <a:p>
            <a:pPr marL="0" indent="0">
              <a:buClr>
                <a:srgbClr val="FFFFFF"/>
              </a:buClr>
              <a:buNone/>
              <a:defRPr/>
            </a:pPr>
            <a:br>
              <a:rPr lang="en-GB" kern="0" dirty="0">
                <a:solidFill>
                  <a:schemeClr val="bg1">
                    <a:lumMod val="95000"/>
                  </a:schemeClr>
                </a:solidFill>
                <a:latin typeface="Arial"/>
              </a:rPr>
            </a:br>
            <a:endParaRPr lang="en-GB" kern="0" dirty="0">
              <a:solidFill>
                <a:schemeClr val="bg1">
                  <a:lumMod val="95000"/>
                </a:schemeClr>
              </a:solidFill>
              <a:latin typeface="Arial"/>
            </a:endParaRPr>
          </a:p>
        </p:txBody>
      </p:sp>
    </p:spTree>
    <p:extLst>
      <p:ext uri="{BB962C8B-B14F-4D97-AF65-F5344CB8AC3E}">
        <p14:creationId xmlns:p14="http://schemas.microsoft.com/office/powerpoint/2010/main" val="279793337"/>
      </p:ext>
    </p:extLst>
  </p:cSld>
  <p:clrMapOvr>
    <a:masterClrMapping/>
  </p:clrMapOvr>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2441</Words>
  <Application>Microsoft Office PowerPoint</Application>
  <PresentationFormat>On-screen Show (4:3)</PresentationFormat>
  <Paragraphs>312</Paragraphs>
  <Slides>18</Slides>
  <Notes>10</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18</vt:i4>
      </vt:variant>
    </vt:vector>
  </HeadingPairs>
  <TitlesOfParts>
    <vt:vector size="34" baseType="lpstr">
      <vt:lpstr>Arial</vt:lpstr>
      <vt:lpstr>Arial Narrow</vt:lpstr>
      <vt:lpstr>Calibri</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Tony Hamilton</cp:lastModifiedBy>
  <cp:revision>180</cp:revision>
  <cp:lastPrinted>2020-02-27T16:36:21Z</cp:lastPrinted>
  <dcterms:created xsi:type="dcterms:W3CDTF">2013-10-10T15:37:55Z</dcterms:created>
  <dcterms:modified xsi:type="dcterms:W3CDTF">2020-03-09T16:35:20Z</dcterms:modified>
</cp:coreProperties>
</file>