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</p:sldMasterIdLst>
  <p:handoutMasterIdLst>
    <p:handoutMasterId r:id="rId29"/>
  </p:handoutMasterIdLst>
  <p:sldIdLst>
    <p:sldId id="256" r:id="rId13"/>
    <p:sldId id="263" r:id="rId14"/>
    <p:sldId id="294" r:id="rId15"/>
    <p:sldId id="306" r:id="rId16"/>
    <p:sldId id="308" r:id="rId17"/>
    <p:sldId id="305" r:id="rId18"/>
    <p:sldId id="309" r:id="rId19"/>
    <p:sldId id="310" r:id="rId20"/>
    <p:sldId id="311" r:id="rId21"/>
    <p:sldId id="312" r:id="rId22"/>
    <p:sldId id="313" r:id="rId23"/>
    <p:sldId id="314" r:id="rId24"/>
    <p:sldId id="316" r:id="rId25"/>
    <p:sldId id="317" r:id="rId26"/>
    <p:sldId id="315" r:id="rId27"/>
    <p:sldId id="302" r:id="rId28"/>
  </p:sldIdLst>
  <p:sldSz cx="9144000" cy="6858000" type="screen4x3"/>
  <p:notesSz cx="6670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506" y="0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12/02/2020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506" y="9431599"/>
            <a:ext cx="2890625" cy="49649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TITLE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qa.org.uk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0252" y="260648"/>
            <a:ext cx="822960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- 2020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50252" y="74654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/>
              <a:t>5</a:t>
            </a:r>
            <a:r>
              <a:rPr lang="en-GB" sz="2800" b="1" dirty="0" smtClean="0"/>
              <a:t>. Internal Assessment and Verification</a:t>
            </a:r>
          </a:p>
          <a:p>
            <a:pPr marL="0" indent="0">
              <a:buNone/>
              <a:defRPr/>
            </a:pPr>
            <a:r>
              <a:rPr lang="en-GB" b="1" dirty="0"/>
              <a:t>Criterion 4.3: </a:t>
            </a:r>
            <a:r>
              <a:rPr lang="en-GB" b="1" i="1" dirty="0"/>
              <a:t>Assessment instruments and methods and </a:t>
            </a:r>
            <a:r>
              <a:rPr lang="en-GB" b="1" i="1" dirty="0" smtClean="0"/>
              <a:t>their selection </a:t>
            </a:r>
            <a:r>
              <a:rPr lang="en-GB" b="1" i="1" dirty="0"/>
              <a:t>and use must be valid, reliable, practicable, </a:t>
            </a:r>
            <a:r>
              <a:rPr lang="en-GB" b="1" i="1" dirty="0" smtClean="0"/>
              <a:t>equitable and fair</a:t>
            </a:r>
            <a:endParaRPr lang="en-GB" b="1" i="1" dirty="0"/>
          </a:p>
          <a:p>
            <a:pPr marL="0" indent="0">
              <a:buNone/>
              <a:defRPr/>
            </a:pPr>
            <a:endParaRPr lang="en-GB" sz="800" b="1" dirty="0" smtClean="0"/>
          </a:p>
          <a:p>
            <a:pPr>
              <a:defRPr/>
            </a:pPr>
            <a:r>
              <a:rPr lang="en-GB" sz="2400" b="1" dirty="0" smtClean="0"/>
              <a:t>SQA ASP’s and up-to-date Unit Specifications</a:t>
            </a:r>
          </a:p>
          <a:p>
            <a:pPr>
              <a:defRPr/>
            </a:pPr>
            <a:r>
              <a:rPr lang="en-GB" sz="2400" b="1" dirty="0" smtClean="0"/>
              <a:t>Currency of ASP’s</a:t>
            </a:r>
          </a:p>
          <a:p>
            <a:pPr>
              <a:defRPr/>
            </a:pPr>
            <a:r>
              <a:rPr lang="en-GB" sz="2400" b="1" dirty="0" smtClean="0"/>
              <a:t>Master folder system</a:t>
            </a:r>
          </a:p>
          <a:p>
            <a:pPr marL="0" indent="0">
              <a:buNone/>
              <a:defRPr/>
            </a:pPr>
            <a:endParaRPr lang="en-GB" sz="800" b="1" dirty="0" smtClean="0"/>
          </a:p>
          <a:p>
            <a:pPr marL="0" indent="0">
              <a:buNone/>
              <a:defRPr/>
            </a:pPr>
            <a:r>
              <a:rPr lang="en-GB" b="1" dirty="0"/>
              <a:t>Criterion 4.4: </a:t>
            </a:r>
            <a:r>
              <a:rPr lang="en-GB" b="1" i="1" dirty="0"/>
              <a:t>Assessment evidence must be the candidate’s own work, generated under SQA’s required </a:t>
            </a:r>
            <a:r>
              <a:rPr lang="en-GB" b="1" i="1" dirty="0" smtClean="0"/>
              <a:t>conditions</a:t>
            </a:r>
            <a:endParaRPr lang="en-GB" b="1" i="1" dirty="0"/>
          </a:p>
          <a:p>
            <a:pPr>
              <a:defRPr/>
            </a:pPr>
            <a:r>
              <a:rPr lang="en-GB" sz="2400" b="1" dirty="0" smtClean="0"/>
              <a:t>Authenticity declaration</a:t>
            </a:r>
          </a:p>
          <a:p>
            <a:pPr>
              <a:defRPr/>
            </a:pPr>
            <a:r>
              <a:rPr lang="en-GB" sz="2400" b="1" dirty="0" smtClean="0"/>
              <a:t>Formal referencing and Turnitin</a:t>
            </a:r>
          </a:p>
          <a:p>
            <a:pPr>
              <a:defRPr/>
            </a:pPr>
            <a:r>
              <a:rPr lang="en-GB" sz="2400" b="1" dirty="0" smtClean="0"/>
              <a:t>Examination conditions</a:t>
            </a: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1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7504" y="260648"/>
            <a:ext cx="858964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- 2020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07504" y="728700"/>
            <a:ext cx="9036496" cy="48965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/>
              <a:t>5</a:t>
            </a:r>
            <a:r>
              <a:rPr lang="en-GB" sz="2800" b="1" dirty="0" smtClean="0"/>
              <a:t>. Internal Assessment and Verification</a:t>
            </a:r>
          </a:p>
          <a:p>
            <a:pPr marL="0" indent="0">
              <a:buNone/>
              <a:defRPr/>
            </a:pPr>
            <a:r>
              <a:rPr lang="en-GB" b="1" dirty="0"/>
              <a:t>Criterion 4.6: </a:t>
            </a:r>
            <a:r>
              <a:rPr lang="en-GB" b="1" i="1" dirty="0"/>
              <a:t>Evidence of candidates’ work must be accurately and consistently judged by assessors against SQA’s </a:t>
            </a:r>
            <a:r>
              <a:rPr lang="en-GB" b="1" i="1" dirty="0" smtClean="0"/>
              <a:t>requirements</a:t>
            </a:r>
          </a:p>
          <a:p>
            <a:pPr>
              <a:defRPr/>
            </a:pPr>
            <a:r>
              <a:rPr lang="en-GB" sz="2200" b="1" dirty="0" smtClean="0"/>
              <a:t>IV/standardisation meetings and narrative records</a:t>
            </a:r>
          </a:p>
          <a:p>
            <a:pPr>
              <a:defRPr/>
            </a:pPr>
            <a:r>
              <a:rPr lang="en-GB" sz="2200" b="1" dirty="0" smtClean="0"/>
              <a:t>Remediation and reassessment</a:t>
            </a:r>
          </a:p>
          <a:p>
            <a:pPr>
              <a:defRPr/>
            </a:pPr>
            <a:r>
              <a:rPr lang="en-GB" sz="2200" b="1" dirty="0" smtClean="0"/>
              <a:t>Double marking, comments on scripts </a:t>
            </a:r>
          </a:p>
          <a:p>
            <a:pPr marL="0" indent="0">
              <a:buNone/>
              <a:defRPr/>
            </a:pPr>
            <a:endParaRPr lang="en-GB" sz="800" b="1" dirty="0" smtClean="0"/>
          </a:p>
          <a:p>
            <a:pPr marL="0" indent="0">
              <a:buNone/>
              <a:defRPr/>
            </a:pPr>
            <a:r>
              <a:rPr lang="en-GB" b="1" dirty="0"/>
              <a:t>Criterion 4.7: </a:t>
            </a:r>
            <a:r>
              <a:rPr lang="en-GB" b="1" i="1" dirty="0"/>
              <a:t>Candidate evidence must be retained in line with SQA </a:t>
            </a:r>
            <a:r>
              <a:rPr lang="en-GB" b="1" i="1" dirty="0" smtClean="0"/>
              <a:t>requirements.</a:t>
            </a:r>
          </a:p>
          <a:p>
            <a:pPr>
              <a:defRPr/>
            </a:pPr>
            <a:r>
              <a:rPr lang="en-GB" sz="2200" b="1" dirty="0" smtClean="0"/>
              <a:t>Retention policy </a:t>
            </a:r>
          </a:p>
          <a:p>
            <a:pPr marL="0" indent="0">
              <a:buNone/>
              <a:defRPr/>
            </a:pPr>
            <a:endParaRPr lang="en-GB" sz="800" b="1" dirty="0" smtClean="0"/>
          </a:p>
          <a:p>
            <a:pPr marL="0" indent="0">
              <a:buNone/>
              <a:defRPr/>
            </a:pPr>
            <a:r>
              <a:rPr lang="en-GB" b="1" dirty="0"/>
              <a:t>Criterion 4.9: </a:t>
            </a:r>
            <a:r>
              <a:rPr lang="en-GB" b="1" i="1" dirty="0"/>
              <a:t>Feedback from qualification verifiers must be disseminated to staff and used to inform assessment practice</a:t>
            </a:r>
            <a:r>
              <a:rPr lang="en-GB" b="1" i="1" dirty="0" smtClean="0"/>
              <a:t>.</a:t>
            </a:r>
          </a:p>
          <a:p>
            <a:pPr>
              <a:defRPr/>
            </a:pPr>
            <a:r>
              <a:rPr lang="en-GB" sz="2200" b="1" dirty="0" smtClean="0"/>
              <a:t>Central/master files and IV records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0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79512" y="119919"/>
            <a:ext cx="8517632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- 2020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44285" y="764704"/>
            <a:ext cx="8856984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 smtClean="0"/>
              <a:t>6. </a:t>
            </a:r>
            <a:r>
              <a:rPr lang="en-GB" altLang="en-US" sz="2800" b="1" dirty="0">
                <a:solidFill>
                  <a:schemeClr val="bg1"/>
                </a:solidFill>
              </a:rPr>
              <a:t>Areas of good practice reported by qualification </a:t>
            </a:r>
            <a:r>
              <a:rPr lang="en-GB" altLang="en-US" sz="2800" b="1" dirty="0" smtClean="0">
                <a:solidFill>
                  <a:schemeClr val="bg1"/>
                </a:solidFill>
              </a:rPr>
              <a:t>verifiers</a:t>
            </a:r>
          </a:p>
          <a:p>
            <a:pPr>
              <a:buNone/>
              <a:defRPr/>
            </a:pPr>
            <a:r>
              <a:rPr lang="en-GB" altLang="en-US" sz="2800" b="1" dirty="0" smtClean="0">
                <a:solidFill>
                  <a:schemeClr val="bg1"/>
                </a:solidFill>
              </a:rPr>
              <a:t>VG 254 Business Management</a:t>
            </a:r>
            <a:endParaRPr lang="en-GB" altLang="en-US" sz="1200" b="1" dirty="0">
              <a:solidFill>
                <a:schemeClr val="bg1"/>
              </a:solidFill>
            </a:endParaRPr>
          </a:p>
          <a:p>
            <a:pPr lvl="0"/>
            <a:r>
              <a:rPr lang="en-GB" sz="2400" b="1" dirty="0"/>
              <a:t>Holding plagiarism workshops as part of induction.</a:t>
            </a:r>
          </a:p>
          <a:p>
            <a:pPr lvl="0"/>
            <a:r>
              <a:rPr lang="en-GB" sz="2400" b="1" dirty="0"/>
              <a:t>Better use of the internal verification process to foster good practice and assist with </a:t>
            </a:r>
            <a:r>
              <a:rPr lang="en-GB" sz="2400" b="1" dirty="0" smtClean="0"/>
              <a:t>standardisation.</a:t>
            </a:r>
            <a:endParaRPr lang="en-GB" sz="2400" b="1" dirty="0"/>
          </a:p>
          <a:p>
            <a:pPr lvl="0"/>
            <a:r>
              <a:rPr lang="en-GB" sz="2400" b="1" dirty="0"/>
              <a:t>Continuing to provide detailed and clear feedback allowing candidates to improve performance.</a:t>
            </a:r>
          </a:p>
          <a:p>
            <a:pPr lvl="0"/>
            <a:r>
              <a:rPr lang="en-GB" sz="2400" b="1" dirty="0"/>
              <a:t>Using Turnitin to help better manage assessment submission deadlines.</a:t>
            </a:r>
          </a:p>
          <a:p>
            <a:pPr lvl="0"/>
            <a:r>
              <a:rPr lang="en-GB" sz="2400" b="1" dirty="0"/>
              <a:t>Examples of very clearly detailing required remediation actions using adapted checklists</a:t>
            </a:r>
            <a:r>
              <a:rPr lang="en-GB" sz="2400" b="1" dirty="0" smtClean="0"/>
              <a:t>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74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79512" y="404664"/>
            <a:ext cx="8517632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- 2020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79512" y="1052736"/>
            <a:ext cx="8856984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 smtClean="0"/>
              <a:t>6. </a:t>
            </a:r>
            <a:r>
              <a:rPr lang="en-GB" altLang="en-US" sz="2800" b="1" dirty="0">
                <a:solidFill>
                  <a:schemeClr val="bg1"/>
                </a:solidFill>
              </a:rPr>
              <a:t>Areas of good practice reported by qualification </a:t>
            </a:r>
            <a:r>
              <a:rPr lang="en-GB" altLang="en-US" sz="2800" b="1" dirty="0" smtClean="0">
                <a:solidFill>
                  <a:schemeClr val="bg1"/>
                </a:solidFill>
              </a:rPr>
              <a:t>verifiers</a:t>
            </a:r>
          </a:p>
          <a:p>
            <a:pPr>
              <a:buNone/>
              <a:defRPr/>
            </a:pPr>
            <a:endParaRPr lang="en-GB" altLang="en-US" sz="800" b="1" dirty="0" smtClean="0">
              <a:solidFill>
                <a:schemeClr val="bg1"/>
              </a:solidFill>
            </a:endParaRPr>
          </a:p>
          <a:p>
            <a:pPr lvl="0"/>
            <a:r>
              <a:rPr lang="en-GB" sz="2400" b="1" dirty="0"/>
              <a:t>E</a:t>
            </a:r>
            <a:r>
              <a:rPr lang="en-GB" sz="2400" b="1" dirty="0" smtClean="0"/>
              <a:t>ncouragement </a:t>
            </a:r>
            <a:r>
              <a:rPr lang="en-GB" sz="2400" b="1" dirty="0"/>
              <a:t>to accurately use a formal recognised referencing system combined with excellent referencing guidance. </a:t>
            </a:r>
          </a:p>
          <a:p>
            <a:pPr lvl="0"/>
            <a:r>
              <a:rPr lang="en-GB" sz="2400" b="1" dirty="0"/>
              <a:t>Excellent online resources being provided via a VLE</a:t>
            </a:r>
          </a:p>
          <a:p>
            <a:pPr lvl="0"/>
            <a:r>
              <a:rPr lang="en-GB" sz="2400" b="1" dirty="0"/>
              <a:t>Using a personal development planning unit to support reflection, better identify candidate needs and planning learning.</a:t>
            </a:r>
          </a:p>
          <a:p>
            <a:pPr lvl="0"/>
            <a:r>
              <a:rPr lang="en-GB" sz="2400" b="1" dirty="0"/>
              <a:t>Using presentations for business proposals to develop presentation and selling skills.</a:t>
            </a:r>
          </a:p>
          <a:p>
            <a:pPr marL="0" lv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892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79512" y="404664"/>
            <a:ext cx="8517632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- 2020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79512" y="1052736"/>
            <a:ext cx="8856984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 smtClean="0"/>
              <a:t>6. </a:t>
            </a:r>
            <a:r>
              <a:rPr lang="en-GB" altLang="en-US" sz="2800" b="1" dirty="0">
                <a:solidFill>
                  <a:schemeClr val="bg1"/>
                </a:solidFill>
              </a:rPr>
              <a:t>Areas of good practice reported by qualification </a:t>
            </a:r>
            <a:r>
              <a:rPr lang="en-GB" altLang="en-US" sz="2800" b="1" dirty="0" smtClean="0">
                <a:solidFill>
                  <a:schemeClr val="bg1"/>
                </a:solidFill>
              </a:rPr>
              <a:t>verifiers</a:t>
            </a:r>
          </a:p>
          <a:p>
            <a:pPr>
              <a:buNone/>
              <a:defRPr/>
            </a:pPr>
            <a:endParaRPr lang="en-GB" altLang="en-US" sz="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GB" sz="2800" b="1" dirty="0"/>
              <a:t>VG 390 Business Graded Units</a:t>
            </a:r>
          </a:p>
          <a:p>
            <a:pPr lvl="0"/>
            <a:r>
              <a:rPr lang="en-GB" sz="2400" b="1" dirty="0"/>
              <a:t>P</a:t>
            </a:r>
            <a:r>
              <a:rPr lang="en-GB" sz="2400" b="1" dirty="0" smtClean="0"/>
              <a:t>articularly </a:t>
            </a:r>
            <a:r>
              <a:rPr lang="en-GB" sz="2400" b="1" dirty="0"/>
              <a:t>informative internal verification records and records of standardisation that recorded guidance on marking.</a:t>
            </a:r>
          </a:p>
          <a:p>
            <a:pPr lvl="0"/>
            <a:r>
              <a:rPr lang="en-GB" sz="2400" b="1" dirty="0"/>
              <a:t>A master record of markers comments was maintained to help staff the next time the unit is delivered.</a:t>
            </a:r>
          </a:p>
          <a:p>
            <a:pPr lvl="0"/>
            <a:r>
              <a:rPr lang="en-GB" sz="2400" b="1" dirty="0"/>
              <a:t>A simple marking guidance sheet was created to help improve consistency in marking by different assessors.</a:t>
            </a:r>
          </a:p>
          <a:p>
            <a:pPr marL="0" lv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275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- 2020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05273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/>
              <a:t>7</a:t>
            </a:r>
            <a:r>
              <a:rPr lang="en-GB" sz="2800" b="1" dirty="0" smtClean="0"/>
              <a:t>. </a:t>
            </a:r>
            <a:r>
              <a:rPr lang="en-GB" altLang="en-US" sz="2800" b="1" dirty="0">
                <a:solidFill>
                  <a:schemeClr val="bg1"/>
                </a:solidFill>
              </a:rPr>
              <a:t>Specific areas for Development</a:t>
            </a:r>
          </a:p>
          <a:p>
            <a:pPr>
              <a:defRPr/>
            </a:pPr>
            <a:r>
              <a:rPr lang="en-GB" sz="2400" b="1" dirty="0" smtClean="0"/>
              <a:t>Candidate progress checks in some units</a:t>
            </a:r>
          </a:p>
          <a:p>
            <a:pPr>
              <a:defRPr/>
            </a:pPr>
            <a:r>
              <a:rPr lang="en-GB" sz="2400" b="1" dirty="0" smtClean="0"/>
              <a:t>More work to improve standardisation</a:t>
            </a:r>
          </a:p>
          <a:p>
            <a:pPr>
              <a:defRPr/>
            </a:pPr>
            <a:r>
              <a:rPr lang="en-GB" sz="2400" b="1" dirty="0" smtClean="0"/>
              <a:t>Ensuring new staff are trained</a:t>
            </a:r>
          </a:p>
          <a:p>
            <a:pPr lvl="0"/>
            <a:r>
              <a:rPr lang="en-GB" sz="2400" b="1" dirty="0"/>
              <a:t>Trying to standardise marking notations can help aid consistency in marking.</a:t>
            </a:r>
          </a:p>
          <a:p>
            <a:pPr marL="0" indent="0">
              <a:buNone/>
              <a:defRPr/>
            </a:pPr>
            <a:endParaRPr lang="en-GB" sz="2400" dirty="0" smtClean="0"/>
          </a:p>
          <a:p>
            <a:pPr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sz="4000" dirty="0" smtClean="0"/>
              <a:t>SEV Annual Update - 2020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2610" y="1772816"/>
            <a:ext cx="8234533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GB" altLang="en-US" dirty="0" smtClean="0"/>
              <a:t>As in years past, thank </a:t>
            </a:r>
            <a:r>
              <a:rPr lang="en-GB" altLang="en-US" dirty="0"/>
              <a:t>you for all of your </a:t>
            </a:r>
            <a:r>
              <a:rPr lang="en-GB" altLang="en-US" dirty="0" smtClean="0"/>
              <a:t>hard </a:t>
            </a:r>
            <a:r>
              <a:rPr lang="en-GB" altLang="en-US" dirty="0"/>
              <a:t>work </a:t>
            </a:r>
          </a:p>
          <a:p>
            <a:pPr>
              <a:buNone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1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899592" y="1556792"/>
            <a:ext cx="7344816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altLang="en-US" sz="4000" dirty="0" smtClean="0"/>
              <a:t>SEV Annual Update - 2020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79512" y="2708920"/>
            <a:ext cx="8856984" cy="12687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GB" altLang="en-US" sz="3600" b="1" dirty="0" smtClean="0"/>
              <a:t>Business Management 254 and Business Graded Unit 390</a:t>
            </a:r>
            <a:endParaRPr lang="en-GB" altLang="en-US" sz="3600" b="1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– 2020</a:t>
            </a:r>
          </a:p>
          <a:p>
            <a:pPr lvl="0">
              <a:defRPr/>
            </a:pPr>
            <a:r>
              <a:rPr lang="en-GB" altLang="en-US" dirty="0" smtClean="0"/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175354"/>
            <a:ext cx="86764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dirty="0" smtClean="0">
                <a:solidFill>
                  <a:schemeClr val="bg1"/>
                </a:solidFill>
              </a:rPr>
              <a:t>QVSR Structure</a:t>
            </a:r>
          </a:p>
          <a:p>
            <a:endParaRPr lang="en-GB" altLang="en-US" sz="12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altLang="en-US" sz="2400" b="1" dirty="0" smtClean="0">
                <a:solidFill>
                  <a:schemeClr val="bg1"/>
                </a:solidFill>
              </a:rPr>
              <a:t>Location </a:t>
            </a:r>
            <a:r>
              <a:rPr lang="en-GB" altLang="en-US" sz="2400" b="1" dirty="0">
                <a:solidFill>
                  <a:schemeClr val="bg1"/>
                </a:solidFill>
              </a:rPr>
              <a:t>of 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Qualification Verification Summary Reports</a:t>
            </a:r>
          </a:p>
          <a:p>
            <a:endParaRPr lang="en-GB" altLang="en-US" sz="12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 smtClean="0">
                <a:solidFill>
                  <a:schemeClr val="bg1"/>
                </a:solidFill>
              </a:rPr>
              <a:t>Units Covered</a:t>
            </a:r>
          </a:p>
          <a:p>
            <a:pPr marL="228600" indent="-228600">
              <a:buFont typeface="+mj-lt"/>
              <a:buAutoNum type="arabicPeriod" startAt="2"/>
            </a:pPr>
            <a:endParaRPr lang="en-GB" altLang="en-US" sz="12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 smtClean="0">
                <a:solidFill>
                  <a:schemeClr val="bg1"/>
                </a:solidFill>
              </a:rPr>
              <a:t>Resources 2.4, </a:t>
            </a:r>
          </a:p>
          <a:p>
            <a:pPr marL="228600" indent="-228600">
              <a:buFont typeface="+mj-lt"/>
              <a:buAutoNum type="arabicPeriod" startAt="2"/>
            </a:pPr>
            <a:endParaRPr lang="en-GB" altLang="en-US" sz="12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 smtClean="0">
                <a:solidFill>
                  <a:schemeClr val="bg1"/>
                </a:solidFill>
              </a:rPr>
              <a:t>Candidate Support 3.2, 3.3</a:t>
            </a:r>
          </a:p>
          <a:p>
            <a:pPr marL="228600" indent="-228600">
              <a:buFont typeface="+mj-lt"/>
              <a:buAutoNum type="arabicPeriod" startAt="2"/>
            </a:pPr>
            <a:endParaRPr lang="en-GB" altLang="en-US" sz="12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 smtClean="0">
                <a:solidFill>
                  <a:schemeClr val="bg1"/>
                </a:solidFill>
              </a:rPr>
              <a:t>Internal Assessment and Verification 4.2, 4.3, 4.4, 4.6, 4.7, 4.9</a:t>
            </a:r>
          </a:p>
          <a:p>
            <a:pPr marL="228600" indent="-228600">
              <a:buFont typeface="+mj-lt"/>
              <a:buAutoNum type="arabicPeriod" startAt="2"/>
            </a:pPr>
            <a:endParaRPr lang="en-GB" altLang="en-US" sz="12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>
                <a:solidFill>
                  <a:schemeClr val="bg1"/>
                </a:solidFill>
              </a:rPr>
              <a:t>Areas of good 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practice reported by qualification verifiers</a:t>
            </a:r>
          </a:p>
          <a:p>
            <a:pPr marL="228600" indent="-228600">
              <a:buFont typeface="+mj-lt"/>
              <a:buAutoNum type="arabicPeriod" startAt="2"/>
            </a:pPr>
            <a:endParaRPr lang="en-GB" altLang="en-US" sz="12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altLang="en-US" sz="2400" b="1" dirty="0">
                <a:solidFill>
                  <a:schemeClr val="bg1"/>
                </a:solidFill>
              </a:rPr>
              <a:t>Specific areas for 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Development</a:t>
            </a:r>
          </a:p>
          <a:p>
            <a:endParaRPr lang="en-GB" alt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- 2020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51520" y="1340768"/>
            <a:ext cx="8712968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2800" b="1" dirty="0" smtClean="0"/>
              <a:t>1. Location of Qualification Verification Summary </a:t>
            </a:r>
            <a:r>
              <a:rPr lang="en-GB" sz="2800" b="1" dirty="0"/>
              <a:t>Reports</a:t>
            </a:r>
          </a:p>
          <a:p>
            <a:pPr>
              <a:buNone/>
              <a:defRPr/>
            </a:pPr>
            <a:r>
              <a:rPr lang="en-GB" dirty="0">
                <a:solidFill>
                  <a:schemeClr val="bg1"/>
                </a:solidFill>
                <a:hlinkClick r:id="rId2"/>
              </a:rPr>
              <a:t>www.sqa.org.uk</a:t>
            </a:r>
            <a:endParaRPr lang="en-GB" dirty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en-GB" dirty="0"/>
              <a:t>Qualifications </a:t>
            </a:r>
          </a:p>
          <a:p>
            <a:pPr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 HNC’s and HND’s</a:t>
            </a:r>
            <a:endParaRPr lang="en-GB" dirty="0"/>
          </a:p>
          <a:p>
            <a:pPr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     Browse </a:t>
            </a:r>
            <a:r>
              <a:rPr lang="en-GB" dirty="0"/>
              <a:t>HN Subjects</a:t>
            </a:r>
          </a:p>
          <a:p>
            <a:pPr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         Business</a:t>
            </a:r>
            <a:r>
              <a:rPr lang="en-GB" dirty="0"/>
              <a:t>, Administration, Accounting </a:t>
            </a:r>
            <a:r>
              <a:rPr lang="en-GB" dirty="0" smtClean="0"/>
              <a:t>&amp; Finance</a:t>
            </a:r>
            <a:endParaRPr lang="en-GB" dirty="0"/>
          </a:p>
          <a:p>
            <a:pPr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             HNC/HND </a:t>
            </a:r>
            <a:r>
              <a:rPr lang="en-GB" dirty="0"/>
              <a:t>Business</a:t>
            </a:r>
          </a:p>
          <a:p>
            <a:pPr>
              <a:buNone/>
              <a:defRPr/>
            </a:pPr>
            <a:r>
              <a:rPr lang="en-GB" dirty="0" smtClean="0"/>
              <a:t>                    Qualification Verification Summary Reports</a:t>
            </a:r>
            <a:endParaRPr lang="en-GB" dirty="0"/>
          </a:p>
          <a:p>
            <a:pPr>
              <a:buNone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4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- 2020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196752"/>
            <a:ext cx="8229600" cy="417581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2800" b="1" dirty="0"/>
              <a:t>2</a:t>
            </a:r>
            <a:r>
              <a:rPr lang="en-GB" sz="2800" b="1" dirty="0" smtClean="0"/>
              <a:t>. Units Covered</a:t>
            </a:r>
            <a:endParaRPr lang="en-GB" sz="2800" b="1" dirty="0"/>
          </a:p>
          <a:p>
            <a:pPr marL="0" indent="0">
              <a:buNone/>
              <a:defRPr/>
            </a:pPr>
            <a:r>
              <a:rPr lang="en-GB" b="1" dirty="0"/>
              <a:t>Business Management (Verification Group 254) </a:t>
            </a:r>
            <a:endParaRPr lang="en-GB" b="1" dirty="0" smtClean="0"/>
          </a:p>
          <a:p>
            <a:pPr>
              <a:defRPr/>
            </a:pPr>
            <a:r>
              <a:rPr lang="en-GB" dirty="0" smtClean="0"/>
              <a:t>F84T 34 Managing </a:t>
            </a:r>
            <a:r>
              <a:rPr lang="en-GB" dirty="0"/>
              <a:t>People and Organisations SCQF level </a:t>
            </a:r>
            <a:r>
              <a:rPr lang="en-GB" dirty="0" smtClean="0"/>
              <a:t>7</a:t>
            </a:r>
          </a:p>
          <a:p>
            <a:pPr>
              <a:defRPr/>
            </a:pPr>
            <a:r>
              <a:rPr lang="en-GB" dirty="0" smtClean="0"/>
              <a:t>DG3D 35 Business Awareness and Continuing Professional Development  </a:t>
            </a:r>
            <a:r>
              <a:rPr lang="en-GB" dirty="0"/>
              <a:t>SCQF level 8 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H7V4 34 Preparing </a:t>
            </a:r>
            <a:r>
              <a:rPr lang="en-GB" dirty="0"/>
              <a:t>to Start a Business SCQF level 7 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H7V5 34 Preparing </a:t>
            </a:r>
            <a:r>
              <a:rPr lang="en-GB" dirty="0"/>
              <a:t>a Formal Business Plan SCQF level 7 </a:t>
            </a:r>
            <a:endParaRPr lang="en-GB" dirty="0" smtClean="0"/>
          </a:p>
          <a:p>
            <a:pPr marL="0" indent="0">
              <a:buNone/>
              <a:defRPr/>
            </a:pPr>
            <a:endParaRPr lang="en-GB" sz="1200" b="1" dirty="0" smtClean="0"/>
          </a:p>
          <a:p>
            <a:pPr marL="0" indent="0">
              <a:buNone/>
              <a:defRPr/>
            </a:pPr>
            <a:r>
              <a:rPr lang="en-GB" b="1" dirty="0" smtClean="0"/>
              <a:t>Business </a:t>
            </a:r>
            <a:r>
              <a:rPr lang="en-GB" b="1" dirty="0"/>
              <a:t>Graded Unit (Verification Group 390) </a:t>
            </a:r>
            <a:endParaRPr lang="en-GB" b="1" dirty="0" smtClean="0"/>
          </a:p>
          <a:p>
            <a:pPr>
              <a:defRPr/>
            </a:pPr>
            <a:r>
              <a:rPr lang="en-GB" dirty="0" smtClean="0"/>
              <a:t>F8LD </a:t>
            </a:r>
            <a:r>
              <a:rPr lang="en-GB" dirty="0"/>
              <a:t>34 Business: Graded Unit 1 SCQF level 7 </a:t>
            </a:r>
          </a:p>
          <a:p>
            <a:pPr marL="0" indent="0">
              <a:buNone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5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- 2020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05273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/>
              <a:t>3</a:t>
            </a:r>
            <a:r>
              <a:rPr lang="en-GB" sz="2800" b="1" dirty="0" smtClean="0"/>
              <a:t>. Resources </a:t>
            </a:r>
          </a:p>
          <a:p>
            <a:pPr marL="0" indent="0">
              <a:buNone/>
              <a:defRPr/>
            </a:pPr>
            <a:r>
              <a:rPr lang="en-GB" b="1" dirty="0"/>
              <a:t>Criterion 2.4: </a:t>
            </a:r>
            <a:r>
              <a:rPr lang="en-GB" b="1" i="1" dirty="0"/>
              <a:t>There must be evidence of </a:t>
            </a:r>
            <a:r>
              <a:rPr lang="en-GB" b="1" i="1" dirty="0" smtClean="0"/>
              <a:t>initial and </a:t>
            </a:r>
            <a:r>
              <a:rPr lang="en-GB" b="1" i="1" dirty="0"/>
              <a:t>ongoing reviews of </a:t>
            </a:r>
            <a:r>
              <a:rPr lang="en-GB" b="1" i="1" dirty="0" smtClean="0"/>
              <a:t>assessment environments</a:t>
            </a:r>
            <a:r>
              <a:rPr lang="en-GB" b="1" i="1" dirty="0"/>
              <a:t>; equipment; </a:t>
            </a:r>
            <a:r>
              <a:rPr lang="en-GB" b="1" i="1" dirty="0" smtClean="0"/>
              <a:t>and reference, learning </a:t>
            </a:r>
            <a:r>
              <a:rPr lang="en-GB" b="1" i="1" dirty="0"/>
              <a:t>and assessment </a:t>
            </a:r>
            <a:r>
              <a:rPr lang="en-GB" b="1" i="1" dirty="0" smtClean="0"/>
              <a:t>materials</a:t>
            </a:r>
          </a:p>
          <a:p>
            <a:pPr marL="0" indent="0">
              <a:buNone/>
              <a:defRPr/>
            </a:pPr>
            <a:endParaRPr lang="en-GB" sz="1200" dirty="0" smtClean="0"/>
          </a:p>
          <a:p>
            <a:pPr>
              <a:defRPr/>
            </a:pPr>
            <a:r>
              <a:rPr lang="en-GB" sz="2400" b="1" dirty="0"/>
              <a:t>Minutes of course team meetings and IV records</a:t>
            </a:r>
          </a:p>
          <a:p>
            <a:pPr>
              <a:defRPr/>
            </a:pPr>
            <a:r>
              <a:rPr lang="en-GB" sz="2400" b="1" dirty="0" smtClean="0"/>
              <a:t>Formal operational planning cycles</a:t>
            </a:r>
          </a:p>
          <a:p>
            <a:pPr>
              <a:defRPr/>
            </a:pPr>
            <a:r>
              <a:rPr lang="en-GB" sz="2400" b="1" dirty="0" smtClean="0"/>
              <a:t>VLE materials</a:t>
            </a:r>
          </a:p>
          <a:p>
            <a:pPr>
              <a:defRPr/>
            </a:pPr>
            <a:r>
              <a:rPr lang="en-GB" sz="2400" b="1" dirty="0" smtClean="0"/>
              <a:t>Centre devised assessments and adapted SQA ASP’s </a:t>
            </a:r>
          </a:p>
          <a:p>
            <a:pPr>
              <a:defRPr/>
            </a:pPr>
            <a:r>
              <a:rPr lang="en-GB" sz="2400" b="1" dirty="0" smtClean="0"/>
              <a:t>New equipment and facility checklists</a:t>
            </a:r>
          </a:p>
          <a:p>
            <a:pPr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1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- 2020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05273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 smtClean="0"/>
              <a:t>4. Candidate Support </a:t>
            </a:r>
          </a:p>
          <a:p>
            <a:pPr>
              <a:buNone/>
              <a:defRPr/>
            </a:pPr>
            <a:r>
              <a:rPr lang="en-GB" b="1" dirty="0"/>
              <a:t>Criterion 3.2: </a:t>
            </a:r>
            <a:r>
              <a:rPr lang="en-GB" b="1" i="1" dirty="0"/>
              <a:t>Candidates’ development needs and </a:t>
            </a:r>
            <a:r>
              <a:rPr lang="en-GB" b="1" i="1" dirty="0" smtClean="0"/>
              <a:t>prior</a:t>
            </a:r>
          </a:p>
          <a:p>
            <a:pPr marL="0" indent="0">
              <a:buNone/>
              <a:defRPr/>
            </a:pPr>
            <a:r>
              <a:rPr lang="en-GB" b="1" i="1" dirty="0" smtClean="0"/>
              <a:t>achievements </a:t>
            </a:r>
            <a:r>
              <a:rPr lang="en-GB" b="1" i="1" dirty="0"/>
              <a:t>(where appropriate) must be </a:t>
            </a:r>
            <a:r>
              <a:rPr lang="en-GB" b="1" i="1" dirty="0" smtClean="0"/>
              <a:t>matched against the requirements </a:t>
            </a:r>
            <a:r>
              <a:rPr lang="en-GB" b="1" i="1" dirty="0"/>
              <a:t>of the </a:t>
            </a:r>
            <a:r>
              <a:rPr lang="en-GB" b="1" i="1" dirty="0" smtClean="0"/>
              <a:t>award</a:t>
            </a:r>
          </a:p>
          <a:p>
            <a:pPr>
              <a:buNone/>
              <a:defRPr/>
            </a:pPr>
            <a:endParaRPr lang="en-GB" sz="1200" dirty="0" smtClean="0"/>
          </a:p>
          <a:p>
            <a:pPr>
              <a:defRPr/>
            </a:pPr>
            <a:r>
              <a:rPr lang="en-GB" sz="2400" b="1" dirty="0" smtClean="0"/>
              <a:t>Different applications (individual or group interviews)</a:t>
            </a:r>
          </a:p>
          <a:p>
            <a:pPr>
              <a:defRPr/>
            </a:pPr>
            <a:r>
              <a:rPr lang="en-GB" sz="2400" b="1" dirty="0" smtClean="0"/>
              <a:t>Inductions of varying lengths and intensity</a:t>
            </a:r>
          </a:p>
          <a:p>
            <a:pPr>
              <a:defRPr/>
            </a:pPr>
            <a:r>
              <a:rPr lang="en-GB" sz="2400" b="1" dirty="0" smtClean="0"/>
              <a:t>Ongoing care and specialist services</a:t>
            </a:r>
          </a:p>
          <a:p>
            <a:pPr>
              <a:defRPr/>
            </a:pPr>
            <a:r>
              <a:rPr lang="en-GB" sz="2400" b="1" dirty="0" smtClean="0"/>
              <a:t>Personal Development Plans</a:t>
            </a:r>
          </a:p>
          <a:p>
            <a:pPr>
              <a:defRPr/>
            </a:pPr>
            <a:r>
              <a:rPr lang="en-GB" sz="2400" b="1" dirty="0" smtClean="0"/>
              <a:t>Guidance sessions (scheduled and drop in)</a:t>
            </a:r>
          </a:p>
          <a:p>
            <a:pPr marL="0" indent="0">
              <a:buNone/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78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- 2020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05273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 smtClean="0"/>
              <a:t>4. Candidate Support </a:t>
            </a:r>
          </a:p>
          <a:p>
            <a:pPr marL="0" indent="0">
              <a:buNone/>
              <a:defRPr/>
            </a:pPr>
            <a:r>
              <a:rPr lang="en-GB" b="1" dirty="0" smtClean="0"/>
              <a:t>Criterion </a:t>
            </a:r>
            <a:r>
              <a:rPr lang="en-GB" b="1" dirty="0"/>
              <a:t>3.3: </a:t>
            </a:r>
            <a:r>
              <a:rPr lang="en-GB" b="1" i="1" dirty="0"/>
              <a:t>Candidates must have scheduled contact with </a:t>
            </a:r>
            <a:r>
              <a:rPr lang="en-GB" b="1" i="1" dirty="0" smtClean="0"/>
              <a:t>their assessor </a:t>
            </a:r>
            <a:r>
              <a:rPr lang="en-GB" b="1" i="1" dirty="0"/>
              <a:t>to review their progress and to revise their </a:t>
            </a:r>
            <a:r>
              <a:rPr lang="en-GB" b="1" i="1" dirty="0" smtClean="0"/>
              <a:t>assessment plans accordingly</a:t>
            </a:r>
            <a:endParaRPr lang="en-GB" b="1" i="1" dirty="0"/>
          </a:p>
          <a:p>
            <a:pPr marL="0" indent="0">
              <a:buNone/>
              <a:defRPr/>
            </a:pPr>
            <a:endParaRPr lang="en-GB" sz="1200" b="1" dirty="0" smtClean="0"/>
          </a:p>
          <a:p>
            <a:pPr>
              <a:defRPr/>
            </a:pPr>
            <a:r>
              <a:rPr lang="en-GB" sz="2400" b="1" dirty="0" smtClean="0"/>
              <a:t>Timetabled teaching </a:t>
            </a:r>
          </a:p>
          <a:p>
            <a:pPr>
              <a:defRPr/>
            </a:pPr>
            <a:r>
              <a:rPr lang="en-GB" sz="2400" b="1" dirty="0" smtClean="0"/>
              <a:t>Ability to contact outside class times</a:t>
            </a:r>
            <a:endParaRPr lang="en-GB" sz="2400" b="1" dirty="0"/>
          </a:p>
          <a:p>
            <a:pPr>
              <a:defRPr/>
            </a:pPr>
            <a:r>
              <a:rPr lang="en-GB" sz="2400" b="1" dirty="0" smtClean="0"/>
              <a:t>Course tutor systems</a:t>
            </a:r>
          </a:p>
          <a:p>
            <a:pPr>
              <a:defRPr/>
            </a:pPr>
            <a:r>
              <a:rPr lang="en-GB" sz="2400" b="1" dirty="0" smtClean="0"/>
              <a:t>Verbal/written/electronic feedback</a:t>
            </a:r>
          </a:p>
          <a:p>
            <a:pPr>
              <a:defRPr/>
            </a:pPr>
            <a:r>
              <a:rPr lang="en-GB" sz="2400" b="1" dirty="0" smtClean="0"/>
              <a:t>Practice case studies for GU1</a:t>
            </a:r>
          </a:p>
          <a:p>
            <a:pPr>
              <a:defRPr/>
            </a:pPr>
            <a:r>
              <a:rPr lang="en-GB" sz="2400" b="1" dirty="0" smtClean="0"/>
              <a:t>Examination technique and a prelim paper</a:t>
            </a:r>
          </a:p>
          <a:p>
            <a:pPr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9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404664"/>
            <a:ext cx="8229600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altLang="en-US" dirty="0" smtClean="0"/>
              <a:t>SEV Annual Update - 2020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052736"/>
            <a:ext cx="8424936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GB" sz="2800" b="1" dirty="0"/>
              <a:t>5</a:t>
            </a:r>
            <a:r>
              <a:rPr lang="en-GB" sz="2800" b="1" dirty="0" smtClean="0"/>
              <a:t>. Internal Assessment and Verification</a:t>
            </a:r>
          </a:p>
          <a:p>
            <a:pPr marL="0" indent="0">
              <a:buNone/>
              <a:defRPr/>
            </a:pPr>
            <a:r>
              <a:rPr lang="en-GB" b="1" dirty="0"/>
              <a:t>Criterion 4.2: </a:t>
            </a:r>
            <a:r>
              <a:rPr lang="en-GB" b="1" i="1" dirty="0"/>
              <a:t>Internal assessment and verification </a:t>
            </a:r>
            <a:r>
              <a:rPr lang="en-GB" b="1" i="1" dirty="0" smtClean="0"/>
              <a:t>procedures must </a:t>
            </a:r>
            <a:r>
              <a:rPr lang="en-GB" b="1" i="1" dirty="0"/>
              <a:t>be implemented to ensure standardisation of </a:t>
            </a:r>
            <a:r>
              <a:rPr lang="en-GB" b="1" i="1" dirty="0" smtClean="0"/>
              <a:t>assessment</a:t>
            </a:r>
            <a:endParaRPr lang="en-GB" b="1" i="1" dirty="0"/>
          </a:p>
          <a:p>
            <a:pPr marL="0" indent="0">
              <a:buNone/>
              <a:defRPr/>
            </a:pPr>
            <a:endParaRPr lang="en-GB" sz="1200" b="1" dirty="0" smtClean="0"/>
          </a:p>
          <a:p>
            <a:pPr>
              <a:defRPr/>
            </a:pPr>
            <a:r>
              <a:rPr lang="en-GB" sz="2400" b="1" dirty="0" smtClean="0"/>
              <a:t>IV policy and completed IV records</a:t>
            </a:r>
          </a:p>
          <a:p>
            <a:pPr>
              <a:defRPr/>
            </a:pPr>
            <a:r>
              <a:rPr lang="en-GB" sz="2400" b="1" dirty="0" smtClean="0"/>
              <a:t>Narrative accounts in IV records and standardisation meetings</a:t>
            </a:r>
          </a:p>
          <a:p>
            <a:pPr>
              <a:defRPr/>
            </a:pPr>
            <a:r>
              <a:rPr lang="en-GB" sz="2400" b="1" dirty="0" smtClean="0"/>
              <a:t>Use of IV as developmental tool</a:t>
            </a:r>
          </a:p>
          <a:p>
            <a:pPr>
              <a:defRPr/>
            </a:pPr>
            <a:r>
              <a:rPr lang="en-GB" sz="2400" b="1" dirty="0" smtClean="0"/>
              <a:t>Unit summary reports and course reports</a:t>
            </a:r>
          </a:p>
          <a:p>
            <a:pPr>
              <a:defRPr/>
            </a:pPr>
            <a:r>
              <a:rPr lang="en-GB" sz="2400" b="1" dirty="0" smtClean="0"/>
              <a:t>Use of QVSRs’ in the internal quality assurance process</a:t>
            </a:r>
          </a:p>
          <a:p>
            <a:pPr>
              <a:defRPr/>
            </a:pPr>
            <a:r>
              <a:rPr lang="en-GB" sz="2400" b="1" dirty="0" smtClean="0"/>
              <a:t>Disagreements</a:t>
            </a:r>
          </a:p>
          <a:p>
            <a:pPr>
              <a:defRPr/>
            </a:pPr>
            <a:endParaRPr lang="en-GB" sz="2400" b="1" dirty="0"/>
          </a:p>
          <a:p>
            <a:pPr>
              <a:lnSpc>
                <a:spcPct val="90000"/>
              </a:lnSpc>
              <a:buNone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6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846</Words>
  <Application>Microsoft Office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Arial Narrow</vt:lpstr>
      <vt:lpstr>Calibri</vt:lpstr>
      <vt:lpstr>Symbol</vt:lpstr>
      <vt:lpstr>Wingdings</vt:lpstr>
      <vt:lpstr>SQA TITLE HOLDING SLIDE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Caitlin Boyle</cp:lastModifiedBy>
  <cp:revision>126</cp:revision>
  <cp:lastPrinted>2016-01-21T16:43:25Z</cp:lastPrinted>
  <dcterms:created xsi:type="dcterms:W3CDTF">2013-10-10T15:37:55Z</dcterms:created>
  <dcterms:modified xsi:type="dcterms:W3CDTF">2020-02-12T10:12:28Z</dcterms:modified>
</cp:coreProperties>
</file>