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5"/>
    <p:sldMasterId id="2147483683" r:id="rId6"/>
  </p:sldMasterIdLst>
  <p:handoutMasterIdLst>
    <p:handoutMasterId r:id="rId15"/>
  </p:handoutMasterIdLst>
  <p:sldIdLst>
    <p:sldId id="256" r:id="rId7"/>
    <p:sldId id="275" r:id="rId8"/>
    <p:sldId id="273" r:id="rId9"/>
    <p:sldId id="274" r:id="rId10"/>
    <p:sldId id="272" r:id="rId11"/>
    <p:sldId id="257" r:id="rId12"/>
    <p:sldId id="276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4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47" autoAdjust="0"/>
    <p:restoredTop sz="94647" autoAdjust="0"/>
  </p:normalViewPr>
  <p:slideViewPr>
    <p:cSldViewPr snapToGrid="0" snapToObjects="1" showGuides="1">
      <p:cViewPr varScale="1">
        <p:scale>
          <a:sx n="81" d="100"/>
          <a:sy n="81" d="100"/>
        </p:scale>
        <p:origin x="917" y="62"/>
      </p:cViewPr>
      <p:guideLst>
        <p:guide orient="horz" pos="2434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39E9E-E4E1-BE42-BD3B-2D39EFB6FCD6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58544-078C-9C47-B737-81A0FD617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43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White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636838" y="3862388"/>
            <a:ext cx="3883025" cy="523875"/>
          </a:xfrm>
          <a:prstGeom prst="rect">
            <a:avLst/>
          </a:prstGeom>
        </p:spPr>
        <p:txBody>
          <a:bodyPr/>
          <a:lstStyle>
            <a:lvl1pPr algn="ctr">
              <a:buNone/>
              <a:defRPr sz="28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algn="ctr"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503680" y="2873375"/>
            <a:ext cx="6167120" cy="706438"/>
          </a:xfrm>
          <a:prstGeom prst="rect">
            <a:avLst/>
          </a:prstGeom>
        </p:spPr>
        <p:txBody>
          <a:bodyPr/>
          <a:lstStyle>
            <a:lvl1pPr algn="ctr">
              <a:buNone/>
              <a:defRPr sz="4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46822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274637"/>
            <a:ext cx="8229600" cy="554413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229600" cy="45989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74637"/>
            <a:ext cx="8229600" cy="558483"/>
          </a:xfrm>
          <a:prstGeom prst="rect">
            <a:avLst/>
          </a:prstGeom>
        </p:spPr>
        <p:txBody>
          <a:bodyPr/>
          <a:lstStyle>
            <a:lvl1pPr algn="l">
              <a:buNone/>
              <a:defRPr sz="3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0281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274637"/>
            <a:ext cx="8229600" cy="554413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4104640" cy="45989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74637"/>
            <a:ext cx="8229600" cy="558483"/>
          </a:xfrm>
          <a:prstGeom prst="rect">
            <a:avLst/>
          </a:prstGeom>
        </p:spPr>
        <p:txBody>
          <a:bodyPr/>
          <a:lstStyle>
            <a:lvl1pPr algn="l">
              <a:buNone/>
              <a:defRPr sz="3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12"/>
          </p:nvPr>
        </p:nvSpPr>
        <p:spPr>
          <a:xfrm>
            <a:off x="4582160" y="1219200"/>
            <a:ext cx="4104640" cy="45989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810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274637"/>
            <a:ext cx="8229600" cy="554413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788160"/>
            <a:ext cx="4104640" cy="403002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74637"/>
            <a:ext cx="8229600" cy="558483"/>
          </a:xfrm>
          <a:prstGeom prst="rect">
            <a:avLst/>
          </a:prstGeom>
        </p:spPr>
        <p:txBody>
          <a:bodyPr/>
          <a:lstStyle>
            <a:lvl1pPr algn="l">
              <a:buNone/>
              <a:defRPr sz="3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12"/>
          </p:nvPr>
        </p:nvSpPr>
        <p:spPr>
          <a:xfrm>
            <a:off x="4582160" y="1788160"/>
            <a:ext cx="4104640" cy="403002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239838"/>
            <a:ext cx="4105275" cy="547687"/>
          </a:xfrm>
          <a:prstGeom prst="rect">
            <a:avLst/>
          </a:prstGeom>
        </p:spPr>
        <p:txBody>
          <a:bodyPr/>
          <a:lstStyle>
            <a:lvl1pPr algn="ctr"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</a:t>
            </a:r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82160" y="1239838"/>
            <a:ext cx="4105275" cy="547687"/>
          </a:xfrm>
          <a:prstGeom prst="rect">
            <a:avLst/>
          </a:prstGeom>
        </p:spPr>
        <p:txBody>
          <a:bodyPr/>
          <a:lstStyle>
            <a:lvl1pPr algn="ctr"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81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Blu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636838" y="3862388"/>
            <a:ext cx="3883025" cy="523875"/>
          </a:xfrm>
          <a:prstGeom prst="rect">
            <a:avLst/>
          </a:prstGeom>
        </p:spPr>
        <p:txBody>
          <a:bodyPr/>
          <a:lstStyle>
            <a:lvl1pPr algn="ctr"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algn="ctr"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503680" y="2873375"/>
            <a:ext cx="6167120" cy="706438"/>
          </a:xfrm>
          <a:prstGeom prst="rect">
            <a:avLst/>
          </a:prstGeom>
        </p:spPr>
        <p:txBody>
          <a:bodyPr/>
          <a:lstStyle>
            <a:lvl1pPr algn="ctr">
              <a:buNone/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46822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274637"/>
            <a:ext cx="8229600" cy="554413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229600" cy="45989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74637"/>
            <a:ext cx="8229600" cy="558483"/>
          </a:xfrm>
          <a:prstGeom prst="rect">
            <a:avLst/>
          </a:prstGeom>
        </p:spPr>
        <p:txBody>
          <a:bodyPr/>
          <a:lstStyle>
            <a:lvl1pPr algn="l">
              <a:buNone/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028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274637"/>
            <a:ext cx="8229600" cy="554413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4104640" cy="45989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74637"/>
            <a:ext cx="8229600" cy="558483"/>
          </a:xfrm>
          <a:prstGeom prst="rect">
            <a:avLst/>
          </a:prstGeom>
        </p:spPr>
        <p:txBody>
          <a:bodyPr/>
          <a:lstStyle>
            <a:lvl1pPr algn="l">
              <a:buNone/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12"/>
          </p:nvPr>
        </p:nvSpPr>
        <p:spPr>
          <a:xfrm>
            <a:off x="4582160" y="1219200"/>
            <a:ext cx="4104640" cy="45989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81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274637"/>
            <a:ext cx="8229600" cy="554413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788160"/>
            <a:ext cx="4104640" cy="403002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74637"/>
            <a:ext cx="8229600" cy="558483"/>
          </a:xfrm>
          <a:prstGeom prst="rect">
            <a:avLst/>
          </a:prstGeom>
        </p:spPr>
        <p:txBody>
          <a:bodyPr/>
          <a:lstStyle>
            <a:lvl1pPr algn="l">
              <a:buNone/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12"/>
          </p:nvPr>
        </p:nvSpPr>
        <p:spPr>
          <a:xfrm>
            <a:off x="4582160" y="1788160"/>
            <a:ext cx="4104640" cy="403002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239838"/>
            <a:ext cx="4105275" cy="547687"/>
          </a:xfrm>
          <a:prstGeom prst="rect">
            <a:avLst/>
          </a:prstGeom>
        </p:spPr>
        <p:txBody>
          <a:bodyPr/>
          <a:lstStyle>
            <a:lvl1pPr algn="ctr"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</a:t>
            </a:r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82160" y="1239838"/>
            <a:ext cx="4105275" cy="547687"/>
          </a:xfrm>
          <a:prstGeom prst="rect">
            <a:avLst/>
          </a:prstGeom>
        </p:spPr>
        <p:txBody>
          <a:bodyPr/>
          <a:lstStyle>
            <a:lvl1pPr algn="ctr"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81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07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9" r:id="rId3"/>
    <p:sldLayoutId id="2147483670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07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HN Accounting</a:t>
            </a:r>
          </a:p>
          <a:p>
            <a:r>
              <a:rPr lang="en-GB" dirty="0"/>
              <a:t>Graded Unit Delivery </a:t>
            </a:r>
          </a:p>
          <a:p>
            <a:r>
              <a:rPr lang="en-GB" dirty="0"/>
              <a:t>2020/2021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C1AF3-AFC5-4B13-B0C4-DB1B412327A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Achieve the units that feed into Accounting: Graded Unit 1 to achieve minimum pass.</a:t>
            </a:r>
          </a:p>
          <a:p>
            <a:r>
              <a:rPr lang="en-GB" dirty="0"/>
              <a:t>Preparing Financial Statements LO1 assessment used to determine grade.</a:t>
            </a:r>
          </a:p>
          <a:p>
            <a:r>
              <a:rPr lang="en-GB" dirty="0"/>
              <a:t>Detailed marking scheme developed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0D726-0407-46C4-A7FC-C312FCA0EA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Accounting: Graded Unit 1</a:t>
            </a:r>
          </a:p>
        </p:txBody>
      </p:sp>
    </p:spTree>
    <p:extLst>
      <p:ext uri="{BB962C8B-B14F-4D97-AF65-F5344CB8AC3E}">
        <p14:creationId xmlns:p14="http://schemas.microsoft.com/office/powerpoint/2010/main" val="65098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758825-FB0D-45DA-9F6B-33A2C9A0DF5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Delivered as normal</a:t>
            </a:r>
          </a:p>
          <a:p>
            <a:r>
              <a:rPr lang="en-GB" dirty="0"/>
              <a:t>Following last years Network event, introduced practice collaborative graded unit practice – Moorlands Brewery.</a:t>
            </a:r>
          </a:p>
          <a:p>
            <a:r>
              <a:rPr lang="en-GB" dirty="0"/>
              <a:t>Already had input on core units</a:t>
            </a:r>
          </a:p>
          <a:p>
            <a:r>
              <a:rPr lang="en-GB" dirty="0"/>
              <a:t>Integration of Meta-skills not developed in other units</a:t>
            </a:r>
          </a:p>
          <a:p>
            <a:r>
              <a:rPr lang="en-GB" dirty="0"/>
              <a:t>Enhanced transition to further studies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4EA2F-9E35-4AF4-8C7C-E04DCA2D15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Accounting: Graded Unit 2</a:t>
            </a:r>
          </a:p>
        </p:txBody>
      </p:sp>
    </p:spTree>
    <p:extLst>
      <p:ext uri="{BB962C8B-B14F-4D97-AF65-F5344CB8AC3E}">
        <p14:creationId xmlns:p14="http://schemas.microsoft.com/office/powerpoint/2010/main" val="333966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570E86-4C35-4858-A0A1-EC793CDC465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Achieve the units that feed into Accounting: Graded Unit 3 to achieve minimum pass.</a:t>
            </a:r>
          </a:p>
          <a:p>
            <a:r>
              <a:rPr lang="en-GB" dirty="0"/>
              <a:t>Integration of LO2 for Financial Reporting and Analysis (HC43 35) and LO3 for Business Taxation (J0LY 35) to determine grade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54595-EB37-47C6-9C77-18CCF4431A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Accounting: Graded Unit 3</a:t>
            </a:r>
          </a:p>
        </p:txBody>
      </p:sp>
    </p:spTree>
    <p:extLst>
      <p:ext uri="{BB962C8B-B14F-4D97-AF65-F5344CB8AC3E}">
        <p14:creationId xmlns:p14="http://schemas.microsoft.com/office/powerpoint/2010/main" val="374490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11CD2A-7A2F-43FA-A365-CE495A243ED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Learning Outcome 2 - </a:t>
            </a:r>
            <a:r>
              <a:rPr lang="en-US" dirty="0"/>
              <a:t>Knowledge and/or Skills</a:t>
            </a:r>
          </a:p>
          <a:p>
            <a:pPr lvl="1"/>
            <a:r>
              <a:rPr lang="en-US" dirty="0"/>
              <a:t>Financial statements in accordance with the Companies Acts and current UK accounting</a:t>
            </a:r>
          </a:p>
          <a:p>
            <a:pPr lvl="1"/>
            <a:r>
              <a:rPr lang="en-US" dirty="0"/>
              <a:t>standards</a:t>
            </a:r>
          </a:p>
          <a:p>
            <a:pPr lvl="1"/>
            <a:r>
              <a:rPr lang="en-US" dirty="0"/>
              <a:t>Disclosure Notes to the financial statements in accordance with the Companies Acts and current</a:t>
            </a:r>
          </a:p>
          <a:p>
            <a:pPr lvl="1"/>
            <a:r>
              <a:rPr lang="en-US" dirty="0"/>
              <a:t>UK accounting standards</a:t>
            </a:r>
          </a:p>
          <a:p>
            <a:pPr lvl="1"/>
            <a:r>
              <a:rPr lang="en-US" dirty="0"/>
              <a:t>Treatment of taxation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CD263-A8B6-48C0-96C7-558B634939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Financial Recording and Analysis</a:t>
            </a:r>
          </a:p>
        </p:txBody>
      </p:sp>
    </p:spTree>
    <p:extLst>
      <p:ext uri="{BB962C8B-B14F-4D97-AF65-F5344CB8AC3E}">
        <p14:creationId xmlns:p14="http://schemas.microsoft.com/office/powerpoint/2010/main" val="3110039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Learning Outcome 3 - </a:t>
            </a:r>
            <a:r>
              <a:rPr lang="en-US" dirty="0"/>
              <a:t>Knowledge and/or skills</a:t>
            </a:r>
          </a:p>
          <a:p>
            <a:pPr lvl="1"/>
            <a:r>
              <a:rPr lang="en-US" dirty="0"/>
              <a:t>Corporation Tax</a:t>
            </a:r>
          </a:p>
          <a:p>
            <a:pPr lvl="1"/>
            <a:r>
              <a:rPr lang="en-US" dirty="0"/>
              <a:t>Taxable trading profits</a:t>
            </a:r>
          </a:p>
          <a:p>
            <a:pPr lvl="1"/>
            <a:r>
              <a:rPr lang="en-US" dirty="0"/>
              <a:t>Taxable total profits incorporating other forms of non-trading income</a:t>
            </a:r>
          </a:p>
          <a:p>
            <a:pPr lvl="1"/>
            <a:r>
              <a:rPr lang="en-US" dirty="0"/>
              <a:t>Loss relief for a limited company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Business Taxation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Journal Adjustments</a:t>
            </a:r>
          </a:p>
          <a:p>
            <a:r>
              <a:rPr lang="en-GB" dirty="0"/>
              <a:t>Preparation of I/S to Profit Before Taxation</a:t>
            </a:r>
          </a:p>
          <a:p>
            <a:r>
              <a:rPr lang="en-GB" dirty="0"/>
              <a:t>Corporation Tax Computation (No capital allowances)</a:t>
            </a:r>
          </a:p>
          <a:p>
            <a:r>
              <a:rPr lang="en-GB" dirty="0"/>
              <a:t>Completion of I/S, SOFP and SOCE</a:t>
            </a:r>
          </a:p>
          <a:p>
            <a:r>
              <a:rPr lang="en-GB" dirty="0"/>
              <a:t>Completion of the Notes to the Accounts.</a:t>
            </a:r>
          </a:p>
          <a:p>
            <a:r>
              <a:rPr lang="en-GB" dirty="0"/>
              <a:t> Partially complete template not used.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Integrated Assessment</a:t>
            </a:r>
          </a:p>
        </p:txBody>
      </p:sp>
    </p:spTree>
    <p:extLst>
      <p:ext uri="{BB962C8B-B14F-4D97-AF65-F5344CB8AC3E}">
        <p14:creationId xmlns:p14="http://schemas.microsoft.com/office/powerpoint/2010/main" val="2025493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ECE21B-C712-46F9-BAD9-116A94924C4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800" dirty="0"/>
              <a:t>Integrity of ASP – Centre Derived IOA’s</a:t>
            </a:r>
          </a:p>
          <a:p>
            <a:r>
              <a:rPr lang="en-GB" sz="2800" dirty="0"/>
              <a:t>Error Tolerances for Integrated Assessment – Internal Assessment Guidance</a:t>
            </a:r>
          </a:p>
          <a:p>
            <a:r>
              <a:rPr lang="en-GB" sz="2800" dirty="0"/>
              <a:t>Two Marking Schemes adapted to meet requirements of units and grading</a:t>
            </a:r>
          </a:p>
          <a:p>
            <a:r>
              <a:rPr lang="en-GB" sz="2800" dirty="0"/>
              <a:t>Time Allowed – 1.5 hours and 1 Hour</a:t>
            </a:r>
          </a:p>
          <a:p>
            <a:r>
              <a:rPr lang="en-GB" sz="2800" dirty="0"/>
              <a:t>Integrity of Student Work</a:t>
            </a:r>
          </a:p>
          <a:p>
            <a:r>
              <a:rPr lang="en-GB" sz="2800" dirty="0"/>
              <a:t>Flexibility to Ensure Inclusivity</a:t>
            </a:r>
          </a:p>
          <a:p>
            <a:r>
              <a:rPr lang="en-GB" sz="2800" dirty="0"/>
              <a:t>Additional Assessment Requirements for Business Tax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2130E-CDE6-4787-9CF1-1B151B623A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GU1/GU3 - Other Factors</a:t>
            </a:r>
          </a:p>
        </p:txBody>
      </p:sp>
    </p:spTree>
    <p:extLst>
      <p:ext uri="{BB962C8B-B14F-4D97-AF65-F5344CB8AC3E}">
        <p14:creationId xmlns:p14="http://schemas.microsoft.com/office/powerpoint/2010/main" val="1762439061"/>
      </p:ext>
    </p:extLst>
  </p:cSld>
  <p:clrMapOvr>
    <a:masterClrMapping/>
  </p:clrMapOvr>
</p:sld>
</file>

<file path=ppt/theme/theme1.xml><?xml version="1.0" encoding="utf-8"?>
<a:theme xmlns:a="http://schemas.openxmlformats.org/drawingml/2006/main" name="White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ue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830A4B44E6274F81A7E17213A8835E" ma:contentTypeVersion="0" ma:contentTypeDescription="Create a new document." ma:contentTypeScope="" ma:versionID="29a67276888d9ac81d9c1a08a5492c1d">
  <xsd:schema xmlns:xsd="http://www.w3.org/2001/XMLSchema" xmlns:xs="http://www.w3.org/2001/XMLSchema" xmlns:p="http://schemas.microsoft.com/office/2006/metadata/properties" xmlns:ns2="09846f06-143e-43cd-b05f-813340daf17f" targetNamespace="http://schemas.microsoft.com/office/2006/metadata/properties" ma:root="true" ma:fieldsID="c9d163f1c726193513aa37e1f01b8180" ns2:_="">
    <xsd:import namespace="09846f06-143e-43cd-b05f-813340daf17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846f06-143e-43cd-b05f-813340daf17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9846f06-143e-43cd-b05f-813340daf17f">FCOL-511-70</_dlc_DocId>
    <_dlc_DocIdUrl xmlns="09846f06-143e-43cd-b05f-813340daf17f">
      <Url>https://staff.fife.ac.uk/support/mktt/_layouts/DocIdRedir.aspx?ID=FCOL-511-70</Url>
      <Description>FCOL-511-70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0BC5DD-20F5-424B-AB76-3CB1F1BBF7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846f06-143e-43cd-b05f-813340daf1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4E4165-E2A2-4C67-89AC-81C11AB7DE9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181F136-6148-4FD6-912B-559F3DB3199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9846f06-143e-43cd-b05f-813340daf17f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C9FF72D2-7087-480F-8A05-05172D66E3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306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White Presentation</vt:lpstr>
      <vt:lpstr>Blue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Adam Smith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Isla Hopkins</dc:creator>
  <cp:lastModifiedBy>David</cp:lastModifiedBy>
  <cp:revision>37</cp:revision>
  <dcterms:created xsi:type="dcterms:W3CDTF">2013-06-17T09:44:34Z</dcterms:created>
  <dcterms:modified xsi:type="dcterms:W3CDTF">2021-01-27T17:49:08Z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0x0101001D830A4B44E6274F81A7E17213A8835E</vt:lpwstr>
  </property>
  <property fmtid="{D5CDD505-2E9C-101B-9397-08002B2CF9AE}" pid="3" name="_dlc_DocIdItemGuid">
    <vt:lpwstr>bfa49958-ffa9-4ec7-9457-b8e662565253</vt:lpwstr>
  </property>
</Properties>
</file>