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57"/>
  </p:notesMasterIdLst>
  <p:handoutMasterIdLst>
    <p:handoutMasterId r:id="rId58"/>
  </p:handoutMasterIdLst>
  <p:sldIdLst>
    <p:sldId id="282" r:id="rId8"/>
    <p:sldId id="286" r:id="rId9"/>
    <p:sldId id="662" r:id="rId10"/>
    <p:sldId id="663" r:id="rId11"/>
    <p:sldId id="656" r:id="rId12"/>
    <p:sldId id="664" r:id="rId13"/>
    <p:sldId id="257" r:id="rId14"/>
    <p:sldId id="297" r:id="rId15"/>
    <p:sldId id="300" r:id="rId16"/>
    <p:sldId id="301" r:id="rId17"/>
    <p:sldId id="302" r:id="rId18"/>
    <p:sldId id="320" r:id="rId19"/>
    <p:sldId id="298" r:id="rId20"/>
    <p:sldId id="303" r:id="rId21"/>
    <p:sldId id="306" r:id="rId22"/>
    <p:sldId id="307" r:id="rId23"/>
    <p:sldId id="308" r:id="rId24"/>
    <p:sldId id="309" r:id="rId25"/>
    <p:sldId id="310" r:id="rId26"/>
    <p:sldId id="322" r:id="rId27"/>
    <p:sldId id="318" r:id="rId28"/>
    <p:sldId id="292" r:id="rId29"/>
    <p:sldId id="665" r:id="rId30"/>
    <p:sldId id="666" r:id="rId31"/>
    <p:sldId id="667" r:id="rId32"/>
    <p:sldId id="313" r:id="rId33"/>
    <p:sldId id="314" r:id="rId34"/>
    <p:sldId id="668" r:id="rId35"/>
    <p:sldId id="316" r:id="rId36"/>
    <p:sldId id="317" r:id="rId37"/>
    <p:sldId id="669" r:id="rId38"/>
    <p:sldId id="670" r:id="rId39"/>
    <p:sldId id="323" r:id="rId40"/>
    <p:sldId id="649" r:id="rId41"/>
    <p:sldId id="650" r:id="rId42"/>
    <p:sldId id="655" r:id="rId43"/>
    <p:sldId id="657" r:id="rId44"/>
    <p:sldId id="658" r:id="rId45"/>
    <p:sldId id="659" r:id="rId46"/>
    <p:sldId id="660" r:id="rId47"/>
    <p:sldId id="661" r:id="rId48"/>
    <p:sldId id="295" r:id="rId49"/>
    <p:sldId id="296" r:id="rId50"/>
    <p:sldId id="652" r:id="rId51"/>
    <p:sldId id="290" r:id="rId52"/>
    <p:sldId id="293" r:id="rId53"/>
    <p:sldId id="653" r:id="rId54"/>
    <p:sldId id="654" r:id="rId55"/>
    <p:sldId id="29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A4C"/>
    <a:srgbClr val="C44444"/>
    <a:srgbClr val="FC9E9D"/>
    <a:srgbClr val="FDD24F"/>
    <a:srgbClr val="FDBC45"/>
    <a:srgbClr val="FDC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2684A0-82F2-4B12-8478-40D8A781DDD4}" v="17" dt="2026-05-29T10:51:29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1" autoAdjust="0"/>
  </p:normalViewPr>
  <p:slideViewPr>
    <p:cSldViewPr snapToGrid="0">
      <p:cViewPr varScale="1">
        <p:scale>
          <a:sx n="90" d="100"/>
          <a:sy n="90" d="100"/>
        </p:scale>
        <p:origin x="374" y="67"/>
      </p:cViewPr>
      <p:guideLst/>
    </p:cSldViewPr>
  </p:slideViewPr>
  <p:outlineViewPr>
    <p:cViewPr>
      <p:scale>
        <a:sx n="33" d="100"/>
        <a:sy n="33" d="100"/>
      </p:scale>
      <p:origin x="0" y="-89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CD12AC-7BB6-E328-3068-CB3AFDE1C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CE868-EB59-9CE1-3F29-B62140029D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CF439-3780-D14B-84BD-24DDB3E8F1B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B371F-6256-345C-5E66-37F64790C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3A6EE-DF38-5A52-D45D-D51A77BE88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88FC-D6A3-2A4D-8255-CF58314C8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41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6C3CD-37AA-A84A-AA22-E5E3E54B9E5D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0D8B5-C9B0-7C40-BBFB-D3D35DC6A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21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CDC1-56A8-F748-9741-BB672E5A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215"/>
            <a:ext cx="9144000" cy="188974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29DF8-D0C3-6461-D643-5F72E2193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9A85FF2-D58B-C839-B410-303B88650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4E83956-6C20-74D1-9950-C75DB694E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74F362-89EC-BB34-F481-06E7A05E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4AA2571-D18C-68FF-C59B-2F023D60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C5D6-263F-AE8E-94AE-9B1CDD876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72" y="547141"/>
            <a:ext cx="6173448" cy="238334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4B268-EC15-9714-035B-599E2AD47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280" y="1986197"/>
            <a:ext cx="5036695" cy="417910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48657E-224C-A046-F6C2-503F1A5BD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937E64-3351-E4EA-EE88-CEA1619F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1439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AF598-C927-3A27-7F4E-84BC1FB0A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6282" y="547141"/>
            <a:ext cx="5861154" cy="5763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CE29FEF-8037-CB38-DD1E-EB21230CE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6EF2DB-7249-7D0E-F1B6-0156A5CC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1439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D05038-42D1-EE76-3AFF-EA6FE6C79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280" y="1986197"/>
            <a:ext cx="5036695" cy="43246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25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40141EDC-4982-CFFC-E984-3BA63C485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C9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6C203-F654-73D6-2D13-899694A5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4" y="1435265"/>
            <a:ext cx="10515600" cy="590931"/>
          </a:xfrm>
        </p:spPr>
        <p:txBody>
          <a:bodyPr anchor="t"/>
          <a:lstStyle>
            <a:lvl1pPr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D21CBC-8BF5-D10F-C120-A0696A078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304" y="5150734"/>
            <a:ext cx="9624858" cy="5890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AD92B-9141-9673-A75D-6F664D161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89" y="567640"/>
            <a:ext cx="819032" cy="4445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1070DA-2515-5FE0-3CE2-4F7D676D5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90045" y="789890"/>
            <a:ext cx="9826907" cy="0"/>
          </a:xfrm>
          <a:prstGeom prst="line">
            <a:avLst/>
          </a:prstGeom>
          <a:ln>
            <a:solidFill>
              <a:srgbClr val="FC9E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C90F8-C217-4C15-F023-BB290BAED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594686" y="5845860"/>
            <a:ext cx="819032" cy="4445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449D3-D7A5-828B-B118-452EAD0A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>
            <a:off x="497255" y="6068110"/>
            <a:ext cx="9826907" cy="0"/>
          </a:xfrm>
          <a:prstGeom prst="line">
            <a:avLst/>
          </a:prstGeom>
          <a:ln>
            <a:solidFill>
              <a:srgbClr val="FC9E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50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174CD-343C-A71A-2A6F-9DE7F036F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416" y="1628800"/>
            <a:ext cx="10585176" cy="4680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4E585-A4AC-A08E-A191-FBA41DAC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547141"/>
            <a:ext cx="10585176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5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solidFill>
          <a:srgbClr val="FFE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C960-D0FD-944C-B1C2-C3299914A7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827" y="854442"/>
            <a:ext cx="4753788" cy="3869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20"/>
              </a:lnSpc>
              <a:buNone/>
              <a:defRPr sz="9600">
                <a:latin typeface="Graphik XXCond Black" pitchFamily="2" charset="0"/>
              </a:defRPr>
            </a:lvl1pPr>
          </a:lstStyle>
          <a:p>
            <a:pPr lvl="0"/>
            <a:r>
              <a:rPr lang="en-GB"/>
              <a:t>SECTION TITLE GOES HERE 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CF7FCA-47D8-6545-B419-DB0E7A8FE8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0630" y="1"/>
            <a:ext cx="5181369" cy="6868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9C01808-89BB-D946-A205-D2DE7F870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25" y="5811960"/>
            <a:ext cx="571475" cy="2010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 b="0" i="0">
                <a:latin typeface="Cabinet Grotesk Light" pitchFamily="2" charset="77"/>
              </a:defRPr>
            </a:lvl1pPr>
          </a:lstStyle>
          <a:p>
            <a:r>
              <a:rPr lang="en-US" spc="30">
                <a:latin typeface="Cabinet Grotesk Light" pitchFamily="2" charset="77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427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813BDAF-A9B4-7B7F-1C83-F956936F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160BC1-513F-19DB-3DEA-08BDC2CAA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215"/>
            <a:ext cx="9144000" cy="188974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99F5C1A-D12C-6B2F-98DC-E06AC2947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1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E876F-7A33-7211-BA42-6B8FD7A8F85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C9E9D"/>
          </a:solidFill>
          <a:ln>
            <a:solidFill>
              <a:srgbClr val="FC9E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892EFD-A89C-9CF3-F415-824F8D7D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47475" r="13805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813BDAF-A9B4-7B7F-1C83-F956936F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262C5D-D1C9-DC6C-E4D7-864EFE2D0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215"/>
            <a:ext cx="9144000" cy="188974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017DF3-8A63-12FF-C6A0-471EC8A6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Title Slide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E876F-7A33-7211-BA42-6B8FD7A8F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C9E9D"/>
          </a:solidFill>
          <a:ln>
            <a:solidFill>
              <a:srgbClr val="FC9E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892EFD-A89C-9CF3-F415-824F8D7D91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47475" r="13805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B729DF8-D0C3-6461-D643-5F72E2193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2798" y="1263192"/>
            <a:ext cx="5115610" cy="589072"/>
          </a:xfrm>
        </p:spPr>
        <p:txBody>
          <a:bodyPr/>
          <a:lstStyle>
            <a:lvl1pPr marL="0" indent="0" algn="l">
              <a:buNone/>
              <a:defRPr sz="2400">
                <a:latin typeface="Jos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813BDAF-A9B4-7B7F-1C83-F956936F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EFFEBD-CF87-441D-39DF-3BC0E415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92" y="1263191"/>
            <a:ext cx="5115610" cy="4294585"/>
          </a:xfrm>
        </p:spPr>
        <p:txBody>
          <a:bodyPr>
            <a:noAutofit/>
          </a:bodyPr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9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8F04C94-56C4-2A7C-E411-DBC31D4AF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80" y="1986198"/>
            <a:ext cx="11519939" cy="3940040"/>
          </a:xfrm>
        </p:spPr>
        <p:txBody>
          <a:bodyPr numCol="2" spcCol="720000">
            <a:noAutofit/>
          </a:bodyPr>
          <a:lstStyle>
            <a:lvl1pPr marL="0" indent="0" algn="l">
              <a:buNone/>
              <a:defRPr lang="en-GB" sz="24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DEC8FCE-3686-D7B2-A0DA-167EF704C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15EA19-09E9-C2FA-E043-20D65425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5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B901B548-3491-8514-F169-D5F734949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CBD9B-8831-1923-6C78-D0343F65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A257389-9EE8-F949-CB87-D003F9CB84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86196"/>
            <a:ext cx="10515600" cy="453914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2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anoram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A1D2C99-0ADE-F525-40BD-05A3C1B7E74B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-1" y="2720050"/>
            <a:ext cx="12191999" cy="413794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5EF1F5C-7861-8BE0-A7C2-AB264E024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7FDEEE-D0E7-4719-9349-620FEF568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8" y="551554"/>
            <a:ext cx="5758722" cy="14346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B9416B-70D9-DD70-4DAF-53279503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1439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3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D440B37-20F7-8147-C7D1-48E69165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6D85D-0357-CDE4-094B-1AC6327C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3" y="2573528"/>
            <a:ext cx="11534931" cy="1003352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FF9DE-E259-4B21-B1E2-2D157728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783" y="4162243"/>
            <a:ext cx="11534931" cy="5890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714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DEC4529-7957-33A3-99C9-782E69C1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A759D-A11B-C388-917D-CC6E9F4A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C0F0363-D0F8-4786-ABC1-24414524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0AC7B1B-64FE-57FF-9017-515C47375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C65803-B265-4212-7B9A-E84777B8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0215"/>
            <a:ext cx="9144000" cy="188974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936E14-D4EB-C16F-38EA-695EC1C04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6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32F7A3B-5C53-8A9D-545B-4E6F9DDFC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299600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341CC2E-9679-0C78-D208-0CCBBDA10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80" y="1986198"/>
            <a:ext cx="11519939" cy="3940040"/>
          </a:xfrm>
        </p:spPr>
        <p:txBody>
          <a:bodyPr numCol="2" spcCol="720000">
            <a:noAutofit/>
          </a:bodyPr>
          <a:lstStyle>
            <a:lvl1pPr marL="0" indent="0" algn="l">
              <a:buNone/>
              <a:defRPr lang="en-GB" sz="18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96F4CE-D0F8-3323-0965-0B3FF93D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36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12ECD3-B656-4A18-6DA8-947730BD5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1B72C-9C4A-F1CD-9720-F3FEF759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BA11E3D-C3CC-99A9-5949-D03F8EB732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86196"/>
            <a:ext cx="10515600" cy="4539147"/>
          </a:xfrm>
        </p:spPr>
        <p:txBody>
          <a:bodyPr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anoram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B5C7C2-5D80-4829-7572-74DA5595BB3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-1" y="2720051"/>
            <a:ext cx="12191999" cy="41379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7397ED-A304-42D8-3FBC-714419C6B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26ECFE-50EE-56C6-AC30-53B4139B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8" y="551554"/>
            <a:ext cx="5758722" cy="14346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2B543C-98DD-434B-63DB-C34D97AD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1439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B539047-C39B-F181-1E7D-731CB7BE5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EFF83-7E02-5BB5-6A0D-BAF8CCF5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3" y="2573528"/>
            <a:ext cx="11534931" cy="1003352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F0EF-95CD-6DDA-C263-F17CFC9A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783" y="4162243"/>
            <a:ext cx="11534931" cy="58907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8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4CED12-0542-B9A2-5613-3CE781177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28800"/>
            <a:ext cx="12192000" cy="51125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AD6250-9976-89D5-B02B-E3EACD84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35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CEDAEA0-62DA-316E-EFC8-C1321065C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27C131D-11A0-D320-F527-01D0D910E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80" y="1986197"/>
            <a:ext cx="5761220" cy="2383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30FA763-008E-44B3-F90E-7DECBDBB3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6197"/>
            <a:ext cx="5758720" cy="2383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6A7845-22E5-DA84-4EBD-17C8DA18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1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4391DF7-E425-C6A9-716F-759CB4862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CEA54-8B40-3678-63C9-BBBEC704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AFF6B0E1-1242-2106-FC95-A9E0B829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7B1594BE-7376-CE87-58F7-CF7FE49BC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9B4972-2F15-D3EF-CFA9-730E43F6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72" y="547141"/>
            <a:ext cx="6173448" cy="238334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3DE9FC-9606-C9F7-A17E-FE40810DE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280" y="1986197"/>
            <a:ext cx="5036695" cy="417910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91F50D-A9C8-FE52-B1C3-054E2FDF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1439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1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4138A09-9C71-1AF4-F697-480021A9F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AC82488-17E4-572F-38F0-99F54AF1F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6282" y="547141"/>
            <a:ext cx="5861154" cy="5763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98BCE7-6632-DF24-44C0-B50CDFD2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1439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940DE-13EE-92F7-B83B-CAF717DFD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280" y="1986197"/>
            <a:ext cx="5036695" cy="43246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766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19CBC-9B5E-6C39-31E7-C110976D0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1700808"/>
            <a:ext cx="108012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0214-17E9-69DE-36E2-4D428400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47141"/>
            <a:ext cx="10801200" cy="71865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119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A202503-8438-ECC8-BBE3-3DAAE685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0066" t="16833" b="18029"/>
          <a:stretch>
            <a:fillRect/>
          </a:stretch>
        </p:blipFill>
        <p:spPr>
          <a:xfrm>
            <a:off x="0" y="-1"/>
            <a:ext cx="79764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BCDC1-56A8-F748-9741-BB672E5A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58" y="2539128"/>
            <a:ext cx="10353774" cy="1889748"/>
          </a:xfrm>
        </p:spPr>
        <p:txBody>
          <a:bodyPr anchor="b">
            <a:noAutofit/>
          </a:bodyPr>
          <a:lstStyle>
            <a:lvl1pPr algn="l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29DF8-D0C3-6461-D643-5F72E2193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58" y="4900906"/>
            <a:ext cx="6828148" cy="589072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Graphic 3" descr="Qualifications Scotland logo">
            <a:extLst>
              <a:ext uri="{FF2B5EF4-FFF2-40B4-BE49-F238E27FC236}">
                <a16:creationId xmlns:a16="http://schemas.microsoft.com/office/drawing/2014/main" id="{26A6AE28-52F4-3ED3-C222-916C67F75C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360" y="332599"/>
            <a:ext cx="2107073" cy="7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93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with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A202503-8438-ECC8-BBE3-3DAAE685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0066" t="16833" b="18029"/>
          <a:stretch>
            <a:fillRect/>
          </a:stretch>
        </p:blipFill>
        <p:spPr>
          <a:xfrm>
            <a:off x="0" y="-1"/>
            <a:ext cx="79764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BCDC1-56A8-F748-9741-BB672E5A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61" y="2000140"/>
            <a:ext cx="5381542" cy="2776145"/>
          </a:xfrm>
        </p:spPr>
        <p:txBody>
          <a:bodyPr anchor="b">
            <a:noAutofit/>
          </a:bodyPr>
          <a:lstStyle>
            <a:lvl1pPr algn="l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29DF8-D0C3-6461-D643-5F72E2193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425" y="5108883"/>
            <a:ext cx="5381542" cy="589072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4519D97-823B-B217-B217-5B633434CBE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444800" y="0"/>
            <a:ext cx="4747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7" name="Graphic 6" descr="Qualifications Scotland logo">
            <a:extLst>
              <a:ext uri="{FF2B5EF4-FFF2-40B4-BE49-F238E27FC236}">
                <a16:creationId xmlns:a16="http://schemas.microsoft.com/office/drawing/2014/main" id="{1C66023D-0B4B-D23E-227A-704B3D163D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360" y="332599"/>
            <a:ext cx="2107073" cy="7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657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  <p15:guide id="5" pos="410" userDrawn="1">
          <p15:clr>
            <a:srgbClr val="FBAE40"/>
          </p15:clr>
        </p15:guide>
        <p15:guide id="6" orient="horz" pos="388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with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A202503-8438-ECC8-BBE3-3DAAE685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6833" r="13382" b="18029"/>
          <a:stretch>
            <a:fillRect/>
          </a:stretch>
        </p:blipFill>
        <p:spPr>
          <a:xfrm>
            <a:off x="2312636" y="0"/>
            <a:ext cx="98793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BCDC1-56A8-F748-9741-BB672E5A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992" y="2000140"/>
            <a:ext cx="5381542" cy="2776145"/>
          </a:xfrm>
        </p:spPr>
        <p:txBody>
          <a:bodyPr anchor="b">
            <a:noAutofit/>
          </a:bodyPr>
          <a:lstStyle>
            <a:lvl1pPr algn="l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29DF8-D0C3-6461-D643-5F72E2193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2992" y="5108885"/>
            <a:ext cx="5381542" cy="589072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4519D97-823B-B217-B217-5B633434CBE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2696400" cy="345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B2FE837-6AAE-0EE5-67D1-45A3082C60B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3421524"/>
            <a:ext cx="2700000" cy="345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306005-01AC-49C3-950D-2AE2A885C5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688480" y="1"/>
            <a:ext cx="2696400" cy="345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4B3C3E8-5B17-0243-5219-FCEDE6C6DAD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88480" y="3421524"/>
            <a:ext cx="2700000" cy="345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7" name="Graphic 6" descr="Qualifications Scotland logo">
            <a:extLst>
              <a:ext uri="{FF2B5EF4-FFF2-40B4-BE49-F238E27FC236}">
                <a16:creationId xmlns:a16="http://schemas.microsoft.com/office/drawing/2014/main" id="{F0255839-06E4-663F-ED18-B319F4E6B6C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2992" y="332601"/>
            <a:ext cx="2107073" cy="7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4" userDrawn="1">
          <p15:clr>
            <a:srgbClr val="FBAE40"/>
          </p15:clr>
        </p15:guide>
        <p15:guide id="4" orient="horz" pos="657" userDrawn="1">
          <p15:clr>
            <a:srgbClr val="FBAE40"/>
          </p15:clr>
        </p15:guide>
        <p15:guide id="5" orient="horz" pos="856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 with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A202503-8438-ECC8-BBE3-3DAAE685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4150" t="14917" b="19944"/>
          <a:stretch>
            <a:fillRect/>
          </a:stretch>
        </p:blipFill>
        <p:spPr>
          <a:xfrm>
            <a:off x="-1" y="-1"/>
            <a:ext cx="979177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BCDC1-56A8-F748-9741-BB672E5A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4" y="4069390"/>
            <a:ext cx="11522074" cy="1003352"/>
          </a:xfrm>
        </p:spPr>
        <p:txBody>
          <a:bodyPr anchor="t">
            <a:noAutofit/>
          </a:bodyPr>
          <a:lstStyle>
            <a:lvl1pPr algn="l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29DF8-D0C3-6461-D643-5F72E2193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5252730"/>
            <a:ext cx="7921278" cy="589072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4519D97-823B-B217-B217-5B633434CBE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Graphic 9" descr="Qualifications Scotland logo">
            <a:extLst>
              <a:ext uri="{FF2B5EF4-FFF2-40B4-BE49-F238E27FC236}">
                <a16:creationId xmlns:a16="http://schemas.microsoft.com/office/drawing/2014/main" id="{DA73B492-F862-6664-478F-0779A14012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9965" y="5502524"/>
            <a:ext cx="2107073" cy="7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1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7" userDrawn="1">
          <p15:clr>
            <a:srgbClr val="FBAE40"/>
          </p15:clr>
        </p15:guide>
        <p15:guide id="3" orient="horz" pos="3918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pos="2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42F9D4C-5F6C-01A9-8A83-887DB075BA0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96000" y="1"/>
            <a:ext cx="6096000" cy="68579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342CEE-4166-A358-D1B6-4104D694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1439056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FF1F03E-B915-37DB-AE07-FA4B488D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8247BA9-F66B-1FC4-B4E9-F2C55DAE746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7280" y="1986198"/>
            <a:ext cx="5036695" cy="4461402"/>
          </a:xfrm>
        </p:spPr>
        <p:txBody>
          <a:bodyPr numCol="1" spcCol="720000">
            <a:noAutofit/>
          </a:bodyPr>
          <a:lstStyle>
            <a:lvl1pPr marL="0" indent="0" algn="l">
              <a:buNone/>
              <a:defRPr lang="en-GB" sz="1800" b="0" i="0" smtClean="0">
                <a:effectLst/>
                <a:latin typeface="Jos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CDC1-56A8-F748-9741-BB672E5A6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622" y="2484126"/>
            <a:ext cx="6828148" cy="1889748"/>
          </a:xfrm>
        </p:spPr>
        <p:txBody>
          <a:bodyPr anchor="ctr">
            <a:noAutofit/>
          </a:bodyPr>
          <a:lstStyle>
            <a:lvl1pPr algn="l"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29DF8-D0C3-6461-D643-5F72E2193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188" y="4774624"/>
            <a:ext cx="6828148" cy="5890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A5E5D40-3B94-C111-92CD-BEA6DB8CA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6833" r="69906" b="18029"/>
          <a:stretch>
            <a:fillRect/>
          </a:stretch>
        </p:blipFill>
        <p:spPr>
          <a:xfrm>
            <a:off x="8759596" y="-1"/>
            <a:ext cx="3432404" cy="6858001"/>
          </a:xfrm>
          <a:prstGeom prst="rect">
            <a:avLst/>
          </a:prstGeom>
        </p:spPr>
      </p:pic>
      <p:pic>
        <p:nvPicPr>
          <p:cNvPr id="5" name="Graphic 4" descr="Qualifications Scotland logo">
            <a:extLst>
              <a:ext uri="{FF2B5EF4-FFF2-40B4-BE49-F238E27FC236}">
                <a16:creationId xmlns:a16="http://schemas.microsoft.com/office/drawing/2014/main" id="{BAEB73C2-BD9C-6446-E3A3-C32491317B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360" y="332599"/>
            <a:ext cx="2107073" cy="7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1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41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278D1509-8CB0-0E8C-B7DC-203AC8506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740FA-0F6B-CDFA-5FDC-EFB0D134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4" y="1435265"/>
            <a:ext cx="10515600" cy="590931"/>
          </a:xfrm>
        </p:spPr>
        <p:txBody>
          <a:bodyPr anchor="t"/>
          <a:lstStyle>
            <a:lvl1pPr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D8D60-2640-880D-5E35-939F9ECA5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1600" y="6447600"/>
            <a:ext cx="410400" cy="4104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A3DE468-873D-A54A-810A-1C661AA22B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8970CCA-D92C-A785-EE2E-5588AA5A4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304" y="5150734"/>
            <a:ext cx="9624858" cy="5890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A478FF-F6CD-3404-91F4-F6FA94F42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7255" y="567640"/>
            <a:ext cx="10919697" cy="444500"/>
            <a:chOff x="689711" y="567640"/>
            <a:chExt cx="10919697" cy="444500"/>
          </a:xfrm>
        </p:grpSpPr>
        <p:pic>
          <p:nvPicPr>
            <p:cNvPr id="8" name="Picture 7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9B446F58-8198-1AC4-7BBD-C9D88EB17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11" y="567640"/>
              <a:ext cx="825500" cy="4445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61936E-ECD0-D3AD-BF3D-DA7764DE5C57}"/>
                </a:ext>
              </a:extLst>
            </p:cNvPr>
            <p:cNvCxnSpPr/>
            <p:nvPr userDrawn="1"/>
          </p:nvCxnSpPr>
          <p:spPr>
            <a:xfrm>
              <a:off x="1782501" y="789890"/>
              <a:ext cx="9826907" cy="0"/>
            </a:xfrm>
            <a:prstGeom prst="line">
              <a:avLst/>
            </a:prstGeom>
            <a:ln>
              <a:solidFill>
                <a:srgbClr val="FDD24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3C6BBC-40FF-20B7-6AF5-CA56EC99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497255" y="5845860"/>
            <a:ext cx="10919697" cy="444500"/>
            <a:chOff x="689711" y="567640"/>
            <a:chExt cx="10919697" cy="444500"/>
          </a:xfrm>
        </p:grpSpPr>
        <p:pic>
          <p:nvPicPr>
            <p:cNvPr id="13" name="Picture 12" descr="A yellow and black logo&#10;&#10;AI-generated content may be incorrect.">
              <a:extLst>
                <a:ext uri="{FF2B5EF4-FFF2-40B4-BE49-F238E27FC236}">
                  <a16:creationId xmlns:a16="http://schemas.microsoft.com/office/drawing/2014/main" id="{B6C2EA1A-C5D7-3E6B-3AFB-A973ED264A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11" y="567640"/>
              <a:ext cx="825500" cy="4445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B2E6EE-F9C9-C46E-E733-5B087ADDEC01}"/>
                </a:ext>
              </a:extLst>
            </p:cNvPr>
            <p:cNvCxnSpPr/>
            <p:nvPr userDrawn="1"/>
          </p:nvCxnSpPr>
          <p:spPr>
            <a:xfrm>
              <a:off x="1782501" y="789890"/>
              <a:ext cx="9826907" cy="0"/>
            </a:xfrm>
            <a:prstGeom prst="line">
              <a:avLst/>
            </a:prstGeom>
            <a:ln>
              <a:solidFill>
                <a:srgbClr val="FDD24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849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9E92FD-36FE-11E0-DA9D-D8466E0730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63421" y="547141"/>
            <a:ext cx="5112346" cy="28818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D5FDDA6-7CEC-B2C5-BCF7-D04B948F147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16234" y="3429000"/>
            <a:ext cx="5112345" cy="28818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85DE45D-5EE8-F61C-691F-438835042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FC968C0-2826-1BD8-8B74-BF03D0150E39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663421" y="3770024"/>
            <a:ext cx="5112344" cy="2540833"/>
          </a:xfrm>
        </p:spPr>
        <p:txBody>
          <a:bodyPr numCol="1" spcCol="720000">
            <a:noAutofit/>
          </a:bodyPr>
          <a:lstStyle>
            <a:lvl1pPr marL="0" indent="0" algn="l">
              <a:buNone/>
              <a:defRPr lang="en-GB" sz="18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EA4941-540A-7CEC-D7A2-9A3A3249CD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16234" y="547141"/>
            <a:ext cx="5112344" cy="266583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44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&amp; 3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EFF0E79-DCEB-765E-E8C8-41CB03850A6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28412" y="4655678"/>
            <a:ext cx="3935176" cy="20079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8ED7F96-0851-272C-CC6B-08FBB06B8E4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4655678"/>
            <a:ext cx="3935176" cy="20079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54D9F3-C73E-D643-7B00-2A7F615D3E5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256824" y="4655678"/>
            <a:ext cx="3935176" cy="20079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9A68160-3255-ADA9-E012-5691FA3093B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-1" y="-1"/>
            <a:ext cx="12191999" cy="4462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5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anoram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C37269-F5D9-8CE4-F1D9-0AAFE388364B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-1" y="2720050"/>
            <a:ext cx="12191999" cy="41379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7060786-68EC-F366-1F7A-DB80AAD65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8" y="551554"/>
            <a:ext cx="5758722" cy="14346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806AF98-9C1B-A928-03C8-639E41946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7825BB-223D-C714-5E6A-B9DF22CE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1439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3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E8A5-2ED3-AC0F-0D12-960E5A6E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3" y="2573528"/>
            <a:ext cx="11534931" cy="1003352"/>
          </a:xfrm>
        </p:spPr>
        <p:txBody>
          <a:bodyPr anchor="ctr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22984-69CF-40C2-4EA4-03F781722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783" y="4162243"/>
            <a:ext cx="11534931" cy="5890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FE3570-D906-5C8D-14AD-5B36045A4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0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23B99-007D-CBDE-3F7B-3AE9954B8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780" y="1986197"/>
            <a:ext cx="5761220" cy="2383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6EB8E-A232-EE43-B3E4-B4BF564AE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6197"/>
            <a:ext cx="5758720" cy="2383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1334CA6-969F-2B39-3BB7-0C5DDE0CD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91777" y="5557777"/>
            <a:ext cx="1300223" cy="1300223"/>
          </a:xfrm>
          <a:custGeom>
            <a:avLst/>
            <a:gdLst>
              <a:gd name="connsiteX0" fmla="*/ 1291034 w 1300223"/>
              <a:gd name="connsiteY0" fmla="*/ 0 h 1300223"/>
              <a:gd name="connsiteX1" fmla="*/ 1300223 w 1300223"/>
              <a:gd name="connsiteY1" fmla="*/ 0 h 1300223"/>
              <a:gd name="connsiteX2" fmla="*/ 1300223 w 1300223"/>
              <a:gd name="connsiteY2" fmla="*/ 1300223 h 1300223"/>
              <a:gd name="connsiteX3" fmla="*/ 0 w 1300223"/>
              <a:gd name="connsiteY3" fmla="*/ 1300223 h 1300223"/>
              <a:gd name="connsiteX4" fmla="*/ 0 w 1300223"/>
              <a:gd name="connsiteY4" fmla="*/ 1291034 h 1300223"/>
              <a:gd name="connsiteX5" fmla="*/ 134193 w 1300223"/>
              <a:gd name="connsiteY5" fmla="*/ 1270553 h 1300223"/>
              <a:gd name="connsiteX6" fmla="*/ 1270554 w 1300223"/>
              <a:gd name="connsiteY6" fmla="*/ 134193 h 13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0223" h="1300223">
                <a:moveTo>
                  <a:pt x="1291034" y="0"/>
                </a:moveTo>
                <a:lnTo>
                  <a:pt x="1300223" y="0"/>
                </a:lnTo>
                <a:lnTo>
                  <a:pt x="1300223" y="1300223"/>
                </a:lnTo>
                <a:lnTo>
                  <a:pt x="0" y="1300223"/>
                </a:lnTo>
                <a:lnTo>
                  <a:pt x="0" y="1291034"/>
                </a:lnTo>
                <a:lnTo>
                  <a:pt x="134193" y="1270553"/>
                </a:lnTo>
                <a:cubicBezTo>
                  <a:pt x="704581" y="1153835"/>
                  <a:pt x="1153836" y="704580"/>
                  <a:pt x="1270554" y="134193"/>
                </a:cubicBezTo>
                <a:close/>
              </a:path>
            </a:pathLst>
          </a:cu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42D3C3-3A04-84DD-0B97-07C7A360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4F214C2-0384-C1D5-C4E6-B5AF2AF4F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47475" r="13805"/>
          <a:stretch>
            <a:fillRect/>
          </a:stretch>
        </p:blipFill>
        <p:spPr>
          <a:xfrm>
            <a:off x="1" y="0"/>
            <a:ext cx="12192000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008DE-61E2-0885-584E-ED49E52F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577"/>
            <a:ext cx="10515600" cy="71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E3C9D-BAB0-8881-DD1F-C5065EB6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807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827AC5-2344-A7E4-C033-180463AD5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47475" r="13805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50" r:id="rId3"/>
    <p:sldLayoutId id="2147483691" r:id="rId4"/>
    <p:sldLayoutId id="2147483694" r:id="rId5"/>
    <p:sldLayoutId id="2147483697" r:id="rId6"/>
    <p:sldLayoutId id="2147483700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57" r:id="rId13"/>
    <p:sldLayoutId id="2147483706" r:id="rId14"/>
    <p:sldLayoutId id="2147483709" r:id="rId15"/>
    <p:sldLayoutId id="2147483712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0" baseline="0">
          <a:solidFill>
            <a:srgbClr val="1E2A4C"/>
          </a:solidFill>
          <a:latin typeface="Jost" pitchFamily="2" charset="77"/>
          <a:ea typeface="Jost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02FC78-F18A-A45B-7F29-32F5772C3D9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DD2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D22FAAA-DDF2-DDF2-1F95-114AD3BE5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47475" r="13805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008DE-61E2-0885-584E-ED49E52F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577"/>
            <a:ext cx="10515600" cy="71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E3C9D-BAB0-8881-DD1F-C5065EB6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807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08" r:id="rId3"/>
    <p:sldLayoutId id="2147483662" r:id="rId4"/>
    <p:sldLayoutId id="2147483701" r:id="rId5"/>
    <p:sldLayoutId id="2147483663" r:id="rId6"/>
    <p:sldLayoutId id="2147483666" r:id="rId7"/>
    <p:sldLayoutId id="214748366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0" baseline="0">
          <a:solidFill>
            <a:srgbClr val="1E2A4C"/>
          </a:solidFill>
          <a:latin typeface="Jost" pitchFamily="2" charset="77"/>
          <a:ea typeface="Jost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77"/>
          <a:ea typeface="Jost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02FC78-F18A-A45B-7F29-32F5772C3D9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008DE-61E2-0885-584E-ED49E52F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577"/>
            <a:ext cx="10515600" cy="71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E3C9D-BAB0-8881-DD1F-C5065EB6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807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290BF6-E69E-1F04-BA25-ECE2F9EEF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7475" r="13805"/>
          <a:stretch>
            <a:fillRect/>
          </a:stretch>
        </p:blipFill>
        <p:spPr>
          <a:xfrm>
            <a:off x="0" y="47847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6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5" r:id="rId2"/>
    <p:sldLayoutId id="2147483674" r:id="rId3"/>
    <p:sldLayoutId id="2147483702" r:id="rId4"/>
    <p:sldLayoutId id="2147483675" r:id="rId5"/>
    <p:sldLayoutId id="2147483676" r:id="rId6"/>
    <p:sldLayoutId id="2147483678" r:id="rId7"/>
    <p:sldLayoutId id="2147483679" r:id="rId8"/>
    <p:sldLayoutId id="2147483680" r:id="rId9"/>
    <p:sldLayoutId id="2147483681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0" baseline="0">
          <a:solidFill>
            <a:schemeClr val="bg1"/>
          </a:solidFill>
          <a:latin typeface="Jost" pitchFamily="2" charset="77"/>
          <a:ea typeface="Jost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02FC78-F18A-A45B-7F29-32F5772C3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E2A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008DE-61E2-0885-584E-ED49E52F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577"/>
            <a:ext cx="10515600" cy="71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E3C9D-BAB0-8881-DD1F-C5065EB6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807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88" r:id="rId4"/>
    <p:sldLayoutId id="2147483685" r:id="rId5"/>
    <p:sldLayoutId id="2147483690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0" baseline="0">
          <a:solidFill>
            <a:schemeClr val="bg1"/>
          </a:solidFill>
          <a:latin typeface="Jost" pitchFamily="2" charset="77"/>
          <a:ea typeface="Jost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Jost" pitchFamily="2" charset="77"/>
          <a:ea typeface="Jost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qa.org.uk/sqa/110487.12552.html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CB10E7-2A86-79C0-D1AF-3DACEDF89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58" y="2484126"/>
            <a:ext cx="10353774" cy="1889748"/>
          </a:xfrm>
        </p:spPr>
        <p:txBody>
          <a:bodyPr/>
          <a:lstStyle/>
          <a:p>
            <a:r>
              <a:rPr lang="en-GB" dirty="0">
                <a:latin typeface="Jost"/>
              </a:rPr>
              <a:t>Next Generation: HNC and HND Accounting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AB95885-D837-89D3-CB3F-6417CEDE3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Qualifications and Community of Practice Launch</a:t>
            </a:r>
          </a:p>
          <a:p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May 2026</a:t>
            </a:r>
          </a:p>
        </p:txBody>
      </p:sp>
    </p:spTree>
    <p:extLst>
      <p:ext uri="{BB962C8B-B14F-4D97-AF65-F5344CB8AC3E}">
        <p14:creationId xmlns:p14="http://schemas.microsoft.com/office/powerpoint/2010/main" val="168644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43E24-E035-578E-B0B1-7FD65FC94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2B28DA4-9220-64D1-08FD-2E9E07CC0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8537"/>
            <a:ext cx="9144000" cy="866953"/>
          </a:xfrm>
        </p:spPr>
        <p:txBody>
          <a:bodyPr/>
          <a:lstStyle/>
          <a:p>
            <a:r>
              <a:rPr lang="en-US" sz="4800" dirty="0"/>
              <a:t>New HNC Mandatory Units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80787-5ECE-20DE-1553-C8FB0EBB3098}"/>
              </a:ext>
            </a:extLst>
          </p:cNvPr>
          <p:cNvSpPr txBox="1"/>
          <p:nvPr/>
        </p:nvSpPr>
        <p:spPr>
          <a:xfrm>
            <a:off x="925284" y="1827118"/>
            <a:ext cx="102870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Management Accounting Principles J6E0 47 – 4 credits</a:t>
            </a:r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b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1	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Materials, Labour, Overheads and Costing statements</a:t>
            </a:r>
          </a:p>
          <a:p>
            <a:r>
              <a:rPr lang="en-GB" sz="2000" b="1" dirty="0">
                <a:solidFill>
                  <a:srgbClr val="C00000"/>
                </a:solidFill>
                <a:latin typeface="Jost" pitchFamily="2" charset="0"/>
                <a:ea typeface="Jost" pitchFamily="2" charset="0"/>
              </a:rPr>
              <a:t>Open-book Supervised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2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Budget statements and Break-even analysis for </a:t>
            </a:r>
          </a:p>
          <a:p>
            <a:r>
              <a:rPr lang="en-GB" sz="2000" b="1" dirty="0">
                <a:solidFill>
                  <a:srgbClr val="C00000"/>
                </a:solidFill>
                <a:latin typeface="Jost" pitchFamily="2" charset="0"/>
                <a:ea typeface="Jost" pitchFamily="2" charset="0"/>
              </a:rPr>
              <a:t>Open-book	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decision-making</a:t>
            </a:r>
            <a:endParaRPr lang="en-GB" sz="2000" b="1" dirty="0">
              <a:solidFill>
                <a:srgbClr val="C00000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3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Variance Analysis</a:t>
            </a:r>
          </a:p>
          <a:p>
            <a:r>
              <a:rPr lang="en-GB" sz="2000" b="1" dirty="0">
                <a:solidFill>
                  <a:srgbClr val="C00000"/>
                </a:solidFill>
                <a:latin typeface="Jost" pitchFamily="2" charset="0"/>
                <a:ea typeface="Jost" pitchFamily="2" charset="0"/>
              </a:rPr>
              <a:t>Open-book supervised</a:t>
            </a:r>
          </a:p>
          <a:p>
            <a:endParaRPr lang="en-GB" sz="2000" b="1" dirty="0">
              <a:solidFill>
                <a:srgbClr val="C00000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solidFill>
                <a:srgbClr val="C00000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solidFill>
                <a:srgbClr val="C00000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5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0952-C12B-624C-6707-35321546D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9B93BF3-70ED-4CD0-C447-0ED82CA0D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418"/>
            <a:ext cx="9144000" cy="866953"/>
          </a:xfrm>
        </p:spPr>
        <p:txBody>
          <a:bodyPr/>
          <a:lstStyle/>
          <a:p>
            <a:r>
              <a:rPr lang="en-US" sz="4800" dirty="0"/>
              <a:t>New HNC Mandatory Units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07FAC-D62F-C0F4-5935-3462F7F60082}"/>
              </a:ext>
            </a:extLst>
          </p:cNvPr>
          <p:cNvSpPr txBox="1"/>
          <p:nvPr/>
        </p:nvSpPr>
        <p:spPr>
          <a:xfrm>
            <a:off x="892627" y="1196371"/>
            <a:ext cx="1080951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Professional Considerations in Accounting J8RJ 47 – 3 credits</a:t>
            </a:r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b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1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Develop Meta-skills</a:t>
            </a:r>
          </a:p>
          <a:p>
            <a:r>
              <a:rPr lang="en-GB" sz="2000" b="1" dirty="0">
                <a:solidFill>
                  <a:srgbClr val="C00000"/>
                </a:solidFill>
                <a:latin typeface="Jost" pitchFamily="2" charset="0"/>
                <a:ea typeface="Jost" pitchFamily="2" charset="0"/>
              </a:rPr>
              <a:t>Open-book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2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Ethical Principles and Practices in Accounting</a:t>
            </a:r>
          </a:p>
          <a:p>
            <a:r>
              <a:rPr lang="en-GB" sz="2000" b="1" dirty="0">
                <a:solidFill>
                  <a:srgbClr val="C00000"/>
                </a:solidFill>
                <a:latin typeface="Jost" pitchFamily="2" charset="0"/>
                <a:ea typeface="Jost" pitchFamily="2" charset="0"/>
              </a:rPr>
              <a:t>Open-book project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3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Design and Develop a Spreadsheet for a Business scenario</a:t>
            </a:r>
          </a:p>
          <a:p>
            <a:r>
              <a:rPr lang="en-GB" sz="2000" b="1" dirty="0">
                <a:solidFill>
                  <a:srgbClr val="C00000"/>
                </a:solidFill>
                <a:latin typeface="Jost" pitchFamily="2" charset="0"/>
                <a:ea typeface="Jost" pitchFamily="2" charset="0"/>
              </a:rPr>
              <a:t>Open-book project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4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Corporate Governance and Corporate Social Principles in Business</a:t>
            </a:r>
          </a:p>
          <a:p>
            <a:r>
              <a:rPr lang="en-GB" sz="2000" b="1" dirty="0">
                <a:solidFill>
                  <a:srgbClr val="C00000"/>
                </a:solidFill>
                <a:latin typeface="Jost" pitchFamily="2" charset="0"/>
                <a:ea typeface="Jost" pitchFamily="2" charset="0"/>
              </a:rPr>
              <a:t>Open-book project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Jost" pitchFamily="2" charset="0"/>
                <a:ea typeface="Jost" pitchFamily="2" charset="0"/>
              </a:rPr>
              <a:t>	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Jost" pitchFamily="2" charset="0"/>
                <a:ea typeface="Jost" pitchFamily="2" charset="0"/>
              </a:rPr>
              <a:t>	</a:t>
            </a: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5</a:t>
            </a:r>
            <a: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Sustainability in Business</a:t>
            </a:r>
          </a:p>
          <a:p>
            <a:endParaRPr lang="en-GB" sz="800" b="1" dirty="0">
              <a:solidFill>
                <a:schemeClr val="accent1">
                  <a:lumMod val="75000"/>
                </a:schemeClr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8D127-FC01-0C2E-92A8-C6C63C9B4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7AFABA0-3F4F-0CF2-E13D-1622FA9E4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418"/>
            <a:ext cx="9144000" cy="866953"/>
          </a:xfrm>
        </p:spPr>
        <p:txBody>
          <a:bodyPr/>
          <a:lstStyle/>
          <a:p>
            <a:r>
              <a:rPr lang="en-US" sz="4800" dirty="0"/>
              <a:t>New HNC Mandatory Units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B3EAC-504A-3DF8-D6F5-7C4FFB770D29}"/>
              </a:ext>
            </a:extLst>
          </p:cNvPr>
          <p:cNvSpPr txBox="1"/>
          <p:nvPr/>
        </p:nvSpPr>
        <p:spPr>
          <a:xfrm>
            <a:off x="1219201" y="586771"/>
            <a:ext cx="101237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24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endParaRPr lang="en-GB" sz="32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pPr algn="ctr"/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Additional Marking and Delivery Criteria for Mandatory Units </a:t>
            </a:r>
          </a:p>
          <a:p>
            <a:endParaRPr lang="en-GB" sz="3200" b="1" dirty="0">
              <a:solidFill>
                <a:srgbClr val="1E2A4C"/>
              </a:solidFill>
              <a:latin typeface="Jost" pitchFamily="2" charset="0"/>
              <a:ea typeface="Jos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ost" pitchFamily="2" charset="0"/>
                <a:ea typeface="Jost" pitchFamily="2" charset="0"/>
              </a:rPr>
              <a:t>Use of spreadsheets for calculations mandatory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ost" pitchFamily="2" charset="0"/>
                <a:ea typeface="Jost" pitchFamily="2" charset="0"/>
              </a:rPr>
              <a:t>70% pass threshold for each Outcome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ost" pitchFamily="2" charset="0"/>
                <a:ea typeface="Jost" pitchFamily="2" charset="0"/>
              </a:rPr>
              <a:t>Re-assessment scores capped at 70%</a:t>
            </a:r>
          </a:p>
          <a:p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Jost" pitchFamily="2" charset="0"/>
              <a:ea typeface="Jost" pitchFamily="2" charset="0"/>
            </a:endParaRPr>
          </a:p>
          <a:p>
            <a:endParaRPr lang="en-GB" sz="32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2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FDA08-6B6B-35E1-B850-4405B6149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5185333-E16F-E2F2-B8E4-049CF8F8E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079"/>
            <a:ext cx="9144000" cy="866953"/>
          </a:xfrm>
        </p:spPr>
        <p:txBody>
          <a:bodyPr/>
          <a:lstStyle/>
          <a:p>
            <a:r>
              <a:rPr lang="en-US" sz="4800" dirty="0"/>
              <a:t>New HNC Optional Units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D0B6BFF7-3E2D-54DC-E367-CDA136277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631" y="397547"/>
            <a:ext cx="10009632" cy="5010912"/>
          </a:xfrm>
        </p:spPr>
        <p:txBody>
          <a:bodyPr/>
          <a:lstStyle/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* 1 credit units are subsets of the 4 credit unit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01B00C-F592-BFED-BCAE-687D14C2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85173"/>
              </p:ext>
            </p:extLst>
          </p:nvPr>
        </p:nvGraphicFramePr>
        <p:xfrm>
          <a:off x="1321525" y="1634614"/>
          <a:ext cx="9250680" cy="403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2968">
                  <a:extLst>
                    <a:ext uri="{9D8B030D-6E8A-4147-A177-3AD203B41FA5}">
                      <a16:colId xmlns:a16="http://schemas.microsoft.com/office/drawing/2014/main" val="13873136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76426081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1080314866"/>
                    </a:ext>
                  </a:extLst>
                </a:gridCol>
              </a:tblGrid>
              <a:tr h="320368">
                <a:tc>
                  <a:txBody>
                    <a:bodyPr/>
                    <a:lstStyle/>
                    <a:p>
                      <a:r>
                        <a:rPr lang="en-GB" dirty="0">
                          <a:latin typeface="Jost" pitchFamily="2" charset="0"/>
                          <a:ea typeface="Jost" pitchFamily="2" charset="0"/>
                        </a:rPr>
                        <a:t>Unit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Jost" pitchFamily="2" charset="0"/>
                          <a:ea typeface="Jost" pitchFamily="2" charset="0"/>
                        </a:rPr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Jost" pitchFamily="2" charset="0"/>
                          <a:ea typeface="Jost" pitchFamily="2" charset="0"/>
                        </a:rPr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77189"/>
                  </a:ext>
                </a:extLst>
              </a:tr>
              <a:tr h="18477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Accountant in the Business Environment*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J6E2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80565"/>
                  </a:ext>
                </a:extLst>
              </a:tr>
              <a:tr h="356944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Economics: An Introduction*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J89C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981432"/>
                  </a:ext>
                </a:extLst>
              </a:tr>
              <a:tr h="341704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Law for Business: An Introduction*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J89E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21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Business Structures and Organisational Culture*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J89F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31331"/>
                  </a:ext>
                </a:extLst>
              </a:tr>
              <a:tr h="344752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Leadership and Management in Business*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J89G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38037"/>
                  </a:ext>
                </a:extLst>
              </a:tr>
              <a:tr h="33256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Book-keeping and Payroll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J7BN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61212"/>
                  </a:ext>
                </a:extLst>
              </a:tr>
              <a:tr h="33256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Personal Taxation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J7BP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37334"/>
                  </a:ext>
                </a:extLst>
              </a:tr>
              <a:tr h="33256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Artificial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J693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03731"/>
                  </a:ext>
                </a:extLst>
              </a:tr>
              <a:tr h="33256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Work-based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J7N3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252606"/>
                  </a:ext>
                </a:extLst>
              </a:tr>
              <a:tr h="373505">
                <a:tc gridSpan="2"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Total required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Jost" pitchFamily="2" charset="0"/>
                        <a:ea typeface="Jost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5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6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1EBB-B0A0-BFDA-CD00-B06324DA3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C404AE8-784E-F9B4-0709-3768E07C8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448056"/>
            <a:ext cx="9144000" cy="866953"/>
          </a:xfrm>
        </p:spPr>
        <p:txBody>
          <a:bodyPr/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HND Framework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13266C94-38B8-7F3A-C389-1E7CB052D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688" y="1399032"/>
            <a:ext cx="10009632" cy="5010912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Mandatory Units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13A296-70CC-BFE0-B431-FB9F8BC03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94375"/>
              </p:ext>
            </p:extLst>
          </p:nvPr>
        </p:nvGraphicFramePr>
        <p:xfrm>
          <a:off x="1176745" y="2195740"/>
          <a:ext cx="9625149" cy="392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5512">
                  <a:extLst>
                    <a:ext uri="{9D8B030D-6E8A-4147-A177-3AD203B41FA5}">
                      <a16:colId xmlns:a16="http://schemas.microsoft.com/office/drawing/2014/main" val="147626108"/>
                    </a:ext>
                  </a:extLst>
                </a:gridCol>
                <a:gridCol w="1414925">
                  <a:extLst>
                    <a:ext uri="{9D8B030D-6E8A-4147-A177-3AD203B41FA5}">
                      <a16:colId xmlns:a16="http://schemas.microsoft.com/office/drawing/2014/main" val="1255383714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3875416587"/>
                    </a:ext>
                  </a:extLst>
                </a:gridCol>
              </a:tblGrid>
              <a:tr h="627438">
                <a:tc gridSpan="3">
                  <a:txBody>
                    <a:bodyPr/>
                    <a:lstStyle/>
                    <a:p>
                      <a:r>
                        <a:rPr lang="en-GB" sz="2400" dirty="0">
                          <a:latin typeface="Jost" pitchFamily="2" charset="0"/>
                          <a:ea typeface="Jost" pitchFamily="2" charset="0"/>
                        </a:rPr>
                        <a:t>HND Accounting GV1V 48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Jost" pitchFamily="2" charset="0"/>
                        <a:ea typeface="Jos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Jost" pitchFamily="2" charset="0"/>
                        <a:ea typeface="Jos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93557"/>
                  </a:ext>
                </a:extLst>
              </a:tr>
              <a:tr h="627438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Unit title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Code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Credit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28174"/>
                  </a:ext>
                </a:extLst>
              </a:tr>
              <a:tr h="6664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Jost" pitchFamily="2" charset="0"/>
                          <a:ea typeface="Jost" pitchFamily="2" charset="0"/>
                        </a:rPr>
                        <a:t>Performance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J7BD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859018"/>
                  </a:ext>
                </a:extLst>
              </a:tr>
              <a:tr h="6664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Jost" pitchFamily="2" charset="0"/>
                          <a:ea typeface="Jost" pitchFamily="2" charset="0"/>
                        </a:rPr>
                        <a:t>Financial Reporting and Corporation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J7BC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49563"/>
                  </a:ext>
                </a:extLst>
              </a:tr>
              <a:tr h="6664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Jost" pitchFamily="2" charset="0"/>
                          <a:ea typeface="Jost" pitchFamily="2" charset="0"/>
                        </a:rPr>
                        <a:t>Business Performance and Managing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J7EH 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348663"/>
                  </a:ext>
                </a:extLst>
              </a:tr>
              <a:tr h="666440">
                <a:tc gridSpan="2"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Total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Jost" pitchFamily="2" charset="0"/>
                        <a:ea typeface="Jost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93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76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AA7F4-E661-14E8-DCAA-2D32D6F3C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8AFF2341-63C7-8DE4-DB2B-DD6038892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36"/>
            <a:ext cx="9144000" cy="866953"/>
          </a:xfrm>
        </p:spPr>
        <p:txBody>
          <a:bodyPr/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HND Mandatory Units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679D4-6D41-5AB3-1A22-47CA75EB98AD}"/>
              </a:ext>
            </a:extLst>
          </p:cNvPr>
          <p:cNvSpPr txBox="1"/>
          <p:nvPr/>
        </p:nvSpPr>
        <p:spPr>
          <a:xfrm>
            <a:off x="1284513" y="1388146"/>
            <a:ext cx="98755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Performance Management J7BD 48 – 4 credits</a:t>
            </a:r>
          </a:p>
          <a:p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r>
              <a:rPr lang="en-GB" sz="8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 </a:t>
            </a:r>
            <a:b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1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Rationales for Costing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Closed-book		</a:t>
            </a:r>
            <a:br>
              <a:rPr lang="en-GB" sz="2000" b="1" dirty="0">
                <a:latin typeface="Jost" pitchFamily="2" charset="0"/>
                <a:ea typeface="Jost" pitchFamily="2" charset="0"/>
              </a:rPr>
            </a:br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2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Cost statements using Costing techniques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 supervised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3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Appraise Capital Investments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Closed-book		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4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Variance Analysis to reconcile budgeted with actual profit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Closed-book and Open-book supervised</a:t>
            </a:r>
          </a:p>
          <a:p>
            <a:endParaRPr lang="en-GB" sz="2000" b="1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9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FE95C-4D52-3178-CF08-56229F42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7A06411-AAEB-6C3E-7D3E-6EA333F68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36"/>
            <a:ext cx="9144000" cy="866953"/>
          </a:xfrm>
        </p:spPr>
        <p:txBody>
          <a:bodyPr/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HND Mandatory Units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C0F77-0B35-B9B1-B3E7-509E1CEFDFA8}"/>
              </a:ext>
            </a:extLst>
          </p:cNvPr>
          <p:cNvSpPr txBox="1"/>
          <p:nvPr/>
        </p:nvSpPr>
        <p:spPr>
          <a:xfrm>
            <a:off x="1284513" y="1388146"/>
            <a:ext cx="987552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Performance Management J7BD 48 – 4 credits</a:t>
            </a:r>
          </a:p>
          <a:p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r>
              <a:rPr lang="en-GB" sz="8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 </a:t>
            </a:r>
            <a:b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5</a:t>
            </a:r>
            <a: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Short-term decision-making techniques to inform a 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	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management decision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Jost" pitchFamily="2" charset="0"/>
                <a:ea typeface="Jost" pitchFamily="2" charset="0"/>
              </a:rPr>
              <a:t>Outcome 6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Working Capital management techniques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Closed-book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endParaRPr lang="en-GB" sz="800" b="1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6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F498B-968A-2051-F372-F24EC38EC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34B269D-8CEC-CA58-4F79-5022B36C7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36"/>
            <a:ext cx="9144000" cy="866953"/>
          </a:xfrm>
        </p:spPr>
        <p:txBody>
          <a:bodyPr/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HND Mandatory Units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E5D80-A90D-A57E-5F47-CBCEB6811AC7}"/>
              </a:ext>
            </a:extLst>
          </p:cNvPr>
          <p:cNvSpPr txBox="1"/>
          <p:nvPr/>
        </p:nvSpPr>
        <p:spPr>
          <a:xfrm>
            <a:off x="1001485" y="1311946"/>
            <a:ext cx="103740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Financial Reporting and Corporation Tax J7BC 48 – 4 credits</a:t>
            </a:r>
          </a:p>
          <a:p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r>
              <a:rPr lang="en-GB" sz="8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 </a:t>
            </a:r>
            <a:b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1	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Account for transactions and present financial statements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Closed-book	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for single entities in accordance with FRS102</a:t>
            </a:r>
            <a:br>
              <a:rPr lang="en-GB" sz="2000" b="1" dirty="0">
                <a:latin typeface="Jost" pitchFamily="2" charset="0"/>
                <a:ea typeface="Jost" pitchFamily="2" charset="0"/>
              </a:rPr>
            </a:br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2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Analyse and interpret financial statements and identify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Closed-book	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appropriate sources of finance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3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Apply Corporation Tax Legislation to a company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		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4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Conceptual and Regulatory Framework in the UK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</a:t>
            </a:r>
          </a:p>
          <a:p>
            <a:endParaRPr lang="en-GB" sz="2000" b="1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3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5D5CB-1678-5ACA-35DC-6B9CDCEB8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7D5FCB81-90B4-EC04-42E4-F03E44EAB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36"/>
            <a:ext cx="9144000" cy="929447"/>
          </a:xfrm>
        </p:spPr>
        <p:txBody>
          <a:bodyPr/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HND Mandatory Units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88DFC-0218-9412-58DE-84DA930B702F}"/>
              </a:ext>
            </a:extLst>
          </p:cNvPr>
          <p:cNvSpPr txBox="1"/>
          <p:nvPr/>
        </p:nvSpPr>
        <p:spPr>
          <a:xfrm>
            <a:off x="816429" y="1311946"/>
            <a:ext cx="1062445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Business Performance and Managing Risk J7EH 48 – 3 credits</a:t>
            </a:r>
          </a:p>
          <a:p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r>
              <a:rPr lang="en-GB" sz="8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 </a:t>
            </a:r>
            <a:b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1	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Develop Meta-skills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		</a:t>
            </a:r>
            <a:br>
              <a:rPr lang="en-GB" sz="2000" b="1" dirty="0">
                <a:latin typeface="Jost" pitchFamily="2" charset="0"/>
                <a:ea typeface="Jost" pitchFamily="2" charset="0"/>
              </a:rPr>
            </a:br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2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Statistical Techniques for Data Collection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 project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		</a:t>
            </a:r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3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 Analyse Business Performance using a variety of techniques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 project		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0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3C001-238A-2CCA-4A3C-35F21C818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8C6907F-AE73-85EC-A17A-268F49FFC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261" y="278296"/>
            <a:ext cx="8965096" cy="944216"/>
          </a:xfrm>
        </p:spPr>
        <p:txBody>
          <a:bodyPr/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HND Mandatory Units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7D491-8A30-3FDB-95EC-F496758AE89B}"/>
              </a:ext>
            </a:extLst>
          </p:cNvPr>
          <p:cNvSpPr txBox="1"/>
          <p:nvPr/>
        </p:nvSpPr>
        <p:spPr>
          <a:xfrm>
            <a:off x="816429" y="1311946"/>
            <a:ext cx="1062445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Business Performance and Managing Risk J7EH 48 – 3 credits</a:t>
            </a:r>
          </a:p>
          <a:p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r>
              <a:rPr lang="en-GB" sz="8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 </a:t>
            </a:r>
            <a:b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4	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Risk and uncertainty in decision-making and mitigation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 project		</a:t>
            </a:r>
            <a:br>
              <a:rPr lang="en-GB" sz="2000" b="1" dirty="0">
                <a:latin typeface="Jost" pitchFamily="2" charset="0"/>
                <a:ea typeface="Jost" pitchFamily="2" charset="0"/>
              </a:rPr>
            </a:br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2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Concepts behind Big Data and ways of using to improve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 project	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business performance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		</a:t>
            </a:r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3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 Evaluate MIS within SMEs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 project		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412DEC-1F29-3568-2D22-1C0E6521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st"/>
              </a:rPr>
              <a:t>Agenda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23DC49-7EF8-7BCE-3C45-09D3D3CBF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184" y="287807"/>
            <a:ext cx="8433816" cy="57332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US" sz="3200" b="1" dirty="0"/>
              <a:t>New Qualification Design</a:t>
            </a:r>
            <a:br>
              <a:rPr lang="en-US" sz="2000" dirty="0"/>
            </a:br>
            <a:r>
              <a:rPr lang="en-US" sz="2000" dirty="0"/>
              <a:t>Tony Hamilton (Qualifications Scotland)</a:t>
            </a:r>
            <a:br>
              <a:rPr lang="en-US" sz="2000" dirty="0"/>
            </a:br>
            <a:r>
              <a:rPr lang="en-US" sz="2000" dirty="0"/>
              <a:t>John Elliott (Qualifications Scotland)</a:t>
            </a:r>
            <a:br>
              <a:rPr lang="en-US" sz="2000" dirty="0"/>
            </a:br>
            <a:r>
              <a:rPr lang="en-US" sz="2000" dirty="0"/>
              <a:t>Sarah Sutherland (Qualifications Scotland)</a:t>
            </a:r>
            <a:br>
              <a:rPr lang="en-US" sz="2000" dirty="0"/>
            </a:br>
            <a:r>
              <a:rPr lang="en-US" sz="2000" dirty="0"/>
              <a:t>David Greentree (Qualifications Scotland)</a:t>
            </a:r>
          </a:p>
          <a:p>
            <a:pPr marL="457200" indent="-457200">
              <a:buChar char="•"/>
            </a:pPr>
            <a:r>
              <a:rPr lang="en-US" sz="3200" b="1" dirty="0"/>
              <a:t>Delivery Experience</a:t>
            </a:r>
            <a:br>
              <a:rPr lang="en-US" sz="2000" dirty="0"/>
            </a:br>
            <a:r>
              <a:rPr lang="en-US" sz="2000" dirty="0"/>
              <a:t>Tracey Marshall / Claire </a:t>
            </a:r>
            <a:r>
              <a:rPr lang="en-US" sz="2000" dirty="0" err="1"/>
              <a:t>Campaigne</a:t>
            </a:r>
            <a:r>
              <a:rPr lang="en-US" sz="2000" dirty="0"/>
              <a:t> (City of Glasgow College)</a:t>
            </a:r>
            <a:br>
              <a:rPr lang="en-US" sz="2000" dirty="0"/>
            </a:br>
            <a:r>
              <a:rPr lang="en-US" sz="2000" dirty="0"/>
              <a:t>Sarah Sutherland / Catherine Mitchell (Inverness UHI)</a:t>
            </a:r>
            <a:endParaRPr lang="en-US" sz="3200" dirty="0"/>
          </a:p>
          <a:p>
            <a:pPr marL="457200" indent="-457200">
              <a:buChar char="•"/>
            </a:pPr>
            <a:r>
              <a:rPr lang="en-US" sz="3200" b="1" dirty="0"/>
              <a:t>Moving Forward - Community of Practice</a:t>
            </a:r>
            <a:br>
              <a:rPr lang="en-US" sz="2000" dirty="0"/>
            </a:br>
            <a:r>
              <a:rPr lang="en-US" sz="2000" dirty="0"/>
              <a:t>John Elliott (Qualification Scotland)</a:t>
            </a:r>
            <a:endParaRPr lang="en-US" sz="3200" dirty="0"/>
          </a:p>
          <a:p>
            <a:pPr marL="457200" indent="-457200">
              <a:buChar char="•"/>
            </a:pPr>
            <a:r>
              <a:rPr lang="en-US" sz="3200" b="1" dirty="0"/>
              <a:t>Q&amp;A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75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27D88-E6C0-E397-F73C-EBA6DC672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7DE1E068-C57A-3CB7-420B-3C8C5E36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418"/>
            <a:ext cx="9359348" cy="866953"/>
          </a:xfrm>
        </p:spPr>
        <p:txBody>
          <a:bodyPr/>
          <a:lstStyle/>
          <a:p>
            <a:r>
              <a:rPr lang="en-US" sz="4800" dirty="0"/>
              <a:t>New HND Mandatory Units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F66D6-913B-A50C-A825-B2CE0456AEB0}"/>
              </a:ext>
            </a:extLst>
          </p:cNvPr>
          <p:cNvSpPr txBox="1"/>
          <p:nvPr/>
        </p:nvSpPr>
        <p:spPr>
          <a:xfrm>
            <a:off x="1209262" y="762894"/>
            <a:ext cx="101237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24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endParaRPr lang="en-GB" sz="32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pPr algn="ctr"/>
            <a:r>
              <a:rPr lang="en-GB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Additional Marking and Delivery Criteria for Mandatory Units</a:t>
            </a:r>
          </a:p>
          <a:p>
            <a:endParaRPr lang="en-GB" sz="3200" b="1" dirty="0">
              <a:solidFill>
                <a:srgbClr val="1E2A4C"/>
              </a:solidFill>
              <a:latin typeface="Jost" pitchFamily="2" charset="0"/>
              <a:ea typeface="Jos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ost" pitchFamily="2" charset="0"/>
                <a:ea typeface="Jost" pitchFamily="2" charset="0"/>
              </a:rPr>
              <a:t>Use of spreadsheets for calculations mandatory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ost" pitchFamily="2" charset="0"/>
                <a:ea typeface="Jost" pitchFamily="2" charset="0"/>
              </a:rPr>
              <a:t>70% pass threshold for each Outcome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ost" pitchFamily="2" charset="0"/>
                <a:ea typeface="Jost" pitchFamily="2" charset="0"/>
              </a:rPr>
              <a:t>Re-assessment scores capped at 70%</a:t>
            </a:r>
          </a:p>
          <a:p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Jost" pitchFamily="2" charset="0"/>
              <a:ea typeface="Jost" pitchFamily="2" charset="0"/>
            </a:endParaRPr>
          </a:p>
          <a:p>
            <a:endParaRPr lang="en-GB" sz="32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9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6D926-E310-42EE-7157-55A29BC61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3326EE98-3A64-4DB7-D559-D899A2796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079"/>
            <a:ext cx="9144000" cy="866953"/>
          </a:xfrm>
        </p:spPr>
        <p:txBody>
          <a:bodyPr/>
          <a:lstStyle/>
          <a:p>
            <a:r>
              <a:rPr lang="en-US" sz="4800" dirty="0"/>
              <a:t>New HND Optional Units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B74DF32C-0586-4A4F-E75D-1B62EC193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843" y="2585575"/>
            <a:ext cx="10009632" cy="5010912"/>
          </a:xfrm>
        </p:spPr>
        <p:txBody>
          <a:bodyPr/>
          <a:lstStyle/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</a:p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* 1 credit units are subsets of the 4 credit unit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B6DFE9-6084-1981-54C0-A8D736B94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11697"/>
              </p:ext>
            </p:extLst>
          </p:nvPr>
        </p:nvGraphicFramePr>
        <p:xfrm>
          <a:off x="1321525" y="1634614"/>
          <a:ext cx="9250680" cy="329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0104">
                  <a:extLst>
                    <a:ext uri="{9D8B030D-6E8A-4147-A177-3AD203B41FA5}">
                      <a16:colId xmlns:a16="http://schemas.microsoft.com/office/drawing/2014/main" val="1387313674"/>
                    </a:ext>
                  </a:extLst>
                </a:gridCol>
                <a:gridCol w="1315864">
                  <a:extLst>
                    <a:ext uri="{9D8B030D-6E8A-4147-A177-3AD203B41FA5}">
                      <a16:colId xmlns:a16="http://schemas.microsoft.com/office/drawing/2014/main" val="4176426081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1080314866"/>
                    </a:ext>
                  </a:extLst>
                </a:gridCol>
              </a:tblGrid>
              <a:tr h="320368">
                <a:tc>
                  <a:txBody>
                    <a:bodyPr/>
                    <a:lstStyle/>
                    <a:p>
                      <a:r>
                        <a:rPr lang="en-GB" dirty="0">
                          <a:latin typeface="Jost" pitchFamily="2" charset="0"/>
                          <a:ea typeface="Jost" pitchFamily="2" charset="0"/>
                        </a:rPr>
                        <a:t>Unit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Jost" pitchFamily="2" charset="0"/>
                          <a:ea typeface="Jost" pitchFamily="2" charset="0"/>
                        </a:rPr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Jost" pitchFamily="2" charset="0"/>
                          <a:ea typeface="Jost" pitchFamily="2" charset="0"/>
                        </a:rPr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77189"/>
                  </a:ext>
                </a:extLst>
              </a:tr>
              <a:tr h="18477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Audit: An 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J7BF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80565"/>
                  </a:ext>
                </a:extLst>
              </a:tr>
              <a:tr h="356944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Financial Markets: An 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J7BG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981432"/>
                  </a:ext>
                </a:extLst>
              </a:tr>
              <a:tr h="341704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Financial Services: Risk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J9E3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21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Agile Project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Jost" pitchFamily="2" charset="0"/>
                          <a:ea typeface="Jost" pitchFamily="2" charset="0"/>
                          <a:cs typeface="+mn-cs"/>
                        </a:rPr>
                        <a:t>J6C9 48</a:t>
                      </a:r>
                      <a:endParaRPr lang="en-GB" b="1" dirty="0">
                        <a:latin typeface="Jost" pitchFamily="2" charset="0"/>
                        <a:ea typeface="Jos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31331"/>
                  </a:ext>
                </a:extLst>
              </a:tr>
              <a:tr h="344752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Big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J68W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38037"/>
                  </a:ext>
                </a:extLst>
              </a:tr>
              <a:tr h="33256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Data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J68R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61212"/>
                  </a:ext>
                </a:extLst>
              </a:tr>
              <a:tr h="33256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Blockchain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J68X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37334"/>
                  </a:ext>
                </a:extLst>
              </a:tr>
              <a:tr h="373505">
                <a:tc gridSpan="2"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Total required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Jost" pitchFamily="2" charset="0"/>
                        <a:ea typeface="Jost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5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769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232D-518A-0EA0-F6D9-0306ECA9C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21FC7C0-B367-87F3-7D3F-25FC540E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18658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Grading</a:t>
            </a:r>
          </a:p>
        </p:txBody>
      </p:sp>
      <p:pic>
        <p:nvPicPr>
          <p:cNvPr id="25" name="Picture 24" descr="Hand holding a pen shading number on a sheet">
            <a:extLst>
              <a:ext uri="{FF2B5EF4-FFF2-40B4-BE49-F238E27FC236}">
                <a16:creationId xmlns:a16="http://schemas.microsoft.com/office/drawing/2014/main" id="{48CB70E4-A1D0-CDCD-F75D-27F45506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62" b="30616"/>
          <a:stretch>
            <a:fillRect/>
          </a:stretch>
        </p:blipFill>
        <p:spPr>
          <a:xfrm>
            <a:off x="20" y="1628800"/>
            <a:ext cx="12191980" cy="5112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54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E8B1B-5C95-1D8B-9280-23C83DF2D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C09EFEF-4607-D130-03DE-1461A0CC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5036695" cy="748259"/>
          </a:xfrm>
        </p:spPr>
        <p:txBody>
          <a:bodyPr anchor="t">
            <a:normAutofit/>
          </a:bodyPr>
          <a:lstStyle/>
          <a:p>
            <a:r>
              <a:rPr lang="en-US" dirty="0"/>
              <a:t>Grading </a:t>
            </a:r>
          </a:p>
        </p:txBody>
      </p:sp>
      <p:sp>
        <p:nvSpPr>
          <p:cNvPr id="29" name="Subtitle 3">
            <a:extLst>
              <a:ext uri="{FF2B5EF4-FFF2-40B4-BE49-F238E27FC236}">
                <a16:creationId xmlns:a16="http://schemas.microsoft.com/office/drawing/2014/main" id="{012ED144-3B15-2F52-D38F-F64E0FE6269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7280" y="1295400"/>
            <a:ext cx="5036695" cy="5152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Whole qualification grade replaces graded unit(s)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Holistic grade calculated across mandatory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Representative of performance across the course rather than a single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Grade calculated on performance across the three mandatory units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5" name="Picture 24" descr="Hand holding a pen shading number on a sheet">
            <a:extLst>
              <a:ext uri="{FF2B5EF4-FFF2-40B4-BE49-F238E27FC236}">
                <a16:creationId xmlns:a16="http://schemas.microsoft.com/office/drawing/2014/main" id="{62F9451B-C992-819F-3FD1-29CFC345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67" r="-1" b="-2"/>
          <a:stretch>
            <a:fillRect/>
          </a:stretch>
        </p:blipFill>
        <p:spPr>
          <a:xfrm>
            <a:off x="6096000" y="1"/>
            <a:ext cx="6096000" cy="6857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293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7D0F-7573-8A25-D14D-02A2A85C7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91E37D7-CC5F-614F-FF52-1405919C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– HNC Accounting GT66 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DCFD-2F44-E07B-98BA-8F9B08139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280" y="1545771"/>
            <a:ext cx="5761220" cy="4645345"/>
          </a:xfrm>
        </p:spPr>
        <p:txBody>
          <a:bodyPr/>
          <a:lstStyle/>
          <a:p>
            <a:r>
              <a:rPr lang="en-GB" b="1" dirty="0"/>
              <a:t>Grade Weighting</a:t>
            </a:r>
          </a:p>
          <a:p>
            <a:r>
              <a:rPr lang="en-GB" dirty="0"/>
              <a:t>Financial Accounting Principles 		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40%</a:t>
            </a:r>
          </a:p>
          <a:p>
            <a:r>
              <a:rPr lang="en-GB" dirty="0"/>
              <a:t>Management Accounting Principles		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40%</a:t>
            </a:r>
          </a:p>
          <a:p>
            <a:r>
              <a:rPr lang="en-GB" dirty="0"/>
              <a:t>Professional Considerations in Accounting	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20%</a:t>
            </a:r>
          </a:p>
          <a:p>
            <a:r>
              <a:rPr lang="en-GB" b="1" dirty="0"/>
              <a:t>Grade Bands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0 – 69%	</a:t>
            </a:r>
            <a:r>
              <a:rPr lang="en-GB" dirty="0"/>
              <a:t>	Not Achieved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70 – 79%</a:t>
            </a:r>
            <a:r>
              <a:rPr lang="en-GB" dirty="0"/>
              <a:t>	Achieved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80 – 89%</a:t>
            </a:r>
            <a:r>
              <a:rPr lang="en-GB" dirty="0"/>
              <a:t>	Merit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90 – 100%</a:t>
            </a:r>
            <a:r>
              <a:rPr lang="en-GB" dirty="0"/>
              <a:t>	Distinction</a:t>
            </a:r>
          </a:p>
          <a:p>
            <a:endParaRPr lang="en-GB" dirty="0"/>
          </a:p>
        </p:txBody>
      </p:sp>
      <p:pic>
        <p:nvPicPr>
          <p:cNvPr id="6" name="Content Placeholder 5" descr="Grading model diagram describing the grade weightings for each mandatory unit.">
            <a:extLst>
              <a:ext uri="{FF2B5EF4-FFF2-40B4-BE49-F238E27FC236}">
                <a16:creationId xmlns:a16="http://schemas.microsoft.com/office/drawing/2014/main" id="{3E0E131E-602E-226C-7133-7095BA935A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436915"/>
            <a:ext cx="4717554" cy="50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8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FA056-1B5C-0A2A-8D35-A7E0CED65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69E5D0E-2664-A2FA-6B76-783A7D7A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– HND Accounting GV1V 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0948-9C5B-5F5C-6D97-6CEA46B81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280" y="1545771"/>
            <a:ext cx="5761220" cy="4645345"/>
          </a:xfrm>
        </p:spPr>
        <p:txBody>
          <a:bodyPr/>
          <a:lstStyle/>
          <a:p>
            <a:r>
              <a:rPr lang="en-GB" b="1" dirty="0"/>
              <a:t>Grade Weighting</a:t>
            </a:r>
          </a:p>
          <a:p>
            <a:r>
              <a:rPr lang="en-GB" dirty="0"/>
              <a:t>Financial Reporting and Corporation Tax	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35%</a:t>
            </a:r>
          </a:p>
          <a:p>
            <a:r>
              <a:rPr lang="en-GB" dirty="0"/>
              <a:t>Performance Management			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35%</a:t>
            </a:r>
          </a:p>
          <a:p>
            <a:r>
              <a:rPr lang="en-GB" dirty="0"/>
              <a:t>Business Performance and Managing Risk	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30%</a:t>
            </a:r>
          </a:p>
          <a:p>
            <a:r>
              <a:rPr lang="en-GB" b="1" dirty="0"/>
              <a:t>Grade Bands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0 – 69%	</a:t>
            </a:r>
            <a:r>
              <a:rPr lang="en-GB" dirty="0"/>
              <a:t>	Not Achieved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70 – 79%</a:t>
            </a:r>
            <a:r>
              <a:rPr lang="en-GB" dirty="0"/>
              <a:t>	Achieved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80 – 89%</a:t>
            </a:r>
            <a:r>
              <a:rPr lang="en-GB" dirty="0"/>
              <a:t>	Merit</a:t>
            </a:r>
          </a:p>
          <a:p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90 – 100%</a:t>
            </a:r>
            <a:r>
              <a:rPr lang="en-GB" dirty="0"/>
              <a:t>	Distinction</a:t>
            </a:r>
          </a:p>
          <a:p>
            <a:endParaRPr lang="en-GB" dirty="0"/>
          </a:p>
        </p:txBody>
      </p:sp>
      <p:pic>
        <p:nvPicPr>
          <p:cNvPr id="4" name="Picture 3" descr="Grading Model Diagram describing the grade weightings for each of the mandatory units.">
            <a:extLst>
              <a:ext uri="{FF2B5EF4-FFF2-40B4-BE49-F238E27FC236}">
                <a16:creationId xmlns:a16="http://schemas.microsoft.com/office/drawing/2014/main" id="{FBB285E1-1ACE-C2BE-EC22-99662F598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1600"/>
            <a:ext cx="471351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93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9291F-19A7-A2E8-35EE-841186E24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DBB0DC13-A36D-D8E4-BB44-56485E7DE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Meta-skills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267D1-EF5A-E4FB-F1C4-A04304C50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781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E0779-BE5D-A1AD-C41D-F07259C34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DCC238D8-BB01-54D8-1E54-44E7A292C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114"/>
            <a:ext cx="9144000" cy="1038906"/>
          </a:xfrm>
        </p:spPr>
        <p:txBody>
          <a:bodyPr/>
          <a:lstStyle/>
          <a:p>
            <a:r>
              <a:rPr lang="en-US" dirty="0"/>
              <a:t>Meta-skills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CD8CE-FC4F-F34A-1A3D-1BFC284FD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371" y="1718810"/>
            <a:ext cx="9655629" cy="632504"/>
          </a:xfrm>
        </p:spPr>
        <p:txBody>
          <a:bodyPr/>
          <a:lstStyle/>
          <a:p>
            <a:pPr algn="l"/>
            <a:r>
              <a:rPr lang="en-GB" dirty="0"/>
              <a:t>Meta-skills are innate transferable skills, qualities and abilities that help develop adaptable learners who can be successful in any given context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Opportunities to reflect on and develop Meta-skills are now embedded in all HN NextGen qualifications</a:t>
            </a:r>
          </a:p>
          <a:p>
            <a:pPr algn="l"/>
            <a:endParaRPr lang="en-GB" dirty="0"/>
          </a:p>
          <a:p>
            <a:pPr algn="l"/>
            <a:br>
              <a:rPr lang="en-GB" dirty="0"/>
            </a:br>
            <a:endParaRPr lang="en-GB" i="1" dirty="0"/>
          </a:p>
        </p:txBody>
      </p:sp>
      <p:pic>
        <p:nvPicPr>
          <p:cNvPr id="6" name="Picture 5" descr="Diagram explaining what skills are used to develop each of the meta-skills.">
            <a:extLst>
              <a:ext uri="{FF2B5EF4-FFF2-40B4-BE49-F238E27FC236}">
                <a16:creationId xmlns:a16="http://schemas.microsoft.com/office/drawing/2014/main" id="{89F914A4-9879-3679-B227-537475B1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3" y="3058406"/>
            <a:ext cx="9111343" cy="13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8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0E607-17F1-FED1-D8B4-9EE925060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830DE0B-CA6C-AAD8-3244-687F7A89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114"/>
            <a:ext cx="9144000" cy="1038906"/>
          </a:xfrm>
        </p:spPr>
        <p:txBody>
          <a:bodyPr/>
          <a:lstStyle/>
          <a:p>
            <a:r>
              <a:rPr lang="en-US" dirty="0"/>
              <a:t>Meta-skills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8CE9A-350A-A8D1-BE6F-B4F8AF12E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2867"/>
            <a:ext cx="9144000" cy="589072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HNC – Professional Considerations in Accounting Outcome 1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HND –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Business Performance and Managing Risk</a:t>
            </a:r>
            <a:r>
              <a:rPr lang="en-GB" dirty="0"/>
              <a:t> </a:t>
            </a:r>
            <a:r>
              <a:rPr lang="en-GB" dirty="0">
                <a:solidFill>
                  <a:srgbClr val="FFFF00"/>
                </a:solidFill>
              </a:rPr>
              <a:t>Outcome 1</a:t>
            </a:r>
          </a:p>
          <a:p>
            <a:pPr algn="l"/>
            <a:r>
              <a:rPr lang="en-GB" i="1" dirty="0"/>
              <a:t>“Learners must produce evidence to show they can: </a:t>
            </a:r>
            <a:br>
              <a:rPr lang="en-GB" i="1" dirty="0"/>
            </a:br>
            <a:r>
              <a:rPr lang="en-GB" i="1" dirty="0"/>
              <a:t>• self-assess their meta-skills baseline </a:t>
            </a:r>
            <a:br>
              <a:rPr lang="en-GB" i="1" dirty="0"/>
            </a:br>
            <a:r>
              <a:rPr lang="en-GB" i="1" dirty="0"/>
              <a:t>• create a plan to develop their own meta-skills </a:t>
            </a:r>
            <a:br>
              <a:rPr lang="en-GB" i="1" dirty="0"/>
            </a:br>
            <a:r>
              <a:rPr lang="en-GB" i="1" dirty="0"/>
              <a:t>• carry out activities to develop and demonstrate their meta-skills </a:t>
            </a:r>
            <a:br>
              <a:rPr lang="en-GB" i="1" dirty="0"/>
            </a:br>
            <a:r>
              <a:rPr lang="en-GB" i="1" dirty="0"/>
              <a:t>• use reflective practice to monitor and assess the meta-skills they</a:t>
            </a:r>
            <a:br>
              <a:rPr lang="en-GB" i="1" dirty="0"/>
            </a:br>
            <a:r>
              <a:rPr lang="en-GB" i="1" dirty="0"/>
              <a:t>  have improved and developed”</a:t>
            </a:r>
          </a:p>
        </p:txBody>
      </p:sp>
    </p:spTree>
    <p:extLst>
      <p:ext uri="{BB962C8B-B14F-4D97-AF65-F5344CB8AC3E}">
        <p14:creationId xmlns:p14="http://schemas.microsoft.com/office/powerpoint/2010/main" val="111693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5B935-823B-EF49-D938-8AE3FDAE1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61B9E4B-111F-DB43-00E4-4867EE903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114"/>
            <a:ext cx="9144000" cy="1038906"/>
          </a:xfrm>
        </p:spPr>
        <p:txBody>
          <a:bodyPr/>
          <a:lstStyle/>
          <a:p>
            <a:r>
              <a:rPr lang="en-US" dirty="0"/>
              <a:t>Meta-skills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4D443-CF80-160B-4AC0-62DD40CF6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3495"/>
            <a:ext cx="9144000" cy="58907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About reflection and development of Meta-Skills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Not reaching an objective standard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Designed to be evidenced holistically rather than separately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Same criteria at HNC and HND – determined by the learner’s point in their “learning journey” rather than the qualification level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03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58AB8-7FD1-66FE-01FC-249A6A6F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815897-9932-FAAA-964F-695413A5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Jost"/>
              </a:rPr>
              <a:t>Agenda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609A52-FAEA-3F66-0A38-18A6CA94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6270" y="826867"/>
            <a:ext cx="8433816" cy="57332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/>
              <a:t>New Qualifications Design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Story so far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Design Principles and Aims of the Review</a:t>
            </a:r>
            <a:b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HNC, HND and PDA Frameworks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Unit content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Grading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Meta-skills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Learning for Sustainability</a:t>
            </a:r>
            <a:b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Professional Body Exemptions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1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B61E-C1E0-0FC2-046A-D93912FF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C55AD1A-1783-FE33-E4A6-071145755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915"/>
            <a:ext cx="9144000" cy="1077174"/>
          </a:xfrm>
        </p:spPr>
        <p:txBody>
          <a:bodyPr/>
          <a:lstStyle/>
          <a:p>
            <a:r>
              <a:rPr lang="en-US" sz="5400" dirty="0"/>
              <a:t>Learning for 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08231-3A20-AD4C-C87C-A20075598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835" y="4045215"/>
            <a:ext cx="9144000" cy="589072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225EBE-C9BF-F7EE-FD73-425D31141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71" y="1699030"/>
            <a:ext cx="9526329" cy="21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61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1067F6-E6A6-0B1A-57B7-049704BA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87" y="338996"/>
            <a:ext cx="5937819" cy="1428083"/>
          </a:xfrm>
        </p:spPr>
        <p:txBody>
          <a:bodyPr/>
          <a:lstStyle/>
          <a:p>
            <a:r>
              <a:rPr lang="en-GB" dirty="0"/>
              <a:t>Supporting</a:t>
            </a:r>
            <a:br>
              <a:rPr lang="en-GB" dirty="0"/>
            </a:br>
            <a:r>
              <a:rPr lang="en-GB" dirty="0"/>
              <a:t>Documentation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4DB4DFB-E802-94D3-67B2-6A8A5BA7E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71" y="1921900"/>
            <a:ext cx="4636261" cy="31690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Educator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Grading 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Unit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Links to other support material</a:t>
            </a:r>
          </a:p>
          <a:p>
            <a:endParaRPr lang="en-GB" dirty="0"/>
          </a:p>
          <a:p>
            <a:pPr marL="0" indent="0">
              <a:buNone/>
            </a:pPr>
            <a:endParaRPr lang="en-GB" sz="1800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https://www.sqa.org.uk/sqa/110487.12552</a:t>
            </a:r>
            <a:r>
              <a:rPr lang="en-GB" sz="1800" dirty="0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endParaRPr lang="en-GB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3" descr="Screenshot from Next Gen webpage showing directory options for finding documents.">
            <a:extLst>
              <a:ext uri="{FF2B5EF4-FFF2-40B4-BE49-F238E27FC236}">
                <a16:creationId xmlns:a16="http://schemas.microsoft.com/office/drawing/2014/main" id="{08F817B8-165F-77B3-6D8A-18FE9E0DD4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5457871"/>
            <a:ext cx="4714919" cy="453074"/>
          </a:xfrm>
          <a:prstGeom prst="rect">
            <a:avLst/>
          </a:prstGeom>
        </p:spPr>
      </p:pic>
      <p:pic>
        <p:nvPicPr>
          <p:cNvPr id="12" name="Picture 11" descr="Screenshot from Next Gen subject webpage showing list of avilabile supporting documentation.">
            <a:extLst>
              <a:ext uri="{FF2B5EF4-FFF2-40B4-BE49-F238E27FC236}">
                <a16:creationId xmlns:a16="http://schemas.microsoft.com/office/drawing/2014/main" id="{4EE56E6F-81D9-97ED-BFAF-FD8080404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419" y="1986197"/>
            <a:ext cx="1759040" cy="4461403"/>
          </a:xfrm>
          <a:prstGeom prst="rect">
            <a:avLst/>
          </a:prstGeom>
        </p:spPr>
      </p:pic>
      <p:pic>
        <p:nvPicPr>
          <p:cNvPr id="10" name="Picture Placeholder 9" descr="Screenshot Next Gen subject webpage showing list of units in the qualification.">
            <a:extLst>
              <a:ext uri="{FF2B5EF4-FFF2-40B4-BE49-F238E27FC236}">
                <a16:creationId xmlns:a16="http://schemas.microsoft.com/office/drawing/2014/main" id="{52309908-77D4-4A8D-502F-1AF1F40696A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rcRect l="22222" r="22222"/>
          <a:stretch>
            <a:fillRect/>
          </a:stretch>
        </p:blipFill>
        <p:spPr>
          <a:xfrm>
            <a:off x="6744929" y="271463"/>
            <a:ext cx="4914945" cy="61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9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D49C06-071B-976F-03AF-D35F5F01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Legacy HNs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42D72C-4DD0-0FD9-6965-CC05769EC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Existing HN Accounting website continues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HNC Accounting 	G9M5 15</a:t>
            </a:r>
            <a:r>
              <a:rPr lang="en-GB" dirty="0"/>
              <a:t>			ends 31.07.29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HND Accounting	G9M6 16</a:t>
            </a:r>
            <a:r>
              <a:rPr lang="en-GB" dirty="0"/>
              <a:t>			ends 31.07.30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PDA Financial Accounting G8XM 47	</a:t>
            </a:r>
            <a:r>
              <a:rPr lang="en-GB" dirty="0"/>
              <a:t>	ends 31.07.29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PDA Management Accounting G8XK 47</a:t>
            </a:r>
            <a:r>
              <a:rPr lang="en-GB" dirty="0"/>
              <a:t>	ends 31.07.29</a:t>
            </a: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PDA Book-keeping G8XN 47</a:t>
            </a:r>
            <a:r>
              <a:rPr lang="en-GB" dirty="0"/>
              <a:t>			ends 31.07.29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77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F177B-FBEE-86E4-C98A-7C7BBB217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46F5CCA-471D-227F-172B-23A3403A9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Jost"/>
              </a:rPr>
              <a:t>Professional Body exemptions</a:t>
            </a:r>
            <a:endParaRPr lang="en-US" dirty="0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DFD8CFA8-4F2F-B6B8-5340-A3EF761E8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atin typeface="Jost"/>
              </a:rPr>
              <a:t>Sarah Sutherland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3184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2C2B6D-D658-24E6-B6FB-4ABFED80C4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4" y="0"/>
            <a:ext cx="71628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HNC Exemptions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527F43-B410-0015-C671-47C850036C62}"/>
              </a:ext>
            </a:extLst>
          </p:cNvPr>
          <p:cNvGraphicFramePr>
            <a:graphicFrameLocks noGrp="1"/>
          </p:cNvGraphicFramePr>
          <p:nvPr/>
        </p:nvGraphicFramePr>
        <p:xfrm>
          <a:off x="116113" y="650544"/>
          <a:ext cx="11959774" cy="607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087">
                  <a:extLst>
                    <a:ext uri="{9D8B030D-6E8A-4147-A177-3AD203B41FA5}">
                      <a16:colId xmlns:a16="http://schemas.microsoft.com/office/drawing/2014/main" val="529533334"/>
                    </a:ext>
                  </a:extLst>
                </a:gridCol>
                <a:gridCol w="2416046">
                  <a:extLst>
                    <a:ext uri="{9D8B030D-6E8A-4147-A177-3AD203B41FA5}">
                      <a16:colId xmlns:a16="http://schemas.microsoft.com/office/drawing/2014/main" val="24351010"/>
                    </a:ext>
                  </a:extLst>
                </a:gridCol>
                <a:gridCol w="2811541">
                  <a:extLst>
                    <a:ext uri="{9D8B030D-6E8A-4147-A177-3AD203B41FA5}">
                      <a16:colId xmlns:a16="http://schemas.microsoft.com/office/drawing/2014/main" val="2338787502"/>
                    </a:ext>
                  </a:extLst>
                </a:gridCol>
                <a:gridCol w="2020550">
                  <a:extLst>
                    <a:ext uri="{9D8B030D-6E8A-4147-A177-3AD203B41FA5}">
                      <a16:colId xmlns:a16="http://schemas.microsoft.com/office/drawing/2014/main" val="3539752150"/>
                    </a:ext>
                  </a:extLst>
                </a:gridCol>
                <a:gridCol w="2020550">
                  <a:extLst>
                    <a:ext uri="{9D8B030D-6E8A-4147-A177-3AD203B41FA5}">
                      <a16:colId xmlns:a16="http://schemas.microsoft.com/office/drawing/2014/main" val="302085205"/>
                    </a:ext>
                  </a:extLst>
                </a:gridCol>
              </a:tblGrid>
              <a:tr h="446707">
                <a:tc>
                  <a:txBody>
                    <a:bodyPr/>
                    <a:lstStyle/>
                    <a:p>
                      <a:r>
                        <a:rPr lang="en-GB" dirty="0"/>
                        <a:t>ACCA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ICAS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AAT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5645"/>
                  </a:ext>
                </a:extLst>
              </a:tr>
              <a:tr h="820977">
                <a:tc>
                  <a:txBody>
                    <a:bodyPr/>
                    <a:lstStyle/>
                    <a:p>
                      <a:r>
                        <a:rPr lang="en-GB" sz="1500" b="1" dirty="0"/>
                        <a:t>FA1</a:t>
                      </a:r>
                    </a:p>
                    <a:p>
                      <a:r>
                        <a:rPr lang="en-GB" sz="1500" b="0" dirty="0"/>
                        <a:t>Recording Financial Transactions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MA1</a:t>
                      </a:r>
                    </a:p>
                    <a:p>
                      <a:r>
                        <a:rPr lang="en-GB" sz="1500" b="0" dirty="0"/>
                        <a:t>Management Information</a:t>
                      </a:r>
                    </a:p>
                    <a:p>
                      <a:endParaRPr lang="en-GB" sz="15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BA1</a:t>
                      </a:r>
                    </a:p>
                    <a:p>
                      <a:r>
                        <a:rPr lang="en-GB" sz="1500" b="0" dirty="0"/>
                        <a:t>Fundamentals of Business Economics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Financial Accounting*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Level 2:</a:t>
                      </a:r>
                    </a:p>
                    <a:p>
                      <a:r>
                        <a:rPr lang="en-GB" sz="1500" dirty="0"/>
                        <a:t>Principles of </a:t>
                      </a:r>
                      <a:r>
                        <a:rPr lang="en-GB" sz="1500"/>
                        <a:t>Bookkeeping Controls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133957"/>
                  </a:ext>
                </a:extLst>
              </a:tr>
              <a:tr h="1110733">
                <a:tc>
                  <a:txBody>
                    <a:bodyPr/>
                    <a:lstStyle/>
                    <a:p>
                      <a:r>
                        <a:rPr lang="en-GB" sz="1500" b="1" dirty="0"/>
                        <a:t>FA2</a:t>
                      </a:r>
                      <a:r>
                        <a:rPr lang="en-GB" sz="1500" b="0" dirty="0"/>
                        <a:t> </a:t>
                      </a:r>
                    </a:p>
                    <a:p>
                      <a:r>
                        <a:rPr lang="en-GB" sz="1500" b="0" dirty="0"/>
                        <a:t>Maintaining Financial Records</a:t>
                      </a:r>
                      <a:endParaRPr lang="en-GB" sz="15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FMA</a:t>
                      </a:r>
                    </a:p>
                    <a:p>
                      <a:r>
                        <a:rPr lang="en-GB" sz="1500" b="0" dirty="0"/>
                        <a:t>Management Accounting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BA2</a:t>
                      </a:r>
                    </a:p>
                    <a:p>
                      <a:r>
                        <a:rPr lang="en-GB" sz="1500" b="0" dirty="0"/>
                        <a:t>Fundamentals of Management Accounting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Business Acumen*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Level 3:</a:t>
                      </a:r>
                    </a:p>
                    <a:p>
                      <a:r>
                        <a:rPr lang="en-GB" sz="1500" dirty="0"/>
                        <a:t>Financial Accounting: Preparing Financial </a:t>
                      </a:r>
                      <a:r>
                        <a:rPr lang="en-GB" sz="1500"/>
                        <a:t>Statements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91028"/>
                  </a:ext>
                </a:extLst>
              </a:tr>
              <a:tr h="1110733">
                <a:tc>
                  <a:txBody>
                    <a:bodyPr/>
                    <a:lstStyle/>
                    <a:p>
                      <a:r>
                        <a:rPr lang="en-GB" sz="1500" b="1" dirty="0"/>
                        <a:t>MA1</a:t>
                      </a:r>
                    </a:p>
                    <a:p>
                      <a:r>
                        <a:rPr lang="en-GB" sz="1500" b="0" dirty="0"/>
                        <a:t>Management Information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FFA</a:t>
                      </a:r>
                    </a:p>
                    <a:p>
                      <a:r>
                        <a:rPr lang="en-GB" sz="1500" b="0" dirty="0"/>
                        <a:t>Financial Accounting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BA3</a:t>
                      </a:r>
                    </a:p>
                    <a:p>
                      <a:r>
                        <a:rPr lang="en-GB" sz="1500" b="0" dirty="0"/>
                        <a:t>Fundamentals of Financial Accounting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Level 3:</a:t>
                      </a:r>
                    </a:p>
                    <a:p>
                      <a:r>
                        <a:rPr lang="en-GB" sz="1500" dirty="0"/>
                        <a:t>Management Accounting </a:t>
                      </a:r>
                      <a:r>
                        <a:rPr lang="en-GB" sz="1500"/>
                        <a:t>Techniques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0060"/>
                  </a:ext>
                </a:extLst>
              </a:tr>
              <a:tr h="1110733">
                <a:tc>
                  <a:txBody>
                    <a:bodyPr/>
                    <a:lstStyle/>
                    <a:p>
                      <a:r>
                        <a:rPr lang="en-GB" sz="1500" b="1" dirty="0"/>
                        <a:t>MA2</a:t>
                      </a:r>
                    </a:p>
                    <a:p>
                      <a:r>
                        <a:rPr lang="en-GB" sz="1500" b="0" dirty="0"/>
                        <a:t>Managing Costs and Finance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BT</a:t>
                      </a:r>
                    </a:p>
                    <a:p>
                      <a:r>
                        <a:rPr lang="en-GB" sz="1500" b="0" dirty="0"/>
                        <a:t>Business &amp; Technology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BA4</a:t>
                      </a:r>
                    </a:p>
                    <a:p>
                      <a:r>
                        <a:rPr lang="en-GB" sz="1500" dirty="0"/>
                        <a:t>Fundamentals of Ethics, Corporate Governance and Business Law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Level 3:</a:t>
                      </a:r>
                    </a:p>
                    <a:p>
                      <a:r>
                        <a:rPr lang="en-GB" sz="1500" dirty="0"/>
                        <a:t>Business Awareness Unit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464805"/>
                  </a:ext>
                </a:extLst>
              </a:tr>
              <a:tr h="857197">
                <a:tc>
                  <a:txBody>
                    <a:bodyPr/>
                    <a:lstStyle/>
                    <a:p>
                      <a:r>
                        <a:rPr lang="en-GB" sz="1500" b="1" dirty="0"/>
                        <a:t>FBT</a:t>
                      </a:r>
                    </a:p>
                    <a:p>
                      <a:r>
                        <a:rPr lang="en-GB" sz="1500" b="0" dirty="0"/>
                        <a:t>Business &amp; Technology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MA</a:t>
                      </a:r>
                    </a:p>
                    <a:p>
                      <a:r>
                        <a:rPr lang="en-GB" sz="1500" b="0" dirty="0"/>
                        <a:t>Management Accounting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Level 4:</a:t>
                      </a:r>
                    </a:p>
                    <a:p>
                      <a:r>
                        <a:rPr lang="en-GB" sz="1500" dirty="0"/>
                        <a:t>Applied Management Accounting Unit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2146"/>
                  </a:ext>
                </a:extLst>
              </a:tr>
              <a:tr h="615732">
                <a:tc>
                  <a:txBody>
                    <a:bodyPr/>
                    <a:lstStyle/>
                    <a:p>
                      <a:r>
                        <a:rPr lang="en-GB" sz="1500" b="1" dirty="0"/>
                        <a:t>MA1</a:t>
                      </a:r>
                    </a:p>
                    <a:p>
                      <a:r>
                        <a:rPr lang="en-GB" sz="1500" b="0" dirty="0"/>
                        <a:t>Management Information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FA</a:t>
                      </a:r>
                    </a:p>
                    <a:p>
                      <a:r>
                        <a:rPr lang="en-GB" sz="1500" b="0" dirty="0"/>
                        <a:t>Financial Accounting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/>
                        <a:t>Level 4:</a:t>
                      </a:r>
                    </a:p>
                    <a:p>
                      <a:r>
                        <a:rPr lang="en-GB" sz="1500" dirty="0"/>
                        <a:t>Personal Tax Unit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204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2C2B6D-D658-24E6-B6FB-4ABFED80C4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114" y="0"/>
            <a:ext cx="71628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HND Exemptions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527F43-B410-0015-C671-47C85003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92254"/>
              </p:ext>
            </p:extLst>
          </p:nvPr>
        </p:nvGraphicFramePr>
        <p:xfrm>
          <a:off x="116114" y="988001"/>
          <a:ext cx="1130300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99">
                  <a:extLst>
                    <a:ext uri="{9D8B030D-6E8A-4147-A177-3AD203B41FA5}">
                      <a16:colId xmlns:a16="http://schemas.microsoft.com/office/drawing/2014/main" val="529533334"/>
                    </a:ext>
                  </a:extLst>
                </a:gridCol>
                <a:gridCol w="3392401">
                  <a:extLst>
                    <a:ext uri="{9D8B030D-6E8A-4147-A177-3AD203B41FA5}">
                      <a16:colId xmlns:a16="http://schemas.microsoft.com/office/drawing/2014/main" val="3539752150"/>
                    </a:ext>
                  </a:extLst>
                </a:gridCol>
                <a:gridCol w="3392401">
                  <a:extLst>
                    <a:ext uri="{9D8B030D-6E8A-4147-A177-3AD203B41FA5}">
                      <a16:colId xmlns:a16="http://schemas.microsoft.com/office/drawing/2014/main" val="302085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ACCA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ICAS*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AAT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PM</a:t>
                      </a:r>
                    </a:p>
                    <a:p>
                      <a:r>
                        <a:rPr lang="en-GB" sz="2000" b="0" dirty="0"/>
                        <a:t>Performance Management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Reporting &amp; Performance 1 </a:t>
                      </a:r>
                      <a:r>
                        <a:rPr lang="en-GB" sz="2000"/>
                        <a:t>(RP1)*</a:t>
                      </a:r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Level 4:</a:t>
                      </a:r>
                      <a:endParaRPr lang="en-GB" sz="2000" b="0" dirty="0"/>
                    </a:p>
                    <a:p>
                      <a:r>
                        <a:rPr lang="en-GB" sz="2000" b="0" dirty="0"/>
                        <a:t>Cash &amp; Financial Management</a:t>
                      </a:r>
                      <a:endParaRPr lang="en-GB" sz="20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13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/>
                        <a:t>LW</a:t>
                      </a:r>
                      <a:r>
                        <a:rPr lang="en-GB" sz="2000" b="0" dirty="0"/>
                        <a:t> </a:t>
                      </a:r>
                    </a:p>
                    <a:p>
                      <a:r>
                        <a:rPr lang="en-GB" sz="2000" b="0" dirty="0"/>
                        <a:t>Corporate &amp; Business Law</a:t>
                      </a:r>
                      <a:endParaRPr lang="en-GB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Business Management &amp; Finance</a:t>
                      </a:r>
                    </a:p>
                    <a:p>
                      <a:endParaRPr lang="en-GB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Level 4:</a:t>
                      </a:r>
                    </a:p>
                    <a:p>
                      <a:r>
                        <a:rPr lang="en-GB" sz="2000" b="0" dirty="0"/>
                        <a:t>Audit &amp; Assurance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910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A1EE49B-B5C2-695B-690A-E058E5B7902E}"/>
              </a:ext>
            </a:extLst>
          </p:cNvPr>
          <p:cNvSpPr txBox="1"/>
          <p:nvPr/>
        </p:nvSpPr>
        <p:spPr>
          <a:xfrm>
            <a:off x="475052" y="3785181"/>
            <a:ext cx="1075508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*Students need to complete 5 SCQF credits of non-financial reporting to gain exemption overall</a:t>
            </a:r>
            <a:endParaRPr lang="en-US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485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BB94-A8A8-4F12-4CD7-E47439926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Practice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954A5-8056-2550-8C29-86711E481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NextGen HN </a:t>
            </a:r>
            <a:r>
              <a:rPr lang="en-US"/>
              <a:t>Accounting 2025/2026 </a:t>
            </a:r>
            <a:r>
              <a:rPr lang="en-US" dirty="0"/>
              <a:t>Qualification Verification Activity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94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49D9-4B40-96D5-5016-7537BC33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44444"/>
                </a:solidFill>
              </a:rPr>
              <a:t>Study Guide</a:t>
            </a:r>
            <a:br>
              <a:rPr lang="en-GB" dirty="0">
                <a:solidFill>
                  <a:srgbClr val="C44444"/>
                </a:solidFill>
              </a:rPr>
            </a:b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B79BB-D865-17CE-D9ED-7085DF7A4A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GB" dirty="0"/>
              <a:t>What they are studying</a:t>
            </a:r>
          </a:p>
          <a:p>
            <a:pPr>
              <a:lnSpc>
                <a:spcPct val="170000"/>
              </a:lnSpc>
            </a:pPr>
            <a:r>
              <a:rPr lang="en-GB" dirty="0"/>
              <a:t>What they need to achieve to gain the award they want </a:t>
            </a:r>
          </a:p>
          <a:p>
            <a:pPr>
              <a:lnSpc>
                <a:spcPct val="170000"/>
              </a:lnSpc>
            </a:pPr>
            <a:r>
              <a:rPr lang="en-GB" dirty="0"/>
              <a:t>Skills they are developing – including meta-skills</a:t>
            </a:r>
          </a:p>
          <a:p>
            <a:pPr>
              <a:lnSpc>
                <a:spcPct val="170000"/>
              </a:lnSpc>
            </a:pPr>
            <a:r>
              <a:rPr lang="en-GB" dirty="0"/>
              <a:t>Relevance to Accounting practice</a:t>
            </a:r>
          </a:p>
        </p:txBody>
      </p:sp>
    </p:spTree>
    <p:extLst>
      <p:ext uri="{BB962C8B-B14F-4D97-AF65-F5344CB8AC3E}">
        <p14:creationId xmlns:p14="http://schemas.microsoft.com/office/powerpoint/2010/main" val="310322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5B07-C755-BBE5-2247-0EE3D35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44444"/>
                </a:solidFill>
              </a:rPr>
              <a:t>Student Assessment Tracker</a:t>
            </a:r>
            <a:br>
              <a:rPr lang="en-GB" dirty="0">
                <a:solidFill>
                  <a:srgbClr val="C44444"/>
                </a:solidFill>
              </a:rPr>
            </a:b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A215F-7A1F-7B6D-AF0C-B1315E284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GB" dirty="0"/>
              <a:t>New units with learning outcomes – integrated assessments</a:t>
            </a:r>
          </a:p>
          <a:p>
            <a:pPr>
              <a:lnSpc>
                <a:spcPct val="170000"/>
              </a:lnSpc>
            </a:pPr>
            <a:r>
              <a:rPr lang="en-GB" dirty="0"/>
              <a:t>New grading system</a:t>
            </a:r>
          </a:p>
          <a:p>
            <a:pPr>
              <a:lnSpc>
                <a:spcPct val="170000"/>
              </a:lnSpc>
            </a:pPr>
            <a:r>
              <a:rPr lang="en-GB" dirty="0"/>
              <a:t>Keeping students on tract to achieve their targeted overall grade</a:t>
            </a:r>
          </a:p>
        </p:txBody>
      </p:sp>
    </p:spTree>
    <p:extLst>
      <p:ext uri="{BB962C8B-B14F-4D97-AF65-F5344CB8AC3E}">
        <p14:creationId xmlns:p14="http://schemas.microsoft.com/office/powerpoint/2010/main" val="3674711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9DC0-C451-DCC5-1BC6-E0845407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44444"/>
                </a:solidFill>
              </a:rPr>
              <a:t>Student Feedback</a:t>
            </a:r>
            <a:br>
              <a:rPr lang="en-GB" dirty="0">
                <a:solidFill>
                  <a:srgbClr val="C44444"/>
                </a:solidFill>
              </a:rPr>
            </a:b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4975A-D6E4-90B5-D0DF-383A6F469E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GB" dirty="0"/>
              <a:t>No graded units and different achievement criteria</a:t>
            </a:r>
          </a:p>
          <a:p>
            <a:pPr>
              <a:lnSpc>
                <a:spcPct val="170000"/>
              </a:lnSpc>
            </a:pPr>
            <a:r>
              <a:rPr lang="en-GB" dirty="0"/>
              <a:t>Student development of accounting and meta-skills throughout the programme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8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FE3726-AD08-C244-1960-2A4FDE03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Story so far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FC8A10-97D4-AC01-B947-9C081EFEF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1602836"/>
            <a:ext cx="10801200" cy="512453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Early 2021	</a:t>
            </a:r>
            <a:r>
              <a:rPr lang="en-GB" b="1" dirty="0">
                <a:solidFill>
                  <a:srgbClr val="FFFF00"/>
                </a:solidFill>
              </a:rPr>
              <a:t>	</a:t>
            </a:r>
            <a:r>
              <a:rPr lang="en-GB" dirty="0"/>
              <a:t>HN Next Gen Project Formally initiated</a:t>
            </a:r>
            <a:br>
              <a:rPr lang="en-GB" b="1" dirty="0">
                <a:solidFill>
                  <a:srgbClr val="FFFF00"/>
                </a:solidFill>
              </a:rPr>
            </a:br>
            <a:r>
              <a:rPr lang="en-GB" b="1" dirty="0">
                <a:solidFill>
                  <a:srgbClr val="FFFF00"/>
                </a:solidFill>
              </a:rPr>
              <a:t>			</a:t>
            </a:r>
            <a:r>
              <a:rPr lang="en-GB" dirty="0"/>
              <a:t>MVP Design Principles established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Nov 2021</a:t>
            </a:r>
            <a:r>
              <a:rPr lang="en-GB" b="1" dirty="0">
                <a:solidFill>
                  <a:srgbClr val="FFFF00"/>
                </a:solidFill>
              </a:rPr>
              <a:t>		</a:t>
            </a:r>
            <a:r>
              <a:rPr lang="en-GB" dirty="0"/>
              <a:t>First HN Accounting Design Team meeting</a:t>
            </a:r>
            <a:r>
              <a:rPr lang="en-GB" b="1" dirty="0"/>
              <a:t>	</a:t>
            </a:r>
          </a:p>
          <a:p>
            <a:pPr marL="457200" lvl="1" indent="0">
              <a:buNone/>
            </a:pPr>
            <a:r>
              <a:rPr lang="en-GB" dirty="0"/>
              <a:t>Representation across FE, University and engagement with professional bodies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August 2022	</a:t>
            </a: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year of pilot delivery – Edinburgh College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August 2023</a:t>
            </a:r>
            <a:r>
              <a:rPr lang="en-GB" dirty="0"/>
              <a:t>	City of Glasgow College join as pilot centre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78872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C9AF-4A3F-26B2-8D65-7DC4204D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44444"/>
                </a:solidFill>
              </a:rPr>
              <a:t>Internal Verification</a:t>
            </a:r>
            <a:br>
              <a:rPr lang="en-GB" dirty="0">
                <a:solidFill>
                  <a:srgbClr val="C44444"/>
                </a:solidFill>
              </a:rPr>
            </a:b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21A54-14F0-D470-C8EF-A429F68530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GB" dirty="0"/>
              <a:t>All new units, being delivered for the first time</a:t>
            </a:r>
          </a:p>
          <a:p>
            <a:pPr>
              <a:lnSpc>
                <a:spcPct val="170000"/>
              </a:lnSpc>
            </a:pPr>
            <a:r>
              <a:rPr lang="en-GB" dirty="0"/>
              <a:t>Higher risk from Centres Internal Verification Policy</a:t>
            </a:r>
          </a:p>
          <a:p>
            <a:pPr>
              <a:lnSpc>
                <a:spcPct val="170000"/>
              </a:lnSpc>
            </a:pPr>
            <a:r>
              <a:rPr lang="en-GB" dirty="0"/>
              <a:t>New Instruments of Assessment, Standardisation and Pre-Delivery, Sampling, Post-Delivery</a:t>
            </a:r>
          </a:p>
        </p:txBody>
      </p:sp>
    </p:spTree>
    <p:extLst>
      <p:ext uri="{BB962C8B-B14F-4D97-AF65-F5344CB8AC3E}">
        <p14:creationId xmlns:p14="http://schemas.microsoft.com/office/powerpoint/2010/main" val="1940589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D7B9-E9D2-3959-FABC-8BF50109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44444"/>
                </a:solidFill>
              </a:rPr>
              <a:t>Instruments of Assessment</a:t>
            </a:r>
            <a:br>
              <a:rPr lang="en-GB" dirty="0">
                <a:solidFill>
                  <a:srgbClr val="C44444"/>
                </a:solidFill>
              </a:rPr>
            </a:b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36E26-C89A-0FEE-03AB-C9EBCDF20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GB" dirty="0"/>
              <a:t>New conditions of assessment</a:t>
            </a:r>
          </a:p>
          <a:p>
            <a:pPr>
              <a:lnSpc>
                <a:spcPct val="170000"/>
              </a:lnSpc>
            </a:pPr>
            <a:r>
              <a:rPr lang="en-GB" dirty="0"/>
              <a:t>More opportunity for different types of assessment</a:t>
            </a:r>
          </a:p>
          <a:p>
            <a:pPr>
              <a:lnSpc>
                <a:spcPct val="170000"/>
              </a:lnSpc>
            </a:pPr>
            <a:r>
              <a:rPr lang="en-GB" dirty="0"/>
              <a:t>Contemporary topics and methods </a:t>
            </a:r>
            <a:r>
              <a:rPr lang="en-GB"/>
              <a:t>of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046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B7DE2-E222-6BF6-D569-B09ABE61D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BF88959-C0DE-D821-EA7B-5CC511911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Jost"/>
              </a:rPr>
              <a:t>Pilot Centre Delivery Experience</a:t>
            </a:r>
            <a:endParaRPr lang="en-US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422A1EE5-8808-FF3C-2C5B-A7DE4A329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latin typeface="Jost"/>
              </a:rPr>
              <a:t>City of Glasgow College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92383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CC33C-7827-93E7-C29D-73E6C4C4F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70D01721-BE84-B83D-0BBD-83C56A1C7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Jost"/>
              </a:rPr>
              <a:t>Student Experience</a:t>
            </a:r>
            <a:endParaRPr lang="en-US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E0FDFCCB-98CC-52D8-E503-DFAF56F84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latin typeface="Jost"/>
              </a:rPr>
              <a:t>City of Glasgow College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19698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6A46-2E9B-238A-A2BD-F7E0DCFDEE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University of Highlands and Islands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5B1C5-8787-8917-C8D5-1877D7E75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21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B35B2-D352-EEB4-9CB4-ABC165D6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Jost"/>
              </a:rPr>
              <a:t>Advantages of </a:t>
            </a:r>
            <a:r>
              <a:rPr lang="en-GB">
                <a:latin typeface="Jost"/>
              </a:rPr>
              <a:t>writing own assessments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88141-5822-FB18-18BA-E098C129D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Arial"/>
                <a:cs typeface="Arial"/>
              </a:rPr>
              <a:t>Flexibility </a:t>
            </a:r>
          </a:p>
          <a:p>
            <a:r>
              <a:rPr lang="en-US" sz="2000" b="1" dirty="0">
                <a:latin typeface="Arial"/>
                <a:cs typeface="Arial"/>
              </a:rPr>
              <a:t>Academic autonomy</a:t>
            </a:r>
          </a:p>
          <a:p>
            <a:r>
              <a:rPr lang="en-US" sz="2000" b="1" dirty="0">
                <a:latin typeface="Arial"/>
                <a:cs typeface="Arial"/>
              </a:rPr>
              <a:t>Ability to update quickly</a:t>
            </a:r>
          </a:p>
          <a:p>
            <a:r>
              <a:rPr lang="en-US" sz="2000" b="1" dirty="0">
                <a:latin typeface="Arial"/>
                <a:cs typeface="Arial"/>
              </a:rPr>
              <a:t>Varied evidence</a:t>
            </a:r>
          </a:p>
          <a:p>
            <a:r>
              <a:rPr lang="en-US" sz="2000" b="1" dirty="0">
                <a:latin typeface="Arial"/>
                <a:cs typeface="Arial"/>
              </a:rPr>
              <a:t>Varied evidence</a:t>
            </a:r>
          </a:p>
          <a:p>
            <a:r>
              <a:rPr lang="en-US" sz="2000" b="1" dirty="0">
                <a:latin typeface="Arial"/>
                <a:cs typeface="Arial"/>
              </a:rPr>
              <a:t>Better feedback opportunities from students</a:t>
            </a:r>
          </a:p>
          <a:p>
            <a:r>
              <a:rPr lang="en-US" sz="2000" b="1" dirty="0">
                <a:latin typeface="Arial"/>
                <a:cs typeface="Arial"/>
              </a:rPr>
              <a:t>The bizarre imaginary </a:t>
            </a: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200" b="1" dirty="0">
              <a:latin typeface="Arial"/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sz="1200" b="1" dirty="0">
              <a:latin typeface="Arial"/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4" name="Picture 3" descr="Veggipedia - Cape gooseberry">
            <a:extLst>
              <a:ext uri="{FF2B5EF4-FFF2-40B4-BE49-F238E27FC236}">
                <a16:creationId xmlns:a16="http://schemas.microsoft.com/office/drawing/2014/main" id="{68686BEF-26E3-D1E3-0D25-3269B3A90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670" y="2770554"/>
            <a:ext cx="2010508" cy="20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6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17962-3FE4-F7A1-0D48-941CE84D8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BD96DB3-A07B-5540-E822-4A2874F85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895FED88-EFE7-B5D5-D474-9664DC08D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/>
          <a:lstStyle/>
          <a:p>
            <a:r>
              <a:rPr lang="en-US" dirty="0"/>
              <a:t>John Elliott</a:t>
            </a:r>
          </a:p>
        </p:txBody>
      </p:sp>
    </p:spTree>
    <p:extLst>
      <p:ext uri="{BB962C8B-B14F-4D97-AF65-F5344CB8AC3E}">
        <p14:creationId xmlns:p14="http://schemas.microsoft.com/office/powerpoint/2010/main" val="28399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8794-A2CD-D225-47A4-2260DE87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0" y="547141"/>
            <a:ext cx="11519940" cy="785270"/>
          </a:xfrm>
        </p:spPr>
        <p:txBody>
          <a:bodyPr/>
          <a:lstStyle/>
          <a:p>
            <a:pPr algn="ctr"/>
            <a:r>
              <a:rPr lang="en-US" dirty="0"/>
              <a:t>The Future 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8DA3E-1D59-AA4F-4534-2379CEF86C4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1985963"/>
            <a:ext cx="10515600" cy="4538662"/>
          </a:xfrm>
        </p:spPr>
        <p:txBody>
          <a:bodyPr/>
          <a:lstStyle/>
          <a:p>
            <a:r>
              <a:rPr lang="en-GB" dirty="0"/>
              <a:t>Full launch August 2026 with the existing qualifications moving into a lapsing period</a:t>
            </a:r>
          </a:p>
          <a:p>
            <a:r>
              <a:rPr lang="en-GB" dirty="0"/>
              <a:t>Community of practice launched</a:t>
            </a:r>
          </a:p>
          <a:p>
            <a:r>
              <a:rPr lang="en-GB" dirty="0"/>
              <a:t>Meet at least twice a year</a:t>
            </a:r>
          </a:p>
          <a:p>
            <a:r>
              <a:rPr lang="en-GB" dirty="0"/>
              <a:t>Opportunity to share experiences, materials and assessments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79C251-F8B7-5D67-8A46-1E19B126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28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F7F307-D944-0266-13DC-4136B141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Community of Practice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767F777-3146-78B8-2209-A19A15B48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 it is:</a:t>
            </a:r>
          </a:p>
          <a:p>
            <a:r>
              <a:rPr lang="en-GB" dirty="0"/>
              <a:t>A place to come together</a:t>
            </a:r>
          </a:p>
          <a:p>
            <a:r>
              <a:rPr lang="en-GB" dirty="0"/>
              <a:t>A place to prevent reinventing the wheel</a:t>
            </a:r>
          </a:p>
          <a:p>
            <a:r>
              <a:rPr lang="en-GB" dirty="0"/>
              <a:t>A place to collaborate</a:t>
            </a:r>
          </a:p>
          <a:p>
            <a:r>
              <a:rPr lang="en-GB" dirty="0"/>
              <a:t>A place to share materials and assessments </a:t>
            </a:r>
          </a:p>
          <a:p>
            <a:r>
              <a:rPr lang="en-GB" dirty="0"/>
              <a:t>You will get out what you put into this</a:t>
            </a:r>
          </a:p>
          <a:p>
            <a:r>
              <a:rPr lang="en-GB" dirty="0">
                <a:solidFill>
                  <a:srgbClr val="FFFF00"/>
                </a:solidFill>
              </a:rPr>
              <a:t>To join email – </a:t>
            </a:r>
            <a:r>
              <a:rPr lang="en-GB" dirty="0" err="1">
                <a:solidFill>
                  <a:srgbClr val="FFFF00"/>
                </a:solidFill>
              </a:rPr>
              <a:t>john.elliott@ext.qualifications.gov.scot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/>
              <a:t>What it is not:</a:t>
            </a:r>
          </a:p>
          <a:p>
            <a:r>
              <a:rPr lang="en-GB" dirty="0"/>
              <a:t>Run or regulated by Qualifications Scotland</a:t>
            </a:r>
          </a:p>
          <a:p>
            <a:r>
              <a:rPr lang="en-GB" dirty="0"/>
              <a:t>A place to seek answers that would normally come from Qualifications Scotland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408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84E04-8238-1B41-00AC-2DF5FC74A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14399F68-B352-9DCC-A00F-FA26D072B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574F29E7-C743-F274-E68C-39A7D3F91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90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419E-700A-60BB-6676-EE4F3F65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77A897-9BA0-BE6D-CCB4-1944BF92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Story so far… and beyond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4175AC-4185-6497-17E8-6C1F3D78F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00" y="1657264"/>
            <a:ext cx="10801200" cy="512453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August 2024</a:t>
            </a:r>
            <a:r>
              <a:rPr lang="en-GB" b="1" dirty="0">
                <a:solidFill>
                  <a:srgbClr val="FFFF00"/>
                </a:solidFill>
              </a:rPr>
              <a:t>	</a:t>
            </a:r>
            <a:r>
              <a:rPr lang="en-GB" dirty="0"/>
              <a:t>UHI Inverness College join as pilot centre</a:t>
            </a:r>
            <a:r>
              <a:rPr lang="en-GB" b="1" dirty="0"/>
              <a:t>	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October 2024	</a:t>
            </a:r>
            <a:r>
              <a:rPr lang="en-GB" dirty="0"/>
              <a:t>Validation of HNC and HND confirmed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August 2025</a:t>
            </a:r>
            <a:r>
              <a:rPr lang="en-GB" dirty="0"/>
              <a:t>	Limited delivery of validated qualifications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August 2026</a:t>
            </a:r>
            <a:r>
              <a:rPr lang="en-GB" dirty="0"/>
              <a:t>	Mainstream rollout of HNC and HND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Autumn 2026</a:t>
            </a:r>
            <a:r>
              <a:rPr lang="en-GB" dirty="0"/>
              <a:t>	Community of Practice established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021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0DF43-C632-B680-E8AF-809FC5D0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A6B58B3-6F3A-7626-DB8A-45F770D5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Design Principles and Review Aims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FF61A785-4FD7-D185-B822-8FB7049A63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HNC and HND are discrete 15 credit qualifications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Reduce volume of assessment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Reduce amount of closed-book assessment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Use of larger more holistic units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Extend use of project-based assessment</a:t>
            </a:r>
          </a:p>
          <a:p>
            <a:pPr algn="l"/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0A92D-941A-5A2F-DD62-B4CAF22BEA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Introduction and integration of Meta-skills and Learning for Sustainability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Integration of digital delivery and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 valid, fair and reliable Grading Models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Consolidate exemptions from professional body qualifications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Retain and consolidate progression to degree programmes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39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1F0F588-4100-928C-38B7-B736DC160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065479"/>
            <a:ext cx="9144000" cy="866953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New HNC, HND and PDA Qualifications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6275F334-E782-0343-222F-31F2B03E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184" y="2140132"/>
            <a:ext cx="10009632" cy="5010912"/>
          </a:xfrm>
        </p:spPr>
        <p:txBody>
          <a:bodyPr/>
          <a:lstStyle/>
          <a:p>
            <a:pPr algn="l"/>
            <a:r>
              <a:rPr lang="en-US" b="1" dirty="0"/>
              <a:t>HNC Accounting 	SCQF 7			GT66 47	15 credits</a:t>
            </a:r>
            <a:br>
              <a:rPr lang="en-US" b="1" dirty="0"/>
            </a:br>
            <a:r>
              <a:rPr lang="en-US" b="1" dirty="0"/>
              <a:t>HND Accounting	SCQF 8			GV1V 48	15 credits</a:t>
            </a:r>
          </a:p>
          <a:p>
            <a:pPr algn="l"/>
            <a:r>
              <a:rPr lang="en-US" b="1" dirty="0"/>
              <a:t>PDA Financial Accounting	 SCQF 7		G1Q1  47	  4 credits</a:t>
            </a:r>
          </a:p>
          <a:p>
            <a:pPr algn="l"/>
            <a:r>
              <a:rPr lang="en-US" b="1" dirty="0"/>
              <a:t>PDA Management Accounting SCQF 7		GZ5H	 47	  4 credits</a:t>
            </a:r>
          </a:p>
          <a:p>
            <a:pPr algn="l"/>
            <a:r>
              <a:rPr lang="en-US" b="1" dirty="0"/>
              <a:t>PDA Book-keeping and Payroll SCQF 7	GVLH 47	  2 credits</a:t>
            </a:r>
          </a:p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380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874F-8AA9-3F8B-0AAB-C272488D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BD3F38D-023A-1978-F918-7C82AF0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448056"/>
            <a:ext cx="9144000" cy="866953"/>
          </a:xfrm>
        </p:spPr>
        <p:txBody>
          <a:bodyPr/>
          <a:lstStyle/>
          <a:p>
            <a:r>
              <a:rPr lang="en-US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HNC Framework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667A722E-929D-04F9-183A-621576C12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688" y="1399032"/>
            <a:ext cx="10009632" cy="5010912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Mandatory Units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384BC2-BF86-34A5-2CD3-59B970B0F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50346"/>
              </p:ext>
            </p:extLst>
          </p:nvPr>
        </p:nvGraphicFramePr>
        <p:xfrm>
          <a:off x="1176745" y="2344361"/>
          <a:ext cx="9625149" cy="392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7437">
                  <a:extLst>
                    <a:ext uri="{9D8B030D-6E8A-4147-A177-3AD203B41FA5}">
                      <a16:colId xmlns:a16="http://schemas.microsoft.com/office/drawing/2014/main" val="13873136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76426081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1080314866"/>
                    </a:ext>
                  </a:extLst>
                </a:gridCol>
              </a:tblGrid>
              <a:tr h="627438">
                <a:tc gridSpan="3">
                  <a:txBody>
                    <a:bodyPr/>
                    <a:lstStyle/>
                    <a:p>
                      <a:r>
                        <a:rPr lang="en-GB" sz="2400" dirty="0">
                          <a:latin typeface="Jost" pitchFamily="2" charset="0"/>
                          <a:ea typeface="Jost" pitchFamily="2" charset="0"/>
                        </a:rPr>
                        <a:t>HNC Accounting GT66 47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Jost" pitchFamily="2" charset="0"/>
                        <a:ea typeface="Jost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Jost" pitchFamily="2" charset="0"/>
                        <a:ea typeface="Jos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7347"/>
                  </a:ext>
                </a:extLst>
              </a:tr>
              <a:tr h="627438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Unit title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Code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Credit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377189"/>
                  </a:ext>
                </a:extLst>
              </a:tr>
              <a:tr h="6664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Jost" pitchFamily="2" charset="0"/>
                          <a:ea typeface="Jost" pitchFamily="2" charset="0"/>
                        </a:rPr>
                        <a:t>Financial Accounting 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J6DY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80565"/>
                  </a:ext>
                </a:extLst>
              </a:tr>
              <a:tr h="6664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Jost" pitchFamily="2" charset="0"/>
                          <a:ea typeface="Jost" pitchFamily="2" charset="0"/>
                        </a:rPr>
                        <a:t>Management Accounting 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J6E0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Jost" pitchFamily="2" charset="0"/>
                          <a:ea typeface="Jost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981432"/>
                  </a:ext>
                </a:extLst>
              </a:tr>
              <a:tr h="6664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Jost" pitchFamily="2" charset="0"/>
                          <a:ea typeface="Jost" pitchFamily="2" charset="0"/>
                        </a:rPr>
                        <a:t>Professional Considerations in Accounting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J8RJ 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Jost" pitchFamily="2" charset="0"/>
                          <a:ea typeface="Jost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21838"/>
                  </a:ext>
                </a:extLst>
              </a:tr>
              <a:tr h="666440">
                <a:tc gridSpan="2"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Total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Jost" pitchFamily="2" charset="0"/>
                        <a:ea typeface="Jost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Jost" pitchFamily="2" charset="0"/>
                          <a:ea typeface="Jost" pitchFamily="2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5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81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F8064-EDE8-7955-99DD-A7E0D335F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D9C64982-71F9-7CB5-3BD9-AEA1FD487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736"/>
            <a:ext cx="9144000" cy="866953"/>
          </a:xfrm>
        </p:spPr>
        <p:txBody>
          <a:bodyPr/>
          <a:lstStyle/>
          <a:p>
            <a:r>
              <a:rPr lang="en-US" sz="4800">
                <a:solidFill>
                  <a:schemeClr val="tx2">
                    <a:lumMod val="90000"/>
                    <a:lumOff val="10000"/>
                  </a:schemeClr>
                </a:solidFill>
              </a:rPr>
              <a:t>New HNC Mandatory Units</a:t>
            </a:r>
            <a:endParaRPr lang="en-US" sz="4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DD6E1-EC68-2F4C-2F30-90B6CB4E8D51}"/>
              </a:ext>
            </a:extLst>
          </p:cNvPr>
          <p:cNvSpPr txBox="1"/>
          <p:nvPr/>
        </p:nvSpPr>
        <p:spPr>
          <a:xfrm>
            <a:off x="1012370" y="1050689"/>
            <a:ext cx="98755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Financial Accounting Principles J6DY 47 – 4 credits</a:t>
            </a:r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Jost" pitchFamily="2" charset="0"/>
              <a:ea typeface="Jost" pitchFamily="2" charset="0"/>
            </a:endParaRPr>
          </a:p>
          <a:p>
            <a:r>
              <a:rPr lang="en-GB" sz="8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 </a:t>
            </a:r>
            <a:b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</a:b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1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Record Financial Transactions in books of original entry, </a:t>
            </a:r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Closed-book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trial balance and VAT return</a:t>
            </a:r>
            <a:br>
              <a:rPr lang="en-GB" sz="2000" b="1" dirty="0">
                <a:latin typeface="Jost" pitchFamily="2" charset="0"/>
                <a:ea typeface="Jost" pitchFamily="2" charset="0"/>
              </a:rPr>
            </a:br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2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Prepare Financial Statements – sole traders and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Jost" pitchFamily="2" charset="0"/>
                <a:ea typeface="Jost" pitchFamily="2" charset="0"/>
              </a:rPr>
              <a:t> 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 supervised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manufacturing partnerships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3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Incorporate control mechanisms into a bookkeeping </a:t>
            </a:r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Closed-book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system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4</a:t>
            </a:r>
            <a:r>
              <a:rPr lang="en-GB" sz="2000" b="1" dirty="0">
                <a:latin typeface="Jost" pitchFamily="2" charset="0"/>
                <a:ea typeface="Jost" pitchFamily="2" charset="0"/>
              </a:rPr>
              <a:t>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Analyse financial statements of a sole trader using ratios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Supervised with access to formulae only</a:t>
            </a:r>
          </a:p>
          <a:p>
            <a:endParaRPr lang="en-GB" sz="2000" b="1" dirty="0">
              <a:latin typeface="Jost" pitchFamily="2" charset="0"/>
              <a:ea typeface="Jost" pitchFamily="2" charset="0"/>
            </a:endParaRPr>
          </a:p>
          <a:p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Jost" pitchFamily="2" charset="0"/>
                <a:ea typeface="Jost" pitchFamily="2" charset="0"/>
              </a:rPr>
              <a:t>Outcome 5</a:t>
            </a:r>
            <a:r>
              <a:rPr lang="en-GB" sz="2000" b="1" dirty="0">
                <a:solidFill>
                  <a:srgbClr val="0070C0"/>
                </a:solidFill>
                <a:latin typeface="Jost" pitchFamily="2" charset="0"/>
                <a:ea typeface="Jost" pitchFamily="2" charset="0"/>
              </a:rPr>
              <a:t>		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Jost" pitchFamily="2" charset="0"/>
                <a:ea typeface="Jost" pitchFamily="2" charset="0"/>
              </a:rPr>
              <a:t>Accounting information for different types of organisations</a:t>
            </a:r>
          </a:p>
          <a:p>
            <a:r>
              <a:rPr lang="en-GB" sz="2000" b="1" dirty="0">
                <a:solidFill>
                  <a:srgbClr val="C44444"/>
                </a:solidFill>
                <a:latin typeface="Jost" pitchFamily="2" charset="0"/>
                <a:ea typeface="Jost" pitchFamily="2" charset="0"/>
              </a:rPr>
              <a:t>Open-book</a:t>
            </a:r>
          </a:p>
          <a:p>
            <a:endParaRPr lang="en-GB" sz="800" b="1" dirty="0">
              <a:solidFill>
                <a:srgbClr val="C44444"/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27912"/>
      </p:ext>
    </p:extLst>
  </p:cSld>
  <p:clrMapOvr>
    <a:masterClrMapping/>
  </p:clrMapOvr>
</p:sld>
</file>

<file path=ppt/theme/theme1.xml><?xml version="1.0" encoding="utf-8"?>
<a:theme xmlns:a="http://schemas.openxmlformats.org/drawingml/2006/main" name="Qualifications Scotland White Templat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alifications-scotland-pp-scotland-template" id="{F6B4A581-CCD2-4250-B8CD-6FA38D22BBCE}" vid="{E4514910-8523-41BB-BF8F-5FA26D07FEF6}"/>
    </a:ext>
  </a:extLst>
</a:theme>
</file>

<file path=ppt/theme/theme2.xml><?xml version="1.0" encoding="utf-8"?>
<a:theme xmlns:a="http://schemas.openxmlformats.org/drawingml/2006/main" name="Qualifications Scotland Yellow and Peach Templat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alifications-scotland-pp-scotland-template" id="{F6B4A581-CCD2-4250-B8CD-6FA38D22BBCE}" vid="{0CA3278F-9C84-4AA9-BB8B-4CFD4F03E184}"/>
    </a:ext>
  </a:extLst>
</a:theme>
</file>

<file path=ppt/theme/theme3.xml><?xml version="1.0" encoding="utf-8"?>
<a:theme xmlns:a="http://schemas.openxmlformats.org/drawingml/2006/main" name="Qualifications Scotland  Blue Templat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alifications-scotland-pp-scotland-template" id="{F6B4A581-CCD2-4250-B8CD-6FA38D22BBCE}" vid="{44CFEFEF-1196-4BCC-A2E8-D9C65F2DF554}"/>
    </a:ext>
  </a:extLst>
</a:theme>
</file>

<file path=ppt/theme/theme4.xml><?xml version="1.0" encoding="utf-8"?>
<a:theme xmlns:a="http://schemas.openxmlformats.org/drawingml/2006/main" name="Qualifications Scotland Title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alifications-scotland-pp-scotland-template" id="{F6B4A581-CCD2-4250-B8CD-6FA38D22BBCE}" vid="{CF09192E-2C83-4583-B727-8D87FF93E4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c8291f-86b0-46fc-9912-9f263a248987">
      <Terms xmlns="http://schemas.microsoft.com/office/infopath/2007/PartnerControls"/>
    </lcf76f155ced4ddcb4097134ff3c332f>
    <TaxCatchAll xmlns="61cfc91f-c1ad-43df-9c76-122b3be0f7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2682258B5CB40AF60FEA3D4CF8EC5" ma:contentTypeVersion="12" ma:contentTypeDescription="Create a new document." ma:contentTypeScope="" ma:versionID="fb43434242c182aae853fba67785e9a6">
  <xsd:schema xmlns:xsd="http://www.w3.org/2001/XMLSchema" xmlns:xs="http://www.w3.org/2001/XMLSchema" xmlns:p="http://schemas.microsoft.com/office/2006/metadata/properties" xmlns:ns2="e1c8291f-86b0-46fc-9912-9f263a248987" xmlns:ns3="61cfc91f-c1ad-43df-9c76-122b3be0f723" targetNamespace="http://schemas.microsoft.com/office/2006/metadata/properties" ma:root="true" ma:fieldsID="b91dfda1e5ce52da1343b79a8a04f35a" ns2:_="" ns3:_="">
    <xsd:import namespace="e1c8291f-86b0-46fc-9912-9f263a248987"/>
    <xsd:import namespace="61cfc91f-c1ad-43df-9c76-122b3be0f7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8291f-86b0-46fc-9912-9f263a248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b5105ad-fc01-4f04-9303-2d3857fdf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fc91f-c1ad-43df-9c76-122b3be0f72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ffb3a4-be5a-4221-87ce-015ca2645a82}" ma:internalName="TaxCatchAll" ma:showField="CatchAllData" ma:web="61cfc91f-c1ad-43df-9c76-122b3be0f7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DC8AC-5A42-4646-8741-0444A9208C60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e1c8291f-86b0-46fc-9912-9f263a248987"/>
    <ds:schemaRef ds:uri="http://schemas.openxmlformats.org/package/2006/metadata/core-properties"/>
    <ds:schemaRef ds:uri="61cfc91f-c1ad-43df-9c76-122b3be0f72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2167E47-BABE-4224-93CB-781A72D416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7A55C-7319-4FB1-AB94-968E4391B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8291f-86b0-46fc-9912-9f263a248987"/>
    <ds:schemaRef ds:uri="61cfc91f-c1ad-43df-9c76-122b3be0f7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qualifications-scotland-pp-scotland-template</Template>
  <TotalTime>256</TotalTime>
  <Words>2078</Words>
  <Application>Microsoft Office PowerPoint</Application>
  <PresentationFormat>Widescreen</PresentationFormat>
  <Paragraphs>457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Aptos</vt:lpstr>
      <vt:lpstr>Arial</vt:lpstr>
      <vt:lpstr>Cabinet Grotesk Light</vt:lpstr>
      <vt:lpstr>Graphik XXCond Black</vt:lpstr>
      <vt:lpstr>Jost</vt:lpstr>
      <vt:lpstr>Qualifications Scotland White Templates</vt:lpstr>
      <vt:lpstr>Qualifications Scotland Yellow and Peach Templates</vt:lpstr>
      <vt:lpstr>Qualifications Scotland  Blue Templates</vt:lpstr>
      <vt:lpstr>Qualifications Scotland Title Slides</vt:lpstr>
      <vt:lpstr>Next Generation: HNC and HND Accounting</vt:lpstr>
      <vt:lpstr>Agenda</vt:lpstr>
      <vt:lpstr>Agenda </vt:lpstr>
      <vt:lpstr>The Story so far</vt:lpstr>
      <vt:lpstr>The Story so far… and beyond</vt:lpstr>
      <vt:lpstr>Design Principles and Review Aims</vt:lpstr>
      <vt:lpstr>New HNC, HND and PDA Qualifications</vt:lpstr>
      <vt:lpstr>New HNC Framework</vt:lpstr>
      <vt:lpstr>New HNC Mandatory Units</vt:lpstr>
      <vt:lpstr>New HNC Mandatory Units </vt:lpstr>
      <vt:lpstr>New HNC Mandatory Units  </vt:lpstr>
      <vt:lpstr>New HNC Mandatory Units   </vt:lpstr>
      <vt:lpstr>New HNC Optional Units</vt:lpstr>
      <vt:lpstr>New HND Framework</vt:lpstr>
      <vt:lpstr>New HND Mandatory Units</vt:lpstr>
      <vt:lpstr>New HND Mandatory Units </vt:lpstr>
      <vt:lpstr>New HND Mandatory Units  </vt:lpstr>
      <vt:lpstr>New HND Mandatory Units   </vt:lpstr>
      <vt:lpstr>New HND Mandatory Units     </vt:lpstr>
      <vt:lpstr>New HND Mandatory Units          </vt:lpstr>
      <vt:lpstr>New HND Optional Units</vt:lpstr>
      <vt:lpstr>Grading</vt:lpstr>
      <vt:lpstr>Grading </vt:lpstr>
      <vt:lpstr>Grading – HNC Accounting GT66 47</vt:lpstr>
      <vt:lpstr>Grading – HND Accounting GV1V 48</vt:lpstr>
      <vt:lpstr>Meta-skills</vt:lpstr>
      <vt:lpstr>Meta-skills </vt:lpstr>
      <vt:lpstr>Meta-skills  </vt:lpstr>
      <vt:lpstr>Meta-skills      </vt:lpstr>
      <vt:lpstr>Learning for Sustainability</vt:lpstr>
      <vt:lpstr>Supporting Documentation</vt:lpstr>
      <vt:lpstr>Legacy HNs</vt:lpstr>
      <vt:lpstr>Professional Body exemptions</vt:lpstr>
      <vt:lpstr>HNC Exemptions</vt:lpstr>
      <vt:lpstr>HND Exemptions</vt:lpstr>
      <vt:lpstr>Good Practice</vt:lpstr>
      <vt:lpstr>Study Guide </vt:lpstr>
      <vt:lpstr>Student Assessment Tracker </vt:lpstr>
      <vt:lpstr>Student Feedback </vt:lpstr>
      <vt:lpstr>Internal Verification </vt:lpstr>
      <vt:lpstr>Instruments of Assessment </vt:lpstr>
      <vt:lpstr>Pilot Centre Delivery Experience</vt:lpstr>
      <vt:lpstr>Student Experience</vt:lpstr>
      <vt:lpstr>University of Highlands and Islands</vt:lpstr>
      <vt:lpstr>Advantages of writing own assessments</vt:lpstr>
      <vt:lpstr>The Future</vt:lpstr>
      <vt:lpstr>The Future </vt:lpstr>
      <vt:lpstr>Community of Practice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 NextGen Accounting launch event 2026 presentation</dc:title>
  <dc:creator>John Elliott</dc:creator>
  <cp:lastModifiedBy>John Tweedie</cp:lastModifiedBy>
  <cp:revision>53</cp:revision>
  <dcterms:created xsi:type="dcterms:W3CDTF">2026-05-14T18:20:27Z</dcterms:created>
  <dcterms:modified xsi:type="dcterms:W3CDTF">2026-05-29T13:21:36Z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0x0101002222682258B5CB40AF60FEA3D4CF8EC5</vt:lpwstr>
  </property>
  <property fmtid="{D5CDD505-2E9C-101B-9397-08002B2CF9AE}" pid="3" name="_dlc_DocIdItemGuid">
    <vt:lpwstr>79a2922e-0640-40b2-91e0-bc5eb5e38a69</vt:lpwstr>
  </property>
  <property fmtid="{D5CDD505-2E9C-101B-9397-08002B2CF9AE}" pid="4" name="MediaServiceImageTags">
    <vt:lpwstr/>
  </property>
</Properties>
</file>