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742" r:id="rId6"/>
    <p:sldMasterId id="2147483780" r:id="rId7"/>
    <p:sldMasterId id="2147483813" r:id="rId8"/>
  </p:sldMasterIdLst>
  <p:notesMasterIdLst>
    <p:notesMasterId r:id="rId26"/>
  </p:notesMasterIdLst>
  <p:sldIdLst>
    <p:sldId id="651" r:id="rId9"/>
    <p:sldId id="426" r:id="rId10"/>
    <p:sldId id="360" r:id="rId11"/>
    <p:sldId id="645" r:id="rId12"/>
    <p:sldId id="293" r:id="rId13"/>
    <p:sldId id="441" r:id="rId14"/>
    <p:sldId id="646" r:id="rId15"/>
    <p:sldId id="295" r:id="rId16"/>
    <p:sldId id="569" r:id="rId17"/>
    <p:sldId id="440" r:id="rId18"/>
    <p:sldId id="648" r:id="rId19"/>
    <p:sldId id="435" r:id="rId20"/>
    <p:sldId id="393" r:id="rId21"/>
    <p:sldId id="649" r:id="rId22"/>
    <p:sldId id="650" r:id="rId23"/>
    <p:sldId id="437" r:id="rId24"/>
    <p:sldId id="43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4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EB"/>
    <a:srgbClr val="ECFFFB"/>
    <a:srgbClr val="F4ECFF"/>
    <a:srgbClr val="ECF4FB"/>
    <a:srgbClr val="FFE6FC"/>
    <a:srgbClr val="7E1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1" autoAdjust="0"/>
    <p:restoredTop sz="86458" autoAdjust="0"/>
  </p:normalViewPr>
  <p:slideViewPr>
    <p:cSldViewPr snapToGrid="0">
      <p:cViewPr varScale="1">
        <p:scale>
          <a:sx n="77" d="100"/>
          <a:sy n="77" d="100"/>
        </p:scale>
        <p:origin x="156" y="78"/>
      </p:cViewPr>
      <p:guideLst>
        <p:guide pos="3341"/>
        <p:guide pos="3840"/>
        <p:guide pos="7197"/>
        <p:guide orient="horz" pos="2160"/>
        <p:guide orient="horz" pos="459"/>
        <p:guide orient="horz" pos="3861"/>
      </p:guideLst>
    </p:cSldViewPr>
  </p:slideViewPr>
  <p:outlineViewPr>
    <p:cViewPr>
      <p:scale>
        <a:sx n="33" d="100"/>
        <a:sy n="33" d="100"/>
      </p:scale>
      <p:origin x="0" y="-84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FC73-B296-B34A-81EE-FAA6E04C94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C4993-0478-FD41-A502-09F34909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30503-7E0F-4FAA-A585-78681FEFA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9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C4993-0478-FD41-A502-09F349092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1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C4993-0478-FD41-A502-09F349092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4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current grades have descriptors, but we are improving and updating these to better support understanding of the new grade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C4993-0478-FD41-A502-09F349092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2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current grades have descriptors, but we are improving and updating these to better support understanding of the new grade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C4993-0478-FD41-A502-09F349092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9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C4993-0478-FD41-A502-09F349092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4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current grades have descriptors, but we are improving and updating these to better support understanding of the new grade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C4993-0478-FD41-A502-09F349092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A6123-DDE6-5B46-93BD-03F3D108A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4" y="5384105"/>
            <a:ext cx="3184180" cy="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D7D71-36B0-574A-869E-9C557F69A5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24016" y="226067"/>
            <a:ext cx="3281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" baseline="0" dirty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3444-2989-5249-B171-A3B71F0499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1011530"/>
            <a:ext cx="397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" dirty="0">
                <a:latin typeface="+mn-lt"/>
              </a:rPr>
              <a:t>NATIONAL</a:t>
            </a:r>
            <a:endParaRPr lang="en-US" sz="5400" spc="3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0FD0-A2FF-CD45-A455-C81532B846ED}"/>
              </a:ext>
            </a:extLst>
          </p:cNvPr>
          <p:cNvSpPr txBox="1">
            <a:spLocks/>
          </p:cNvSpPr>
          <p:nvPr userDrawn="1"/>
        </p:nvSpPr>
        <p:spPr>
          <a:xfrm>
            <a:off x="6681099" y="4678003"/>
            <a:ext cx="397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" dirty="0">
                <a:solidFill>
                  <a:srgbClr val="7E1399"/>
                </a:solidFill>
                <a:latin typeface="+mn-lt"/>
              </a:rPr>
              <a:t>THE NEXT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7E106C-C7B1-B247-8B45-2B812E53D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38175" y="2788199"/>
            <a:ext cx="4484688" cy="1211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b="0" i="0">
                <a:latin typeface="Cabinet Grotesk" pitchFamily="50" charset="0"/>
              </a:defRPr>
            </a:lvl1pPr>
          </a:lstStyle>
          <a:p>
            <a:r>
              <a:rPr lang="en-US" sz="2800" spc="30">
                <a:latin typeface="Cabinet Grotesk Medium" pitchFamily="2" charset="77"/>
              </a:rPr>
              <a:t>Title</a:t>
            </a:r>
          </a:p>
          <a:p>
            <a:r>
              <a:rPr lang="en-US" sz="2800" spc="30">
                <a:latin typeface="Cabinet Grotesk" pitchFamily="2" charset="77"/>
              </a:rPr>
              <a:t>Subtitle/Date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26752-1AB4-AD4D-8547-DF49AA31D8D6}"/>
              </a:ext>
            </a:extLst>
          </p:cNvPr>
          <p:cNvSpPr txBox="1">
            <a:spLocks/>
          </p:cNvSpPr>
          <p:nvPr userDrawn="1"/>
        </p:nvSpPr>
        <p:spPr>
          <a:xfrm>
            <a:off x="6691038" y="5463763"/>
            <a:ext cx="4371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" dirty="0">
                <a:solidFill>
                  <a:srgbClr val="7E1399"/>
                </a:solidFill>
                <a:latin typeface="+mn-lt"/>
              </a:rPr>
              <a:t>GENERATION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81DEA-E0F2-BBBA-E33D-821738CD66E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691313" y="2186363"/>
            <a:ext cx="4229236" cy="2525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A205828-DA7E-6E4D-B178-9E8D5D25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97981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F4119-8001-214B-8283-03CEF0CA6369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F6A3C0-92D1-2A4E-8390-B4A6CF90F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E0EDAB7-5B2C-914D-80C7-E06CF7C6E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10160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F4119-8001-214B-8283-03CEF0CA6369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E71394-1FEA-9D4A-8701-5FF5DE17D8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7301458-DD6C-374D-BF34-C1DC029E8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367466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F4119-8001-214B-8283-03CEF0CA6369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D001FD-A2FA-4442-BB73-B5BFC2214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7E43CD8-33F5-1B4D-BBE8-1F0EC81572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762723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3551BA3-D2A4-2C42-A2F3-F080B602E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A1E68D8-FA88-7C48-A28B-2D89F3B2E6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5883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9A5B742-435F-E848-AF56-435C47BA72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221059B-20D6-7F4C-8A45-36A0E01E6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18BD1D5-108C-4440-8B0B-02197AAF1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880804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E21D96E-743A-894F-9057-DC8ECF389B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E48620B-37AF-DF4F-BBE9-A7EFFBD5E4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AE52075-E44E-CF40-9909-498C2C461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423255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797349B-39DD-A04E-90AA-488BF5B96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271A57C-96FA-4E4E-8226-B8861FD871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6BEE29E-BB3B-A14A-8806-316A243C6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425414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857FCA-E2C3-4F4F-A488-416AAFEC7C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C95A40C-D831-4545-9A57-2115CB1F7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F33E624-2962-9D44-ACD7-11D780151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259995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D43A6-840D-7C40-91E1-41CB2F866D32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91328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8AB64-419D-3C46-8D49-84BDB7263703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934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B9A7CC6-B49F-4D4C-B0F3-35085580E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7067831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AD9B4-1C5A-EF4A-8646-FE21C9C5E3C5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95421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EBFA7-A779-784B-A994-04B4867FD240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93833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CE9CD-2EE3-8B4A-B4DA-A01BF96DBDE6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15302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117A-CB98-F049-B775-C32D3792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006A-EEBC-3B4E-97AA-A86925167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D3AE0-70DA-064A-B5B2-98A0EEB1F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7D4B2-B364-5E4A-9520-5E8F55DC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2120-5E42-DA44-9674-EFE34CD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6FFCF-E796-AE4E-B048-8F600CF1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417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Purpl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A6123-DDE6-5B46-93BD-03F3D108A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4" y="5384105"/>
            <a:ext cx="3184180" cy="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D7D71-36B0-574A-869E-9C557F69A5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24016" y="226067"/>
            <a:ext cx="328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3444-2989-5249-B171-A3B71F0499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1011530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0FD0-A2FF-CD45-A455-C81532B846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4443222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7E1399"/>
                </a:solidFill>
                <a:latin typeface="Graphik XXCond Black" pitchFamily="2" charset="0"/>
              </a:rPr>
              <a:t>THE NEXT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7E106C-C7B1-B247-8B45-2B812E53D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38175" y="2788199"/>
            <a:ext cx="4484688" cy="1211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b="0" i="0">
                <a:latin typeface="Cabinet Grotesk" pitchFamily="50" charset="0"/>
              </a:defRPr>
            </a:lvl1pPr>
          </a:lstStyle>
          <a:p>
            <a:r>
              <a:rPr lang="en-US" sz="2800" spc="30">
                <a:latin typeface="Cabinet Grotesk Medium" pitchFamily="2" charset="77"/>
              </a:rPr>
              <a:t>Title</a:t>
            </a:r>
          </a:p>
          <a:p>
            <a:r>
              <a:rPr lang="en-US" sz="2800" spc="30">
                <a:latin typeface="Cabinet Grotesk" pitchFamily="2" charset="77"/>
              </a:rPr>
              <a:t>Subtitle/Date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26752-1AB4-AD4D-8547-DF49AA31D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91038" y="5228982"/>
            <a:ext cx="437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7E1399"/>
                </a:solidFill>
                <a:latin typeface="Graphik XXCond Black" pitchFamily="2" charset="0"/>
              </a:rPr>
              <a:t>GENERATION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81DEA-E0F2-BBBA-E33D-821738CD66E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691313" y="2186363"/>
            <a:ext cx="4229236" cy="2525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865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Urban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A6123-DDE6-5B46-93BD-03F3D108A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4" y="5384105"/>
            <a:ext cx="3184180" cy="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D7D71-36B0-574A-869E-9C557F69A5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24016" y="226067"/>
            <a:ext cx="328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3444-2989-5249-B171-A3B71F0499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1011530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0FD0-A2FF-CD45-A455-C81532B846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4443222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7D2E2E"/>
                </a:solidFill>
                <a:latin typeface="Graphik XXCond Black" pitchFamily="2" charset="0"/>
              </a:rPr>
              <a:t>THE NEXT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7E106C-C7B1-B247-8B45-2B812E53D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38175" y="2788199"/>
            <a:ext cx="4484688" cy="1211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b="0" i="0">
                <a:latin typeface="Cabinet Grotesk" pitchFamily="50" charset="0"/>
              </a:defRPr>
            </a:lvl1pPr>
          </a:lstStyle>
          <a:p>
            <a:r>
              <a:rPr lang="en-US" sz="2800" spc="30">
                <a:latin typeface="Cabinet Grotesk Medium" pitchFamily="2" charset="77"/>
              </a:rPr>
              <a:t>Title</a:t>
            </a:r>
          </a:p>
          <a:p>
            <a:r>
              <a:rPr lang="en-US" sz="2800" spc="30">
                <a:latin typeface="Cabinet Grotesk" pitchFamily="2" charset="77"/>
              </a:rPr>
              <a:t>Subtitle/Date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26752-1AB4-AD4D-8547-DF49AA31D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91038" y="5228982"/>
            <a:ext cx="437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7D2E2E"/>
                </a:solidFill>
                <a:latin typeface="Graphik XXCond Black" pitchFamily="2" charset="0"/>
              </a:rPr>
              <a:t>GENERATION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81DEA-E0F2-BBBA-E33D-821738CD66E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691313" y="2186363"/>
            <a:ext cx="4229236" cy="2525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132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Blu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A6123-DDE6-5B46-93BD-03F3D108A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4" y="5384105"/>
            <a:ext cx="3184180" cy="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D7D71-36B0-574A-869E-9C557F69A5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24016" y="226067"/>
            <a:ext cx="328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3444-2989-5249-B171-A3B71F0499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1011530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0FD0-A2FF-CD45-A455-C81532B846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4443222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002BE5"/>
                </a:solidFill>
                <a:latin typeface="Graphik XXCond Black" pitchFamily="2" charset="0"/>
              </a:rPr>
              <a:t>THE NEXT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7E106C-C7B1-B247-8B45-2B812E53D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38175" y="2788199"/>
            <a:ext cx="4484688" cy="1211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b="0" i="0">
                <a:latin typeface="Cabinet Grotesk" pitchFamily="50" charset="0"/>
              </a:defRPr>
            </a:lvl1pPr>
          </a:lstStyle>
          <a:p>
            <a:r>
              <a:rPr lang="en-US" sz="2800" spc="30">
                <a:latin typeface="Cabinet Grotesk Medium" pitchFamily="2" charset="77"/>
              </a:rPr>
              <a:t>Title</a:t>
            </a:r>
          </a:p>
          <a:p>
            <a:r>
              <a:rPr lang="en-US" sz="2800" spc="30">
                <a:latin typeface="Cabinet Grotesk" pitchFamily="2" charset="77"/>
              </a:rPr>
              <a:t>Subtitle/Date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26752-1AB4-AD4D-8547-DF49AA31D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91038" y="5228982"/>
            <a:ext cx="437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002BE5"/>
                </a:solidFill>
                <a:latin typeface="Graphik XXCond Black" pitchFamily="2" charset="0"/>
              </a:rPr>
              <a:t>GENERATION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81DEA-E0F2-BBBA-E33D-821738CD66E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691313" y="2186363"/>
            <a:ext cx="4229236" cy="2525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691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Natur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A6123-DDE6-5B46-93BD-03F3D108A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4" y="5384105"/>
            <a:ext cx="3184180" cy="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D7D71-36B0-574A-869E-9C557F69A5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24016" y="226067"/>
            <a:ext cx="328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3444-2989-5249-B171-A3B71F0499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1011530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0FD0-A2FF-CD45-A455-C81532B846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1099" y="4443222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054A00"/>
                </a:solidFill>
                <a:latin typeface="Graphik XXCond Black" pitchFamily="2" charset="0"/>
              </a:rPr>
              <a:t>THE NEXT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7E106C-C7B1-B247-8B45-2B812E53D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38175" y="2788199"/>
            <a:ext cx="4484688" cy="1211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b="0" i="0">
                <a:latin typeface="Cabinet Grotesk" pitchFamily="50" charset="0"/>
              </a:defRPr>
            </a:lvl1pPr>
          </a:lstStyle>
          <a:p>
            <a:r>
              <a:rPr lang="en-US" sz="2800" spc="30">
                <a:latin typeface="Cabinet Grotesk Medium" pitchFamily="2" charset="77"/>
              </a:rPr>
              <a:t>Title</a:t>
            </a:r>
          </a:p>
          <a:p>
            <a:r>
              <a:rPr lang="en-US" sz="2800" spc="30">
                <a:latin typeface="Cabinet Grotesk" pitchFamily="2" charset="77"/>
              </a:rPr>
              <a:t>Subtitle/Date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26752-1AB4-AD4D-8547-DF49AA31D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91038" y="5228982"/>
            <a:ext cx="437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054A00"/>
                </a:solidFill>
                <a:latin typeface="Graphik XXCond Black" pitchFamily="2" charset="0"/>
              </a:rPr>
              <a:t>GENERATION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81DEA-E0F2-BBBA-E33D-821738CD66E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691313" y="2186363"/>
            <a:ext cx="4229236" cy="2525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30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1171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646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0119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995736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5830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06334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49FDED2-3272-6845-B35B-1416E65CC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695146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0705404-6801-8F4C-8C0E-9E9BF284E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9671101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A205828-DA7E-6E4D-B178-9E8D5D25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228260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B9A7CC6-B49F-4D4C-B0F3-35085580E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5395635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16308-4C9E-0219-9AE5-95E245F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46" y="436432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A3DD94B-DAB9-7047-63BA-489FFF694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6431"/>
            <a:ext cx="5483444" cy="5912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532FFF7-A412-E6CA-207A-249411FB03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51101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775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16308-4C9E-0219-9AE5-95E245F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46" y="436432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A3DD94B-DAB9-7047-63BA-489FFF694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6431"/>
            <a:ext cx="5483444" cy="5912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532FFF7-A412-E6CA-207A-249411FB03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51101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0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16308-4C9E-0219-9AE5-95E245F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46" y="436432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A3DD94B-DAB9-7047-63BA-489FFF694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6431"/>
            <a:ext cx="5483444" cy="5912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532FFF7-A412-E6CA-207A-249411FB03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51101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83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16308-4C9E-0219-9AE5-95E245F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46" y="436432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A3DD94B-DAB9-7047-63BA-489FFF694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6431"/>
            <a:ext cx="5483444" cy="5912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532FFF7-A412-E6CA-207A-249411FB03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51101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749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16308-4C9E-0219-9AE5-95E245F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46" y="436432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A3DD94B-DAB9-7047-63BA-489FFF694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6431"/>
            <a:ext cx="5483444" cy="5912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532FFF7-A412-E6CA-207A-249411FB03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51101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119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0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45CD37B-1C8B-7546-87AF-5FF47D73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948905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EBE18F0-76CC-B548-BA57-5929106B6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02619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1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0E35CE7-4A2B-994F-A970-BB79C58AF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9752249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1D33975-F62C-164A-B5F0-07C6F9396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3593362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1D33975-F62C-164A-B5F0-07C6F9396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7272019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2388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6335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8297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8828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6079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476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23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9809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0523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474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025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285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978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278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45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549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7550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3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549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7550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Picture_Title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25B5-DE01-7B67-8CC1-8FEE97DBC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2" y="241300"/>
            <a:ext cx="5297487" cy="635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8FF955-0EEB-734F-8C91-25B9A1C9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6242" y="0"/>
            <a:ext cx="5129916" cy="290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31762-F437-D652-7006-D1ECD6C4A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3334681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475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6238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7550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71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475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475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6238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37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62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474" y="4176899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549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38" y="4176899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22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7E4969F-E7AD-1640-87FD-D3408FB7C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32007035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7ED4CC9-BA18-AF43-BABC-6E87DE88B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7915081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F6A3C0-92D1-2A4E-8390-B4A6CF90F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4996577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E71394-1FEA-9D4A-8701-5FF5DE17D8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35752761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D001FD-A2FA-4442-BB73-B5BFC2214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18153220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3551BA3-D2A4-2C42-A2F3-F080B602E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0100679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9A5B742-435F-E848-AF56-435C47BA72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221059B-20D6-7F4C-8A45-36A0E01E6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49369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45CD37B-1C8B-7546-87AF-5FF47D73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8876393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E21D96E-743A-894F-9057-DC8ECF389B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E48620B-37AF-DF4F-BBE9-A7EFFBD5E4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9080267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797349B-39DD-A04E-90AA-488BF5B96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271A57C-96FA-4E4E-8226-B8861FD871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36850510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857FCA-E2C3-4F4F-A488-416AAFEC7C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C95A40C-D831-4545-9A57-2115CB1F7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8090702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d overview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1ABA0BF-C2E6-80E3-346F-94963F53DCAE}"/>
              </a:ext>
            </a:extLst>
          </p:cNvPr>
          <p:cNvSpPr/>
          <p:nvPr userDrawn="1"/>
        </p:nvSpPr>
        <p:spPr>
          <a:xfrm>
            <a:off x="965771" y="706192"/>
            <a:ext cx="2242494" cy="3947279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Qualification Development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45FD07C-5D52-ABFA-2272-043F51FF548D}"/>
              </a:ext>
            </a:extLst>
          </p:cNvPr>
          <p:cNvSpPr/>
          <p:nvPr userDrawn="1"/>
        </p:nvSpPr>
        <p:spPr>
          <a:xfrm>
            <a:off x="922893" y="4791273"/>
            <a:ext cx="10079132" cy="1280754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Project Management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47831C0-68EF-30CC-2C0D-4C1B4EE4EEFE}"/>
              </a:ext>
            </a:extLst>
          </p:cNvPr>
          <p:cNvSpPr/>
          <p:nvPr userDrawn="1"/>
        </p:nvSpPr>
        <p:spPr>
          <a:xfrm>
            <a:off x="5305145" y="1733205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Change Impact Analysis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BA66F96-4646-9020-3D6E-A5336EAE2700}"/>
              </a:ext>
            </a:extLst>
          </p:cNvPr>
          <p:cNvSpPr/>
          <p:nvPr userDrawn="1"/>
        </p:nvSpPr>
        <p:spPr>
          <a:xfrm>
            <a:off x="3364325" y="727458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Policy and Practice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B7648FA-8699-B218-096F-5C37F2341697}"/>
              </a:ext>
            </a:extLst>
          </p:cNvPr>
          <p:cNvSpPr/>
          <p:nvPr userDrawn="1"/>
        </p:nvSpPr>
        <p:spPr>
          <a:xfrm>
            <a:off x="5305145" y="73175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Meta-skills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2BC3729A-7BE6-C9AE-9C91-A38C749ABD09}"/>
              </a:ext>
            </a:extLst>
          </p:cNvPr>
          <p:cNvSpPr/>
          <p:nvPr userDrawn="1"/>
        </p:nvSpPr>
        <p:spPr>
          <a:xfrm>
            <a:off x="7245965" y="7370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 Quality Assurance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28562A32-53D0-C2E6-1038-EF2AE3A9C582}"/>
              </a:ext>
            </a:extLst>
          </p:cNvPr>
          <p:cNvSpPr/>
          <p:nvPr userDrawn="1"/>
        </p:nvSpPr>
        <p:spPr>
          <a:xfrm>
            <a:off x="9209645" y="7370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Marketing, Communication and Engagement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72F4DADA-F0F2-F278-F639-7D770136439C}"/>
              </a:ext>
            </a:extLst>
          </p:cNvPr>
          <p:cNvSpPr/>
          <p:nvPr userDrawn="1"/>
        </p:nvSpPr>
        <p:spPr>
          <a:xfrm>
            <a:off x="3364325" y="173919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Digital Assessment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11ED11D-FC54-9ACB-C159-9FEA20940318}"/>
              </a:ext>
            </a:extLst>
          </p:cNvPr>
          <p:cNvSpPr/>
          <p:nvPr userDrawn="1"/>
        </p:nvSpPr>
        <p:spPr>
          <a:xfrm>
            <a:off x="7253585" y="173919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Internal Systems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6A8E08DA-2C1E-EAA5-5F52-3CCB6FBFB377}"/>
              </a:ext>
            </a:extLst>
          </p:cNvPr>
          <p:cNvSpPr/>
          <p:nvPr userDrawn="1"/>
        </p:nvSpPr>
        <p:spPr>
          <a:xfrm>
            <a:off x="9209645" y="173919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Digital Learning and Support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4C59095-D9A5-800C-B113-D6BD1F78A420}"/>
              </a:ext>
            </a:extLst>
          </p:cNvPr>
          <p:cNvSpPr/>
          <p:nvPr userDrawn="1"/>
        </p:nvSpPr>
        <p:spPr>
          <a:xfrm>
            <a:off x="3364325" y="2750928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Prototype Evaluation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A7AFDDE9-721E-8F89-CFD2-98424926B316}"/>
              </a:ext>
            </a:extLst>
          </p:cNvPr>
          <p:cNvSpPr/>
          <p:nvPr userDrawn="1"/>
        </p:nvSpPr>
        <p:spPr>
          <a:xfrm>
            <a:off x="5305145" y="2750928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Articulation, 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Progression and Grading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C787230-ED9B-825D-7A8E-75F5E7D92851}"/>
              </a:ext>
            </a:extLst>
          </p:cNvPr>
          <p:cNvSpPr/>
          <p:nvPr userDrawn="1"/>
        </p:nvSpPr>
        <p:spPr>
          <a:xfrm>
            <a:off x="7253585" y="2750359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Digital Publishing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9A90438B-6779-791C-450F-B63629038DD2}"/>
              </a:ext>
            </a:extLst>
          </p:cNvPr>
          <p:cNvSpPr/>
          <p:nvPr userDrawn="1"/>
        </p:nvSpPr>
        <p:spPr>
          <a:xfrm>
            <a:off x="9209645" y="2750359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Validation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D8CE5E2-AF90-C4D9-514A-1D4913036FF7}"/>
              </a:ext>
            </a:extLst>
          </p:cNvPr>
          <p:cNvSpPr/>
          <p:nvPr userDrawn="1"/>
        </p:nvSpPr>
        <p:spPr>
          <a:xfrm>
            <a:off x="335670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Learner Research and Engagement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990BEA0B-69C6-FDAB-598A-4D18C6AE8F10}"/>
              </a:ext>
            </a:extLst>
          </p:cNvPr>
          <p:cNvSpPr/>
          <p:nvPr userDrawn="1"/>
        </p:nvSpPr>
        <p:spPr>
          <a:xfrm>
            <a:off x="530514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Learning for Sustainability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C5DE7606-3E89-F8E2-F2A0-EC91888B586B}"/>
              </a:ext>
            </a:extLst>
          </p:cNvPr>
          <p:cNvSpPr/>
          <p:nvPr userDrawn="1"/>
        </p:nvSpPr>
        <p:spPr>
          <a:xfrm>
            <a:off x="724596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Evaluation Framework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1F2B61-21E2-BE0F-91B4-BF9CF4EA9D71}"/>
              </a:ext>
            </a:extLst>
          </p:cNvPr>
          <p:cNvSpPr/>
          <p:nvPr userDrawn="1"/>
        </p:nvSpPr>
        <p:spPr>
          <a:xfrm>
            <a:off x="920964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30661966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D43A6-840D-7C40-91E1-41CB2F866D32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31933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8AB64-419D-3C46-8D49-84BDB7263703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91215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AD9B4-1C5A-EF4A-8646-FE21C9C5E3C5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44778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EBFA7-A779-784B-A994-04B4867FD240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>
                <a:latin typeface="Cabinet Grotesk Medium" pitchFamily="2" charset="77"/>
              </a:rPr>
              <a:t>nextgen@sqa.org.uk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tx1"/>
                </a:solidFill>
                <a:effectLst/>
                <a:latin typeface="Cabinet Grotesk Light" pitchFamily="50" charset="0"/>
                <a:ea typeface="+mn-ea"/>
                <a:cs typeface="+mn-cs"/>
              </a:rPr>
              <a:t>www.sqa.org.uk/nextge</a:t>
            </a:r>
            <a:r>
              <a:rPr lang="en-GB" sz="1800" kern="1200" spc="0">
                <a:solidFill>
                  <a:schemeClr val="tx1"/>
                </a:solidFill>
                <a:effectLst/>
                <a:latin typeface="Cabinet Grotesk Light" pitchFamily="50" charset="0"/>
                <a:ea typeface="+mn-ea"/>
                <a:cs typeface="+mn-cs"/>
              </a:rPr>
              <a:t>n</a:t>
            </a:r>
            <a:r>
              <a:rPr lang="en-US" spc="30">
                <a:latin typeface="Cabinet Grotesk Light" pitchFamily="50" charset="0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1450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CE9CD-2EE3-8B4A-B4DA-A01BF96DBDE6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244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29BC-9052-5049-BD2A-9F80E6363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975B0-7273-994B-AC7C-B6E8C18D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01298-85DB-F244-ABD5-E00613C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4522-AE94-4563-9754-CB9648415538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C38B-E349-F042-84FE-5DB0BD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49059-D106-7D4C-B716-9500060A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EBE18F0-76CC-B548-BA57-5929106B6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6123185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2929-7F05-874A-99C1-2943AFB6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18F03-54EE-DD49-B0F4-0F6291F9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1E3A-B81F-F143-B985-C926774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AADD5-994F-924B-AE4D-F00F28C8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0437-64B5-E842-8635-3282A224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4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0E35CE7-4A2B-994F-A970-BB79C58AF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42102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6000">
                <a:latin typeface="+mn-lt"/>
              </a:defRPr>
            </a:lvl1pPr>
          </a:lstStyle>
          <a:p>
            <a:pPr lvl="0"/>
            <a:r>
              <a:rPr lang="en-GB" dirty="0"/>
              <a:t>SECTION TITLE GOES HERE 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798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1D33975-F62C-164A-B5F0-07C6F9396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33379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ody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1D33975-F62C-164A-B5F0-07C6F9396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453020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66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5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71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428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3FB3-EE4E-AB02-3603-1A3281416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51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36C6B-1C1C-520B-5CB8-0ED35604F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8094"/>
            <a:ext cx="10515600" cy="442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65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937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00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2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6000">
                <a:latin typeface="+mn-lt"/>
              </a:defRPr>
            </a:lvl1pPr>
          </a:lstStyle>
          <a:p>
            <a:pPr lvl="0"/>
            <a:r>
              <a:rPr lang="en-GB" dirty="0"/>
              <a:t>SECTION TITLE GOES HERE 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8688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89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459C2-68F3-52FF-CD88-56B15343D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937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79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20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85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02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C532-9B8B-B96C-BBBD-511CC3F84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6541"/>
            <a:ext cx="5674658" cy="137160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buNone/>
              <a:defRPr sz="9600">
                <a:latin typeface="Graphik XXCond Blac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GOES HERE</a:t>
            </a:r>
            <a:endParaRPr lang="en-US"/>
          </a:p>
          <a:p>
            <a:pPr lvl="0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A4B4DB-0F76-78BF-AB03-E12D67EDE4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002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6C7A35-E29B-BAB6-F7E4-211BE818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4798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19AB5EA-7FED-B99E-C5F0-45EE18A29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845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0D93840-9367-9E0F-E96E-F7A0B85163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957" y="1936000"/>
            <a:ext cx="2077200" cy="152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7166C4-A4AC-03C3-D8A6-94F914F5A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214" y="373864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D70B142-FC13-62F8-6FEF-313F2A9EF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43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74DCC3-77AB-9892-0D83-537B36AB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7326" y="3738462"/>
            <a:ext cx="2430462" cy="2554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C11C01D-8485-CD1C-5F99-BF7336C28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8167" y="3738462"/>
            <a:ext cx="2430462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endParaRPr lang="en-US" spc="30">
              <a:latin typeface="Cabinet Grotesk Light" pitchFamily="2" charset="77"/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95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1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549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7550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2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2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549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7550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0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3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475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6238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7550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6000">
                <a:latin typeface="+mn-lt"/>
              </a:defRPr>
            </a:lvl1pPr>
          </a:lstStyle>
          <a:p>
            <a:pPr lvl="0"/>
            <a:r>
              <a:rPr lang="en-GB" dirty="0"/>
              <a:t>SECTION TITLE GOES HERE 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3218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4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475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475" y="4150098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6238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37" y="4150098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5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5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9B8A-59FD-0212-3091-ACC0496F9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1627902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1DA4-5847-04AC-4DEB-D68A0E406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474" y="4176899"/>
            <a:ext cx="690245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binet Grotes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</a:t>
            </a:r>
            <a:r>
              <a:rPr lang="en-US" spc="30" err="1">
                <a:latin typeface="Cabinet Grotesk Light" pitchFamily="2" charset="77"/>
              </a:rPr>
              <a:t>rerum</a:t>
            </a:r>
            <a:r>
              <a:rPr lang="en-US" spc="30">
                <a:latin typeface="Cabinet Grotesk Light" pitchFamily="2" charset="77"/>
              </a:rPr>
              <a:t> et </a:t>
            </a:r>
          </a:p>
          <a:p>
            <a:pPr lvl="0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2C3F35-675B-39AA-F77C-55E701F30D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549" y="1627902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18A52B-B63F-20D4-86B9-7AFBC5916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38" y="4176899"/>
            <a:ext cx="3254375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4FC650-D80B-878F-EBBA-C0470AB07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152400"/>
            <a:ext cx="6902450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Graphik XXCond Black" pitchFamily="50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7E4969F-E7AD-1640-87FD-D3408FB7C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3702108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7ED4CC9-BA18-AF43-BABC-6E87DE88B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2997213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F6A3C0-92D1-2A4E-8390-B4A6CF90F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1193625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E71394-1FEA-9D4A-8701-5FF5DE17D8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2363004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D001FD-A2FA-4442-BB73-B5BFC2214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</p:spTree>
    <p:extLst>
      <p:ext uri="{BB962C8B-B14F-4D97-AF65-F5344CB8AC3E}">
        <p14:creationId xmlns:p14="http://schemas.microsoft.com/office/powerpoint/2010/main" val="1940173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3551BA3-D2A4-2C42-A2F3-F080B602E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934880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9A5B742-435F-E848-AF56-435C47BA72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221059B-20D6-7F4C-8A45-36A0E01E6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865348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E21D96E-743A-894F-9057-DC8ECF389B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E48620B-37AF-DF4F-BBE9-A7EFFBD5E4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422672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6000">
                <a:latin typeface="+mn-lt"/>
              </a:defRPr>
            </a:lvl1pPr>
          </a:lstStyle>
          <a:p>
            <a:pPr lvl="0"/>
            <a:r>
              <a:rPr lang="en-GB" dirty="0"/>
              <a:t>SECTION TITLE GOES HERE 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6182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797349B-39DD-A04E-90AA-488BF5B96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271A57C-96FA-4E4E-8226-B8861FD871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659868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857FCA-E2C3-4F4F-A488-416AAFEC7C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C95A40C-D831-4545-9A57-2115CB1F7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02" y="653350"/>
            <a:ext cx="5014521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845571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d overview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1ABA0BF-C2E6-80E3-346F-94963F53DCAE}"/>
              </a:ext>
            </a:extLst>
          </p:cNvPr>
          <p:cNvSpPr/>
          <p:nvPr userDrawn="1"/>
        </p:nvSpPr>
        <p:spPr>
          <a:xfrm>
            <a:off x="965771" y="706192"/>
            <a:ext cx="2242494" cy="3947279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Qualification Development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45FD07C-5D52-ABFA-2272-043F51FF548D}"/>
              </a:ext>
            </a:extLst>
          </p:cNvPr>
          <p:cNvSpPr/>
          <p:nvPr userDrawn="1"/>
        </p:nvSpPr>
        <p:spPr>
          <a:xfrm>
            <a:off x="922893" y="4791273"/>
            <a:ext cx="10079132" cy="1280754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Project Management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47831C0-68EF-30CC-2C0D-4C1B4EE4EEFE}"/>
              </a:ext>
            </a:extLst>
          </p:cNvPr>
          <p:cNvSpPr/>
          <p:nvPr userDrawn="1"/>
        </p:nvSpPr>
        <p:spPr>
          <a:xfrm>
            <a:off x="5305145" y="1733205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Change Impact Analysis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BA66F96-4646-9020-3D6E-A5336EAE2700}"/>
              </a:ext>
            </a:extLst>
          </p:cNvPr>
          <p:cNvSpPr/>
          <p:nvPr userDrawn="1"/>
        </p:nvSpPr>
        <p:spPr>
          <a:xfrm>
            <a:off x="3364325" y="727458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Policy and Practice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B7648FA-8699-B218-096F-5C37F2341697}"/>
              </a:ext>
            </a:extLst>
          </p:cNvPr>
          <p:cNvSpPr/>
          <p:nvPr userDrawn="1"/>
        </p:nvSpPr>
        <p:spPr>
          <a:xfrm>
            <a:off x="5305145" y="73175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Meta-skills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2BC3729A-7BE6-C9AE-9C91-A38C749ABD09}"/>
              </a:ext>
            </a:extLst>
          </p:cNvPr>
          <p:cNvSpPr/>
          <p:nvPr userDrawn="1"/>
        </p:nvSpPr>
        <p:spPr>
          <a:xfrm>
            <a:off x="7245965" y="7370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 Quality Assurance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28562A32-53D0-C2E6-1038-EF2AE3A9C582}"/>
              </a:ext>
            </a:extLst>
          </p:cNvPr>
          <p:cNvSpPr/>
          <p:nvPr userDrawn="1"/>
        </p:nvSpPr>
        <p:spPr>
          <a:xfrm>
            <a:off x="9209645" y="7370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Marketing, Communication and Engagement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72F4DADA-F0F2-F278-F639-7D770136439C}"/>
              </a:ext>
            </a:extLst>
          </p:cNvPr>
          <p:cNvSpPr/>
          <p:nvPr userDrawn="1"/>
        </p:nvSpPr>
        <p:spPr>
          <a:xfrm>
            <a:off x="3364325" y="173919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Digital Assessment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11ED11D-FC54-9ACB-C159-9FEA20940318}"/>
              </a:ext>
            </a:extLst>
          </p:cNvPr>
          <p:cNvSpPr/>
          <p:nvPr userDrawn="1"/>
        </p:nvSpPr>
        <p:spPr>
          <a:xfrm>
            <a:off x="7253585" y="173919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Internal Systems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6A8E08DA-2C1E-EAA5-5F52-3CCB6FBFB377}"/>
              </a:ext>
            </a:extLst>
          </p:cNvPr>
          <p:cNvSpPr/>
          <p:nvPr userDrawn="1"/>
        </p:nvSpPr>
        <p:spPr>
          <a:xfrm>
            <a:off x="9209645" y="1739193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Digital Learning and Support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4C59095-D9A5-800C-B113-D6BD1F78A420}"/>
              </a:ext>
            </a:extLst>
          </p:cNvPr>
          <p:cNvSpPr/>
          <p:nvPr userDrawn="1"/>
        </p:nvSpPr>
        <p:spPr>
          <a:xfrm>
            <a:off x="3364325" y="2750928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Prototype Evaluation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A7AFDDE9-721E-8F89-CFD2-98424926B316}"/>
              </a:ext>
            </a:extLst>
          </p:cNvPr>
          <p:cNvSpPr/>
          <p:nvPr userDrawn="1"/>
        </p:nvSpPr>
        <p:spPr>
          <a:xfrm>
            <a:off x="5305145" y="2750928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Articulation, 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Progression and Grading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C787230-ED9B-825D-7A8E-75F5E7D92851}"/>
              </a:ext>
            </a:extLst>
          </p:cNvPr>
          <p:cNvSpPr/>
          <p:nvPr userDrawn="1"/>
        </p:nvSpPr>
        <p:spPr>
          <a:xfrm>
            <a:off x="7253585" y="2750359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Digital Publishing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9A90438B-6779-791C-450F-B63629038DD2}"/>
              </a:ext>
            </a:extLst>
          </p:cNvPr>
          <p:cNvSpPr/>
          <p:nvPr userDrawn="1"/>
        </p:nvSpPr>
        <p:spPr>
          <a:xfrm>
            <a:off x="9209645" y="2750359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Validation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D8CE5E2-AF90-C4D9-514A-1D4913036FF7}"/>
              </a:ext>
            </a:extLst>
          </p:cNvPr>
          <p:cNvSpPr/>
          <p:nvPr userDrawn="1"/>
        </p:nvSpPr>
        <p:spPr>
          <a:xfrm>
            <a:off x="335670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Learner Research and Engagement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9FD154EC-6A98-DB68-A6C2-EEA1807027D0}"/>
              </a:ext>
            </a:extLst>
          </p:cNvPr>
          <p:cNvSpPr/>
          <p:nvPr userDrawn="1"/>
        </p:nvSpPr>
        <p:spPr>
          <a:xfrm>
            <a:off x="530514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User Research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990BEA0B-69C6-FDAB-598A-4D18C6AE8F10}"/>
              </a:ext>
            </a:extLst>
          </p:cNvPr>
          <p:cNvSpPr/>
          <p:nvPr userDrawn="1"/>
        </p:nvSpPr>
        <p:spPr>
          <a:xfrm>
            <a:off x="725358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Learning for Sustainability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C5DE7606-3E89-F8E2-F2A0-EC91888B586B}"/>
              </a:ext>
            </a:extLst>
          </p:cNvPr>
          <p:cNvSpPr/>
          <p:nvPr userDrawn="1"/>
        </p:nvSpPr>
        <p:spPr>
          <a:xfrm>
            <a:off x="9202025" y="3752526"/>
            <a:ext cx="1800000" cy="900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3017540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ment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9649F3B-10D5-75A0-C2B1-D0C3D86B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7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202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8000" b="1" spc="30" dirty="0">
                <a:latin typeface="+mj-lt"/>
              </a:rPr>
              <a:t>CONTACT</a:t>
            </a:r>
            <a:br>
              <a:rPr lang="en-US" sz="8000" b="1" spc="30" dirty="0">
                <a:latin typeface="+mj-lt"/>
              </a:rPr>
            </a:br>
            <a:r>
              <a:rPr lang="en-US" sz="8000" b="1" spc="30" dirty="0">
                <a:latin typeface="+mj-lt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D43A6-840D-7C40-91E1-41CB2F866D32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596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8AB64-419D-3C46-8D49-84BDB7263703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233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AD9B4-1C5A-EF4A-8646-FE21C9C5E3C5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7555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4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9600" spc="30">
                <a:latin typeface="Graphik XXCond Black" pitchFamily="2" charset="0"/>
              </a:rPr>
              <a:t>CONTACT</a:t>
            </a:r>
            <a:br>
              <a:rPr lang="en-US" sz="9600" spc="30">
                <a:latin typeface="Graphik XXCond Black" pitchFamily="2" charset="0"/>
              </a:rPr>
            </a:br>
            <a:r>
              <a:rPr lang="en-US" sz="9600" spc="30">
                <a:latin typeface="Graphik XXCond Black" pitchFamily="2" charset="0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EBFA7-A779-784B-A994-04B4867FD240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7508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57643-91F2-CA4A-8C8D-B9D9E65C5570}"/>
              </a:ext>
            </a:extLst>
          </p:cNvPr>
          <p:cNvSpPr txBox="1"/>
          <p:nvPr userDrawn="1"/>
        </p:nvSpPr>
        <p:spPr>
          <a:xfrm>
            <a:off x="5992770" y="854443"/>
            <a:ext cx="4308500" cy="202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8000" spc="30" dirty="0">
                <a:latin typeface="+mj-lt"/>
              </a:rPr>
              <a:t>CONTACT</a:t>
            </a:r>
            <a:br>
              <a:rPr lang="en-US" sz="8000" spc="30" dirty="0">
                <a:latin typeface="+mj-lt"/>
              </a:rPr>
            </a:br>
            <a:r>
              <a:rPr lang="en-US" sz="8000" spc="30" dirty="0">
                <a:latin typeface="+mj-lt"/>
              </a:rPr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740B-9A32-6040-AD4B-A09D29F35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516303"/>
            <a:ext cx="2619331" cy="613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CE9CD-2EE3-8B4A-B4DA-A01BF96DBDE6}"/>
              </a:ext>
            </a:extLst>
          </p:cNvPr>
          <p:cNvSpPr txBox="1"/>
          <p:nvPr userDrawn="1"/>
        </p:nvSpPr>
        <p:spPr>
          <a:xfrm>
            <a:off x="6011467" y="3334076"/>
            <a:ext cx="540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">
                <a:latin typeface="Cabinet Grotesk Light" pitchFamily="2" charset="77"/>
              </a:rPr>
              <a:t>For more information, email us at —</a:t>
            </a:r>
          </a:p>
          <a:p>
            <a:r>
              <a:rPr lang="en-US" spc="30" err="1">
                <a:latin typeface="Cabinet Grotesk Medium" pitchFamily="2" charset="77"/>
              </a:rPr>
              <a:t>nextgen@sqa.org.uk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www.sqa.org.uk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</a:t>
            </a:r>
            <a:r>
              <a:rPr lang="en-GB" sz="1800" kern="1200" spc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pc="30">
                <a:latin typeface="Cabinet Grotesk Medium" pitchFamily="2" charset="77"/>
              </a:rPr>
              <a:t> </a:t>
            </a:r>
          </a:p>
          <a:p>
            <a:endParaRPr lang="en-US" spc="30">
              <a:latin typeface="Cabinet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6725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29BC-9052-5049-BD2A-9F80E6363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975B0-7273-994B-AC7C-B6E8C18D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01298-85DB-F244-ABD5-E00613C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4522-AE94-4563-9754-CB9648415538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C38B-E349-F042-84FE-5DB0BD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49059-D106-7D4C-B716-9500060A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er 5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6000">
                <a:latin typeface="+mn-lt"/>
              </a:defRPr>
            </a:lvl1pPr>
          </a:lstStyle>
          <a:p>
            <a:pPr lvl="0"/>
            <a:r>
              <a:rPr lang="en-GB" dirty="0"/>
              <a:t>SECTION TITLE GOES HERE 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1936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29BC-9052-5049-BD2A-9F80E6363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975B0-7273-994B-AC7C-B6E8C18D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01298-85DB-F244-ABD5-E00613C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C38B-E349-F042-84FE-5DB0BD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49059-D106-7D4C-B716-9500060A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3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2929-7F05-874A-99C1-2943AFB6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18F03-54EE-DD49-B0F4-0F6291F9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1E3A-B81F-F143-B985-C926774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AADD5-994F-924B-AE4D-F00F28C8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0437-64B5-E842-8635-3282A224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CFE8-C716-8545-91C6-72010A5D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853D-3E92-ED4A-9B84-F4FA8B014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CA017-EDDD-C040-BE9B-3C7CB509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1559-7D73-1042-9876-1598D1E9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38F1-1166-8144-8128-1B017A11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8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117A-CB98-F049-B775-C32D3792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006A-EEBC-3B4E-97AA-A86925167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D3AE0-70DA-064A-B5B2-98A0EEB1F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7D4B2-B364-5E4A-9520-5E8F55DC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2120-5E42-DA44-9674-EFE34CD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6FFCF-E796-AE4E-B048-8F600CF1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6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5FF8-629C-8D45-A3A8-A9FE5154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BD35F-AD9C-664A-9860-99040D33A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FFA7-4A46-5C4C-8019-8263CCA9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79B34-7E01-6241-B0C3-1AFC5257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A4F43-6369-FA44-88C3-69074EA3C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8CA8C-77FC-AC46-963B-108EF3AE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2C786-0125-0E48-87D8-C9C5806B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526D1-378F-CE42-80A1-A583DE85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0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C2FC-366B-0345-8677-FA2F0010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7694A-4509-BF48-81A1-8142715D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999B0-5305-2244-BDFC-5A6FDA33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D89F3-61F1-DA4F-99C5-3A4C9CB8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8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F6CAE-2D31-AD44-8B03-893CD9BE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39A47-EF60-424E-A496-079E2410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D3B34-F14A-1748-9CA5-98C8811A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9294-0C40-6948-B6A8-0A9E63AB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FDAC-C21F-4547-980B-A4FBB531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2CEB3-630A-B545-A582-3D0F576DB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F335-C6B2-F142-9115-EF509B02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6E298-9FFE-4242-8567-13002DE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1892D-AAD8-A34F-B5F1-06A2B22B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66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8C9E-5B07-954D-BD51-2351305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E869C-DAA2-D844-9F86-8B6BD71D6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1F380-D511-BE4B-BB43-D8AF256F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B1319-E893-7F48-8A2F-A7485F3D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B43D0-28BE-D245-9739-45906987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D814C-AD36-B744-8706-309D8818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73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FB32-57E3-4F41-B66C-1416393D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E1E43-9C85-5E45-8A5C-702A87A3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96849-D359-4647-8431-634281FD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48CF8-FE35-E149-8E3C-AAF27DAD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D487-E210-344B-84DC-460F189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1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32398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A5D0-8536-414A-A47B-842F8D7C7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66648-0463-2E41-BD61-A8818796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3EE6-E24F-A141-9324-7ECA5652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93EB-3DF8-2F48-A606-4897F96A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0F31-9E38-F846-8BFD-C156F164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0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29BC-9052-5049-BD2A-9F80E6363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975B0-7273-994B-AC7C-B6E8C18D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01298-85DB-F244-ABD5-E00613C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4522-AE94-4563-9754-CB9648415538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C38B-E349-F042-84FE-5DB0BD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49059-D106-7D4C-B716-9500060A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0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2929-7F05-874A-99C1-2943AFB6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18F03-54EE-DD49-B0F4-0F6291F9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1E3A-B81F-F143-B985-C926774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FF70-5BC1-4FE5-9250-EBB72F8D06F7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AADD5-994F-924B-AE4D-F00F28C8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0437-64B5-E842-8635-3282A224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2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CFE8-C716-8545-91C6-72010A5D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853D-3E92-ED4A-9B84-F4FA8B014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CA017-EDDD-C040-BE9B-3C7CB509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F1D-5B95-4EE4-8823-905352DC0F19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1559-7D73-1042-9876-1598D1E9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38F1-1166-8144-8128-1B017A11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5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117A-CB98-F049-B775-C32D3792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006A-EEBC-3B4E-97AA-A86925167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D3AE0-70DA-064A-B5B2-98A0EEB1F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7D4B2-B364-5E4A-9520-5E8F55DC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9FC7-17D6-4984-868C-85F07222501F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2120-5E42-DA44-9674-EFE34CD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6FFCF-E796-AE4E-B048-8F600CF1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61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5FF8-629C-8D45-A3A8-A9FE5154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BD35F-AD9C-664A-9860-99040D33A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FFA7-4A46-5C4C-8019-8263CCA9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79B34-7E01-6241-B0C3-1AFC5257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A4F43-6369-FA44-88C3-69074EA3C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8CA8C-77FC-AC46-963B-108EF3AE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35FE-8BDA-47C6-935A-517BF291B70D}" type="datetime1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2C786-0125-0E48-87D8-C9C5806B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526D1-378F-CE42-80A1-A583DE85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6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C2FC-366B-0345-8677-FA2F0010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7694A-4509-BF48-81A1-8142715D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8A9-9288-41EC-8882-A27105A472C4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999B0-5305-2244-BDFC-5A6FDA33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D89F3-61F1-DA4F-99C5-3A4C9CB8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1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F6CAE-2D31-AD44-8B03-893CD9BE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8D-2BAF-42DB-B5C0-4D80EE1742D6}" type="datetime1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39A47-EF60-424E-A496-079E2410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D3B34-F14A-1748-9CA5-98C8811A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1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9294-0C40-6948-B6A8-0A9E63AB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FDAC-C21F-4547-980B-A4FBB531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2CEB3-630A-B545-A582-3D0F576DB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F335-C6B2-F142-9115-EF509B02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F0B3-3240-4496-BF70-49AD2D114285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6E298-9FFE-4242-8567-13002DE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1892D-AAD8-A34F-B5F1-06A2B22B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8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8C9E-5B07-954D-BD51-2351305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E869C-DAA2-D844-9F86-8B6BD71D6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1F380-D511-BE4B-BB43-D8AF256F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B1319-E893-7F48-8A2F-A7485F3D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480-6F03-4956-B095-A732B09CB53C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B43D0-28BE-D245-9739-45906987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D814C-AD36-B744-8706-309D8818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2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49FDED2-3272-6845-B35B-1416E65CC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3675187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FB32-57E3-4F41-B66C-1416393D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E1E43-9C85-5E45-8A5C-702A87A3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96849-D359-4647-8431-634281FD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912C-2D32-44BB-B5F6-7CF91455D492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48CF8-FE35-E149-8E3C-AAF27DAD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D487-E210-344B-84DC-460F189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3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A5D0-8536-414A-A47B-842F8D7C7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66648-0463-2E41-BD61-A8818796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3EE6-E24F-A141-9324-7ECA5652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6849-E001-41EF-9A88-D08E3EFF8DD3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93EB-3DF8-2F48-A606-4897F96A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0F31-9E38-F846-8BFD-C156F164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6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A6123-DDE6-5B46-93BD-03F3D108A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4" y="5384105"/>
            <a:ext cx="3184180" cy="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D7D71-36B0-574A-869E-9C557F69A5E6}"/>
              </a:ext>
            </a:extLst>
          </p:cNvPr>
          <p:cNvSpPr txBox="1"/>
          <p:nvPr userDrawn="1"/>
        </p:nvSpPr>
        <p:spPr>
          <a:xfrm>
            <a:off x="5324016" y="226067"/>
            <a:ext cx="328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3444-2989-5249-B171-A3B71F04991F}"/>
              </a:ext>
            </a:extLst>
          </p:cNvPr>
          <p:cNvSpPr txBox="1"/>
          <p:nvPr userDrawn="1"/>
        </p:nvSpPr>
        <p:spPr>
          <a:xfrm>
            <a:off x="6681099" y="1011530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latin typeface="Graphik XXCond Black" pitchFamily="2" charset="0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70FD0-A2FF-CD45-A455-C81532B846ED}"/>
              </a:ext>
            </a:extLst>
          </p:cNvPr>
          <p:cNvSpPr txBox="1"/>
          <p:nvPr userDrawn="1"/>
        </p:nvSpPr>
        <p:spPr>
          <a:xfrm>
            <a:off x="6681099" y="4443222"/>
            <a:ext cx="39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7E1399"/>
                </a:solidFill>
                <a:latin typeface="Graphik XXCond Black" pitchFamily="2" charset="0"/>
              </a:rPr>
              <a:t>THE NEXT</a:t>
            </a:r>
          </a:p>
        </p:txBody>
      </p:sp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FBAFFFD-ADE2-C447-9476-9BE0BD84B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847"/>
          <a:stretch/>
        </p:blipFill>
        <p:spPr>
          <a:xfrm>
            <a:off x="6779303" y="2176398"/>
            <a:ext cx="4044755" cy="2505204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7E106C-C7B1-B247-8B45-2B812E53D2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175" y="2788199"/>
            <a:ext cx="4484688" cy="1211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b="0" i="0">
                <a:latin typeface="Cabinet Grotesk" pitchFamily="2" charset="77"/>
              </a:defRPr>
            </a:lvl1pPr>
          </a:lstStyle>
          <a:p>
            <a:r>
              <a:rPr lang="en-US" sz="2800" spc="30">
                <a:latin typeface="Cabinet Grotesk Medium" pitchFamily="2" charset="77"/>
              </a:rPr>
              <a:t>Presentation Title</a:t>
            </a:r>
          </a:p>
          <a:p>
            <a:r>
              <a:rPr lang="en-US" sz="2800" spc="30">
                <a:latin typeface="Cabinet Grotesk" pitchFamily="2" charset="77"/>
              </a:rPr>
              <a:t>Presentation Subtitle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26752-1AB4-AD4D-8547-DF49AA31D8D6}"/>
              </a:ext>
            </a:extLst>
          </p:cNvPr>
          <p:cNvSpPr txBox="1"/>
          <p:nvPr userDrawn="1"/>
        </p:nvSpPr>
        <p:spPr>
          <a:xfrm>
            <a:off x="6691038" y="5228982"/>
            <a:ext cx="437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">
                <a:solidFill>
                  <a:srgbClr val="7E1399"/>
                </a:solidFill>
                <a:latin typeface="Graphik XXCond Black" pitchFamily="2" charset="0"/>
              </a:rPr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2193323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4B57C2-B903-F04C-8846-CAC3B3A40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33669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45CD37B-1C8B-7546-87AF-5FF47D73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D20EA2D-9547-1643-9280-5B6DC4E5CD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38131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EBE18F0-76CC-B548-BA57-5929106B6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F63CD8F-A81B-1346-A472-0EB9B7D31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46652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0E35CE7-4A2B-994F-A970-BB79C58AF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BAAE79B-7A91-3C49-BBF3-E61B0096C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83601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1D33975-F62C-164A-B5F0-07C6F9396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653350"/>
            <a:ext cx="5483444" cy="4762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745D05C-B1BE-5440-8885-94D20BFB1C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42770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8B33488-047A-054B-8ACB-561BA5A83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8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49FDED2-3272-6845-B35B-1416E65CC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30962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_title_body 3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0705404-6801-8F4C-8C0E-9E9BF284E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" pitchFamily="50" charset="0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4081467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0705404-6801-8F4C-8C0E-9E9BF284E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1020021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A205828-DA7E-6E4D-B178-9E8D5D25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855730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255723-3DBC-4E41-B060-0BF343E3676D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171" y="854443"/>
            <a:ext cx="5483444" cy="195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TITLE GOES HERE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79E51B4-1817-0D49-A15B-1C3203F709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11" y="1"/>
            <a:ext cx="4572000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B9A7CC6-B49F-4D4C-B0F3-35085580E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171" y="3200400"/>
            <a:ext cx="5483444" cy="2215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Body text goes here…</a:t>
            </a:r>
            <a:br>
              <a:rPr lang="en-US" spc="30">
                <a:latin typeface="Cabinet Grotesk Light" pitchFamily="2" charset="77"/>
              </a:rPr>
            </a:br>
            <a:br>
              <a:rPr lang="en-US" spc="30">
                <a:latin typeface="Cabinet Grotesk Light" pitchFamily="2" charset="77"/>
              </a:rPr>
            </a:br>
            <a:r>
              <a:rPr lang="en-US" spc="30" err="1">
                <a:latin typeface="Cabinet Grotesk Light" pitchFamily="2" charset="77"/>
              </a:rPr>
              <a:t>Aspernatur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temporibus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doloribus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soluta</a:t>
            </a:r>
            <a:r>
              <a:rPr lang="en-US" spc="30">
                <a:latin typeface="Cabinet Grotesk Light" pitchFamily="2" charset="77"/>
              </a:rPr>
              <a:t>. Dolor nihil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ut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praesentium</a:t>
            </a:r>
            <a:r>
              <a:rPr lang="en-US" spc="30">
                <a:latin typeface="Cabinet Grotesk Light" pitchFamily="2" charset="77"/>
              </a:rPr>
              <a:t> sunt </a:t>
            </a:r>
            <a:r>
              <a:rPr lang="en-US" spc="30" err="1">
                <a:latin typeface="Cabinet Grotesk Light" pitchFamily="2" charset="77"/>
              </a:rPr>
              <a:t>occaecati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facere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Ratione</a:t>
            </a:r>
            <a:r>
              <a:rPr lang="en-US" spc="30">
                <a:latin typeface="Cabinet Grotesk Light" pitchFamily="2" charset="77"/>
              </a:rPr>
              <a:t> rerum rerum et rerum. Ad </a:t>
            </a:r>
            <a:r>
              <a:rPr lang="en-US" spc="30" err="1">
                <a:latin typeface="Cabinet Grotesk Light" pitchFamily="2" charset="77"/>
              </a:rPr>
              <a:t>est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illo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exercitationem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sapiente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voluptatum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quia</a:t>
            </a:r>
            <a:r>
              <a:rPr lang="en-US" spc="30">
                <a:latin typeface="Cabinet Grotesk Light" pitchFamily="2" charset="77"/>
              </a:rPr>
              <a:t>. </a:t>
            </a:r>
            <a:r>
              <a:rPr lang="en-US" spc="30" err="1">
                <a:latin typeface="Cabinet Grotesk Light" pitchFamily="2" charset="77"/>
              </a:rPr>
              <a:t>Magnam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nam</a:t>
            </a:r>
            <a:r>
              <a:rPr lang="en-US" spc="30">
                <a:latin typeface="Cabinet Grotesk Light" pitchFamily="2" charset="77"/>
              </a:rPr>
              <a:t> qui </a:t>
            </a:r>
            <a:r>
              <a:rPr lang="en-US" spc="30" err="1">
                <a:latin typeface="Cabinet Grotesk Light" pitchFamily="2" charset="77"/>
              </a:rPr>
              <a:t>unde</a:t>
            </a:r>
            <a:r>
              <a:rPr lang="en-US" spc="30">
                <a:latin typeface="Cabinet Grotesk Light" pitchFamily="2" charset="77"/>
              </a:rPr>
              <a:t> ipsum </a:t>
            </a:r>
            <a:r>
              <a:rPr lang="en-US" spc="30" err="1">
                <a:latin typeface="Cabinet Grotesk Light" pitchFamily="2" charset="77"/>
              </a:rPr>
              <a:t>atque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totam</a:t>
            </a:r>
            <a:r>
              <a:rPr lang="en-US" spc="30">
                <a:latin typeface="Cabinet Grotesk Light" pitchFamily="2" charset="77"/>
              </a:rPr>
              <a:t> </a:t>
            </a:r>
            <a:r>
              <a:rPr lang="en-US" spc="30" err="1">
                <a:latin typeface="Cabinet Grotesk Light" pitchFamily="2" charset="77"/>
              </a:rPr>
              <a:t>quidem</a:t>
            </a:r>
            <a:r>
              <a:rPr lang="en-US" spc="30">
                <a:latin typeface="Cabinet Grotesk Light" pitchFamily="2" charset="77"/>
              </a:rPr>
              <a:t> facilis. </a:t>
            </a:r>
          </a:p>
        </p:txBody>
      </p:sp>
    </p:spTree>
    <p:extLst>
      <p:ext uri="{BB962C8B-B14F-4D97-AF65-F5344CB8AC3E}">
        <p14:creationId xmlns:p14="http://schemas.microsoft.com/office/powerpoint/2010/main" val="2607050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0628DBF-2ADE-E841-896A-9DDF5E39E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093027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9C01808-89BB-D946-A205-D2DE7F870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630371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A772C0-B4CC-C84B-B823-3B37B6E7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227265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EC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C78F69E-510F-284A-BA1D-EF4F841692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73393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ABE1D97-44B4-BD4C-B7F9-CEEB6D1DC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800624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7E4969F-E7AD-1640-87FD-D3408FB7C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F4119-8001-214B-8283-03CEF0CA6369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4AA7313-CB97-3A48-B657-F4310E76DC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19345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10802896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QUOTE GOES HERE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F4119-8001-214B-8283-03CEF0CA6369}"/>
              </a:ext>
            </a:extLst>
          </p:cNvPr>
          <p:cNvSpPr txBox="1"/>
          <p:nvPr userDrawn="1"/>
        </p:nvSpPr>
        <p:spPr>
          <a:xfrm>
            <a:off x="6005171" y="5811960"/>
            <a:ext cx="328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">
                <a:latin typeface="Cabinet Grotesk Light" pitchFamily="2" charset="77"/>
              </a:rPr>
              <a:t>Presentation Title —</a:t>
            </a:r>
          </a:p>
          <a:p>
            <a:r>
              <a:rPr lang="en-US" sz="1000" spc="30">
                <a:latin typeface="Cabinet Grotesk Medium" pitchFamily="2" charset="77"/>
              </a:rPr>
              <a:t>Presentation Subtitle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7ED4CC9-BA18-AF43-BABC-6E87DE88B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27" y="5271180"/>
            <a:ext cx="5483444" cy="363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60"/>
              </a:lnSpc>
              <a:buNone/>
              <a:defRPr sz="18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Quote reference or name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0F63C39-68B7-5B46-816F-3410C7189F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2899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slideLayout" Target="../slideLayouts/slideLayout163.xml"/><Relationship Id="rId55" Type="http://schemas.openxmlformats.org/officeDocument/2006/relationships/slideLayout" Target="../slideLayouts/slideLayout168.xml"/><Relationship Id="rId63" Type="http://schemas.openxmlformats.org/officeDocument/2006/relationships/slideLayout" Target="../slideLayouts/slideLayout176.xml"/><Relationship Id="rId68" Type="http://schemas.openxmlformats.org/officeDocument/2006/relationships/theme" Target="../theme/theme5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slideLayout" Target="../slideLayouts/slideLayout166.xml"/><Relationship Id="rId58" Type="http://schemas.openxmlformats.org/officeDocument/2006/relationships/slideLayout" Target="../slideLayouts/slideLayout171.xml"/><Relationship Id="rId66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18.xml"/><Relationship Id="rId61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slideLayout" Target="../slideLayouts/slideLayout161.xml"/><Relationship Id="rId56" Type="http://schemas.openxmlformats.org/officeDocument/2006/relationships/slideLayout" Target="../slideLayouts/slideLayout169.xml"/><Relationship Id="rId64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21.xml"/><Relationship Id="rId51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172.xml"/><Relationship Id="rId67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slideLayout" Target="../slideLayouts/slideLayout167.xml"/><Relationship Id="rId6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slideLayout" Target="../slideLayouts/slideLayout162.xml"/><Relationship Id="rId57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slideLayout" Target="../slideLayouts/slideLayout165.xml"/><Relationship Id="rId60" Type="http://schemas.openxmlformats.org/officeDocument/2006/relationships/slideLayout" Target="../slideLayouts/slideLayout173.xml"/><Relationship Id="rId65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5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7" r:id="rId4"/>
    <p:sldLayoutId id="2147483668" r:id="rId5"/>
    <p:sldLayoutId id="2147483669" r:id="rId6"/>
    <p:sldLayoutId id="2147483653" r:id="rId7"/>
    <p:sldLayoutId id="2147483662" r:id="rId8"/>
    <p:sldLayoutId id="2147483663" r:id="rId9"/>
    <p:sldLayoutId id="2147483664" r:id="rId10"/>
    <p:sldLayoutId id="2147483665" r:id="rId11"/>
    <p:sldLayoutId id="2147483682" r:id="rId12"/>
    <p:sldLayoutId id="2147483688" r:id="rId13"/>
    <p:sldLayoutId id="2147483689" r:id="rId14"/>
    <p:sldLayoutId id="2147483690" r:id="rId15"/>
    <p:sldLayoutId id="2147483691" r:id="rId16"/>
    <p:sldLayoutId id="2147483658" r:id="rId17"/>
    <p:sldLayoutId id="2147483659" r:id="rId18"/>
    <p:sldLayoutId id="2147483661" r:id="rId19"/>
    <p:sldLayoutId id="2147483660" r:id="rId20"/>
    <p:sldLayoutId id="2147483706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687" r:id="rId27"/>
    <p:sldLayoutId id="2147483697" r:id="rId28"/>
    <p:sldLayoutId id="2147483698" r:id="rId29"/>
    <p:sldLayoutId id="2147483699" r:id="rId30"/>
    <p:sldLayoutId id="2147483700" r:id="rId31"/>
    <p:sldLayoutId id="2147483692" r:id="rId32"/>
    <p:sldLayoutId id="2147483693" r:id="rId33"/>
    <p:sldLayoutId id="2147483696" r:id="rId34"/>
    <p:sldLayoutId id="2147483695" r:id="rId35"/>
    <p:sldLayoutId id="2147483694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655" r:id="rId42"/>
    <p:sldLayoutId id="2147483670" r:id="rId43"/>
    <p:sldLayoutId id="2147483671" r:id="rId44"/>
    <p:sldLayoutId id="2147483672" r:id="rId45"/>
    <p:sldLayoutId id="2147483673" r:id="rId46"/>
    <p:sldLayoutId id="2147483656" r:id="rId47"/>
    <p:sldLayoutId id="2147483674" r:id="rId48"/>
    <p:sldLayoutId id="2147483675" r:id="rId49"/>
    <p:sldLayoutId id="2147483676" r:id="rId50"/>
    <p:sldLayoutId id="2147483677" r:id="rId51"/>
    <p:sldLayoutId id="2147483712" r:id="rId52"/>
    <p:sldLayoutId id="2147483713" r:id="rId53"/>
    <p:sldLayoutId id="2147483657" r:id="rId54"/>
    <p:sldLayoutId id="2147483678" r:id="rId55"/>
    <p:sldLayoutId id="2147483679" r:id="rId56"/>
    <p:sldLayoutId id="2147483680" r:id="rId57"/>
    <p:sldLayoutId id="2147483681" r:id="rId58"/>
    <p:sldLayoutId id="2147483726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D7F38-DAEB-AE45-8CDC-F1CAC685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F4C8E-10ED-4345-A017-21A31EB1A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52C8-EF8F-E148-9D32-62E30E89C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CAE9-A1AE-1544-9883-8DF0C3CE7FB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8957-A58D-1A41-B3D6-F5D725469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384A1-2C4B-1F44-A197-05F21915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D7F38-DAEB-AE45-8CDC-F1CAC685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F4C8E-10ED-4345-A017-21A31EB1A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52C8-EF8F-E148-9D32-62E30E89C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4496-91CF-418D-81DD-820307685B8D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8957-A58D-1A41-B3D6-F5D725469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Finance and Corporate Services MARCH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384A1-2C4B-1F44-A197-05F21915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C116-86EA-4C45-8605-B83EE7B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3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846" r:id="rId33"/>
    <p:sldLayoutId id="2147483847" r:id="rId34"/>
    <p:sldLayoutId id="2147483848" r:id="rId35"/>
    <p:sldLayoutId id="2147483849" r:id="rId36"/>
    <p:sldLayoutId id="2147483850" r:id="rId37"/>
    <p:sldLayoutId id="2147483851" r:id="rId38"/>
    <p:sldLayoutId id="2147483852" r:id="rId39"/>
    <p:sldLayoutId id="2147483853" r:id="rId40"/>
    <p:sldLayoutId id="2147483854" r:id="rId41"/>
    <p:sldLayoutId id="2147483855" r:id="rId42"/>
    <p:sldLayoutId id="2147483856" r:id="rId43"/>
    <p:sldLayoutId id="2147483857" r:id="rId44"/>
    <p:sldLayoutId id="2147483858" r:id="rId45"/>
    <p:sldLayoutId id="2147483859" r:id="rId46"/>
    <p:sldLayoutId id="2147483860" r:id="rId47"/>
    <p:sldLayoutId id="2147483861" r:id="rId48"/>
    <p:sldLayoutId id="2147483862" r:id="rId49"/>
    <p:sldLayoutId id="2147483863" r:id="rId50"/>
    <p:sldLayoutId id="2147483864" r:id="rId51"/>
    <p:sldLayoutId id="2147483865" r:id="rId52"/>
    <p:sldLayoutId id="2147483866" r:id="rId53"/>
    <p:sldLayoutId id="2147483867" r:id="rId54"/>
    <p:sldLayoutId id="2147483868" r:id="rId55"/>
    <p:sldLayoutId id="2147483869" r:id="rId56"/>
    <p:sldLayoutId id="2147483870" r:id="rId57"/>
    <p:sldLayoutId id="2147483871" r:id="rId58"/>
    <p:sldLayoutId id="2147483872" r:id="rId59"/>
    <p:sldLayoutId id="2147483873" r:id="rId60"/>
    <p:sldLayoutId id="2147483874" r:id="rId61"/>
    <p:sldLayoutId id="2147483875" r:id="rId62"/>
    <p:sldLayoutId id="2147483876" r:id="rId63"/>
    <p:sldLayoutId id="2147483877" r:id="rId64"/>
    <p:sldLayoutId id="2147483878" r:id="rId65"/>
    <p:sldLayoutId id="2147483879" r:id="rId66"/>
    <p:sldLayoutId id="2147483880" r:id="rId6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academy.org.uk/course/index.php?categoryid=142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www.sqa.org.uk/sqa/100550.10511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qa.org.uk/sqa/files_ccc/next-gen-hnc-accounting-qualification-information.pdf" TargetMode="External"/><Relationship Id="rId5" Type="http://schemas.openxmlformats.org/officeDocument/2006/relationships/hyperlink" Target="https://pages.sqa.org.uk/NextGen-HN.html?utm_source=marketo&amp;utm_medium=email&amp;utm_campaign=2022.03.30-NextGenNewsMar2022-NL-DT&amp;utm_content=button" TargetMode="External"/><Relationship Id="rId4" Type="http://schemas.openxmlformats.org/officeDocument/2006/relationships/hyperlink" Target="https://www.sqa.org.uk/sqa/101507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youtube.com/watch?v=0UR3Tj7oRxQ" TargetMode="External"/><Relationship Id="rId2" Type="http://schemas.openxmlformats.org/officeDocument/2006/relationships/slideLayout" Target="../slideLayouts/slideLayout179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sqa.org.uk/sqa/99338.html" TargetMode="External"/><Relationship Id="rId5" Type="http://schemas.openxmlformats.org/officeDocument/2006/relationships/hyperlink" Target="https://www.sqaacademy.org.uk/course/view.php?id=965" TargetMode="External"/><Relationship Id="rId4" Type="http://schemas.openxmlformats.org/officeDocument/2006/relationships/hyperlink" Target="https://sdgs.un.org/goa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0223ED-01D5-7CB3-F14A-BB127CB079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957" y="1502479"/>
            <a:ext cx="4484688" cy="26331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HN:NextGen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Accounting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Development Overview 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Sarah Sutherland &amp; John Elliott (SIMs)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binet Grotesk Medium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binet Grotesk" pitchFamily="50" charset="0"/>
              <a:ea typeface="+mn-ea"/>
              <a:cs typeface="+mn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DB3D2A6-12D3-37CF-5A3D-3475D1CD4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089" b="5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2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DA7A-BCFB-17A8-EC08-0AB7DA9F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4911" cy="1325563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LEARNING FOR SUSTAINABILITY – UNITED NATIONS SUSTAINABILITY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15084-B533-C6BD-B2AD-226F3ACF5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35" y="2026971"/>
            <a:ext cx="9526329" cy="21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FD4A3-4111-1A12-18C1-27804C5D2EB2}"/>
              </a:ext>
            </a:extLst>
          </p:cNvPr>
          <p:cNvSpPr txBox="1"/>
          <p:nvPr/>
        </p:nvSpPr>
        <p:spPr>
          <a:xfrm>
            <a:off x="1332835" y="4235116"/>
            <a:ext cx="9526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Design principles for NextGen Higher National Qualifications (Phase 2 Prototype 2) include the requirement for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LfS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 to be considered and, where appropriate, a common outcome can be included within one of the mandatory units.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Sustainability can be embedded in a qualification in several ways, including directly through developing sustainability-related content and assessment, and/or indirectly through establishing sustainability-related practices within the qualification.</a:t>
            </a:r>
          </a:p>
        </p:txBody>
      </p:sp>
    </p:spTree>
    <p:extLst>
      <p:ext uri="{BB962C8B-B14F-4D97-AF65-F5344CB8AC3E}">
        <p14:creationId xmlns:p14="http://schemas.microsoft.com/office/powerpoint/2010/main" val="204552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4C324-D356-7CFF-0EC4-FBF9E75CCF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415" y="575696"/>
            <a:ext cx="10374009" cy="10386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 CENTRE ENAGEMENT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8E705-C6FC-7AFF-7A84-428E2017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415" y="1880926"/>
            <a:ext cx="10374009" cy="422114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binet Grotesk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Two Pilot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HNC x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HND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EQA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Touchpoint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External Verification</a:t>
            </a:r>
          </a:p>
        </p:txBody>
      </p:sp>
    </p:spTree>
    <p:extLst>
      <p:ext uri="{BB962C8B-B14F-4D97-AF65-F5344CB8AC3E}">
        <p14:creationId xmlns:p14="http://schemas.microsoft.com/office/powerpoint/2010/main" val="367892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EDD2D-2674-DCD5-36C7-928B15890B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5564" y="518279"/>
            <a:ext cx="7027523" cy="9750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JOURNEY SO FAR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982A51-6F6A-809A-8520-D87A5A287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579" b="157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07DA1-D098-6F15-9285-032E95CED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2965" y="1900719"/>
            <a:ext cx="6056690" cy="34639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Unit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HEI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Professional Bodies</a:t>
            </a:r>
          </a:p>
        </p:txBody>
      </p:sp>
    </p:spTree>
    <p:extLst>
      <p:ext uri="{BB962C8B-B14F-4D97-AF65-F5344CB8AC3E}">
        <p14:creationId xmlns:p14="http://schemas.microsoft.com/office/powerpoint/2010/main" val="372283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2C273-FFF0-258B-D261-256EE6EAD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5198" y="414617"/>
            <a:ext cx="6511986" cy="19334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PROFESSIONAL BODY RECOGNITION</a:t>
            </a:r>
          </a:p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CB4EB-492D-2392-FA96-A6D2E90C4678}"/>
              </a:ext>
            </a:extLst>
          </p:cNvPr>
          <p:cNvSpPr txBox="1"/>
          <p:nvPr/>
        </p:nvSpPr>
        <p:spPr>
          <a:xfrm>
            <a:off x="305198" y="2573065"/>
            <a:ext cx="5790802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Times New Roman" panose="02020603050405020304" pitchFamily="18" charset="0"/>
                <a:cs typeface="+mn-cs"/>
              </a:rPr>
              <a:t>HNC engagement from May 2022</a:t>
            </a:r>
            <a:r>
              <a:rPr lang="en-GB" sz="2000" dirty="0">
                <a:solidFill>
                  <a:prstClr val="black"/>
                </a:solidFill>
                <a:latin typeface="Cabinet Grotesk Light" pitchFamily="50" charset="0"/>
                <a:ea typeface="Times New Roman" panose="02020603050405020304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Times New Roman" panose="02020603050405020304" pitchFamily="18" charset="0"/>
              <a:cs typeface="+mn-cs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Arial" panose="020B0604020202020204" pitchFamily="34" charset="0"/>
              </a:rPr>
              <a:t>Association of Certified Chartered Accountants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Arial" panose="020B0604020202020204" pitchFamily="34" charset="0"/>
              </a:rPr>
              <a:t>Association of Accounting Technicians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Arial" panose="020B0604020202020204" pitchFamily="34" charset="0"/>
              </a:rPr>
              <a:t>Chartered Institute of Management Accountants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Arial" panose="020B0604020202020204" pitchFamily="34" charset="0"/>
              </a:rPr>
              <a:t>Institute of Chartered Accountants in Scotland</a:t>
            </a:r>
            <a:endParaRPr lang="en-GB" sz="2000" dirty="0">
              <a:solidFill>
                <a:prstClr val="black"/>
              </a:solidFill>
              <a:latin typeface="Cabinet Grotesk Light" pitchFamily="50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binet Grotesk Light" pitchFamily="50" charset="0"/>
                <a:ea typeface="Times New Roman" panose="02020603050405020304" pitchFamily="18" charset="0"/>
              </a:rPr>
              <a:t>HND engagement underway - ACCA confirmed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4383C"/>
              </a:solidFill>
              <a:effectLst/>
              <a:uLnTx/>
              <a:uFillTx/>
              <a:latin typeface="Cabinet Grotesk Light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9E48798-30ED-8268-DD62-8710B609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811" b="5811"/>
          <a:stretch>
            <a:fillRect/>
          </a:stretch>
        </p:blipFill>
        <p:spPr>
          <a:xfrm>
            <a:off x="7010400" y="0"/>
            <a:ext cx="5181600" cy="68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2C2B6D-D658-24E6-B6FB-4ABFED80C4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3" y="-118897"/>
            <a:ext cx="71628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HNC Exemptions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527F43-B410-0015-C671-47C85003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10297"/>
              </p:ext>
            </p:extLst>
          </p:nvPr>
        </p:nvGraphicFramePr>
        <p:xfrm>
          <a:off x="116113" y="650544"/>
          <a:ext cx="11959774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087">
                  <a:extLst>
                    <a:ext uri="{9D8B030D-6E8A-4147-A177-3AD203B41FA5}">
                      <a16:colId xmlns:a16="http://schemas.microsoft.com/office/drawing/2014/main" val="529533334"/>
                    </a:ext>
                  </a:extLst>
                </a:gridCol>
                <a:gridCol w="2416046">
                  <a:extLst>
                    <a:ext uri="{9D8B030D-6E8A-4147-A177-3AD203B41FA5}">
                      <a16:colId xmlns:a16="http://schemas.microsoft.com/office/drawing/2014/main" val="24351010"/>
                    </a:ext>
                  </a:extLst>
                </a:gridCol>
                <a:gridCol w="2811541">
                  <a:extLst>
                    <a:ext uri="{9D8B030D-6E8A-4147-A177-3AD203B41FA5}">
                      <a16:colId xmlns:a16="http://schemas.microsoft.com/office/drawing/2014/main" val="2338787502"/>
                    </a:ext>
                  </a:extLst>
                </a:gridCol>
                <a:gridCol w="2020550">
                  <a:extLst>
                    <a:ext uri="{9D8B030D-6E8A-4147-A177-3AD203B41FA5}">
                      <a16:colId xmlns:a16="http://schemas.microsoft.com/office/drawing/2014/main" val="3539752150"/>
                    </a:ext>
                  </a:extLst>
                </a:gridCol>
                <a:gridCol w="2020550">
                  <a:extLst>
                    <a:ext uri="{9D8B030D-6E8A-4147-A177-3AD203B41FA5}">
                      <a16:colId xmlns:a16="http://schemas.microsoft.com/office/drawing/2014/main" val="302085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ICAS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AAT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FA1</a:t>
                      </a:r>
                    </a:p>
                    <a:p>
                      <a:r>
                        <a:rPr lang="en-GB" sz="1600" b="0" dirty="0"/>
                        <a:t>Recording Financial Transactions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FMA</a:t>
                      </a:r>
                    </a:p>
                    <a:p>
                      <a:r>
                        <a:rPr lang="en-GB" sz="1600" b="0" dirty="0"/>
                        <a:t>Management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BA1</a:t>
                      </a:r>
                    </a:p>
                    <a:p>
                      <a:r>
                        <a:rPr lang="en-GB" sz="1600" b="0" dirty="0"/>
                        <a:t>Fundamentals of Business Economics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Financial Accounting*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Level 2:</a:t>
                      </a:r>
                    </a:p>
                    <a:p>
                      <a:r>
                        <a:rPr lang="en-GB" sz="1600" dirty="0"/>
                        <a:t>Principles of Bookkeeping Controls (POBC)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FA2</a:t>
                      </a:r>
                      <a:r>
                        <a:rPr lang="en-GB" sz="1600" b="0" dirty="0"/>
                        <a:t> </a:t>
                      </a:r>
                    </a:p>
                    <a:p>
                      <a:r>
                        <a:rPr lang="en-GB" sz="1600" b="0" dirty="0"/>
                        <a:t>Maintaining Financial Records</a:t>
                      </a:r>
                      <a:endParaRPr lang="en-GB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FFA</a:t>
                      </a:r>
                    </a:p>
                    <a:p>
                      <a:r>
                        <a:rPr lang="en-GB" sz="1600" b="0" dirty="0"/>
                        <a:t>Financial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BA2</a:t>
                      </a:r>
                    </a:p>
                    <a:p>
                      <a:r>
                        <a:rPr lang="en-GB" sz="1600" b="0" dirty="0"/>
                        <a:t>Fundamentals of Management Accounting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Business Acumen*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Level 3:</a:t>
                      </a:r>
                    </a:p>
                    <a:p>
                      <a:r>
                        <a:rPr lang="en-GB" sz="1600" dirty="0"/>
                        <a:t>Financial Accounting: Preparing Financial Statements (FAPS)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9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MA1</a:t>
                      </a:r>
                    </a:p>
                    <a:p>
                      <a:r>
                        <a:rPr lang="en-GB" sz="1600" b="0" dirty="0"/>
                        <a:t>Management Information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BT</a:t>
                      </a:r>
                    </a:p>
                    <a:p>
                      <a:r>
                        <a:rPr lang="en-GB" sz="1600" b="0" dirty="0"/>
                        <a:t>Business &amp; Technology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BA3</a:t>
                      </a:r>
                    </a:p>
                    <a:p>
                      <a:r>
                        <a:rPr lang="en-GB" sz="1600" b="0" dirty="0"/>
                        <a:t>Fundamentals of Financial Accounting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Level 3:</a:t>
                      </a:r>
                    </a:p>
                    <a:p>
                      <a:r>
                        <a:rPr lang="en-GB" sz="1600" dirty="0"/>
                        <a:t>Management Accounting Techniques (MATS)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MA2</a:t>
                      </a:r>
                    </a:p>
                    <a:p>
                      <a:r>
                        <a:rPr lang="en-GB" sz="1600" b="0" dirty="0"/>
                        <a:t>Managing Costs and Finance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MA</a:t>
                      </a:r>
                    </a:p>
                    <a:p>
                      <a:r>
                        <a:rPr lang="en-GB" sz="1600" b="0" dirty="0"/>
                        <a:t>Management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BA4</a:t>
                      </a:r>
                    </a:p>
                    <a:p>
                      <a:r>
                        <a:rPr lang="en-GB" sz="1600" dirty="0"/>
                        <a:t>Fundamentals of Ethics, Corporate Governance and Business Law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Level 3:</a:t>
                      </a:r>
                    </a:p>
                    <a:p>
                      <a:r>
                        <a:rPr lang="en-GB" sz="1600" dirty="0"/>
                        <a:t>Business Awareness Unit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46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FBT</a:t>
                      </a:r>
                    </a:p>
                    <a:p>
                      <a:r>
                        <a:rPr lang="en-GB" sz="1600" b="0" dirty="0"/>
                        <a:t>Business &amp; Technology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FA</a:t>
                      </a:r>
                    </a:p>
                    <a:p>
                      <a:r>
                        <a:rPr lang="en-GB" sz="1600" b="0" dirty="0"/>
                        <a:t>Financial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Level 4:</a:t>
                      </a:r>
                    </a:p>
                    <a:p>
                      <a:r>
                        <a:rPr lang="en-GB" sz="1600" dirty="0"/>
                        <a:t>Applied Management Accounting Unit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Level 4:</a:t>
                      </a:r>
                    </a:p>
                    <a:p>
                      <a:r>
                        <a:rPr lang="en-GB" sz="1600" dirty="0"/>
                        <a:t>Personal Tax Unit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0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2C2B6D-D658-24E6-B6FB-4ABFED80C4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0"/>
            <a:ext cx="71628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HND Exemptions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527F43-B410-0015-C671-47C85003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26636"/>
              </p:ext>
            </p:extLst>
          </p:nvPr>
        </p:nvGraphicFramePr>
        <p:xfrm>
          <a:off x="116114" y="988001"/>
          <a:ext cx="1130300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99">
                  <a:extLst>
                    <a:ext uri="{9D8B030D-6E8A-4147-A177-3AD203B41FA5}">
                      <a16:colId xmlns:a16="http://schemas.microsoft.com/office/drawing/2014/main" val="529533334"/>
                    </a:ext>
                  </a:extLst>
                </a:gridCol>
                <a:gridCol w="3392401">
                  <a:extLst>
                    <a:ext uri="{9D8B030D-6E8A-4147-A177-3AD203B41FA5}">
                      <a16:colId xmlns:a16="http://schemas.microsoft.com/office/drawing/2014/main" val="3539752150"/>
                    </a:ext>
                  </a:extLst>
                </a:gridCol>
                <a:gridCol w="3392401">
                  <a:extLst>
                    <a:ext uri="{9D8B030D-6E8A-4147-A177-3AD203B41FA5}">
                      <a16:colId xmlns:a16="http://schemas.microsoft.com/office/drawing/2014/main" val="302085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ACCA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ICAS*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AAT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PM</a:t>
                      </a:r>
                    </a:p>
                    <a:p>
                      <a:r>
                        <a:rPr lang="en-GB" sz="2000" b="0" dirty="0"/>
                        <a:t>Performance Management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Reporting &amp; Performance 1 (RP1)**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Level 4:</a:t>
                      </a:r>
                      <a:endParaRPr lang="en-GB" sz="2000" b="0" dirty="0"/>
                    </a:p>
                    <a:p>
                      <a:r>
                        <a:rPr lang="en-GB" sz="2000" b="0" dirty="0"/>
                        <a:t>Cash &amp; Financial Management</a:t>
                      </a:r>
                      <a:endParaRPr lang="en-GB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LW</a:t>
                      </a:r>
                      <a:r>
                        <a:rPr lang="en-GB" sz="2000" b="0" dirty="0"/>
                        <a:t> </a:t>
                      </a:r>
                    </a:p>
                    <a:p>
                      <a:r>
                        <a:rPr lang="en-GB" sz="2000" b="0" dirty="0"/>
                        <a:t>Corporate &amp; Business Law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Taxation***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Level 4:</a:t>
                      </a:r>
                    </a:p>
                    <a:p>
                      <a:r>
                        <a:rPr lang="en-GB" sz="2000" b="0" dirty="0"/>
                        <a:t>Audit &amp; Assurance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9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Business Management &amp; Finance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006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1EE49B-B5C2-695B-690A-E058E5B7902E}"/>
              </a:ext>
            </a:extLst>
          </p:cNvPr>
          <p:cNvSpPr txBox="1"/>
          <p:nvPr/>
        </p:nvSpPr>
        <p:spPr>
          <a:xfrm>
            <a:off x="511628" y="4397829"/>
            <a:ext cx="10755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*Currently awaiting confirmation</a:t>
            </a:r>
          </a:p>
          <a:p>
            <a:endParaRPr lang="en-GB" sz="2000" dirty="0"/>
          </a:p>
          <a:p>
            <a:r>
              <a:rPr lang="en-GB" sz="2000" dirty="0"/>
              <a:t>**Students need to complete 5 SCQF credits of non-financial reporting to gain exemption overall</a:t>
            </a:r>
          </a:p>
          <a:p>
            <a:endParaRPr lang="en-GB" sz="2000" dirty="0"/>
          </a:p>
          <a:p>
            <a:r>
              <a:rPr lang="en-GB" sz="2000" dirty="0"/>
              <a:t>***Corporation tax element meets ICAS learning outcomes for business tax - currently reviewing Personal Tax unit to see if they can award exemption as long as students complete both units</a:t>
            </a:r>
          </a:p>
        </p:txBody>
      </p:sp>
    </p:spTree>
    <p:extLst>
      <p:ext uri="{BB962C8B-B14F-4D97-AF65-F5344CB8AC3E}">
        <p14:creationId xmlns:p14="http://schemas.microsoft.com/office/powerpoint/2010/main" val="327485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6B104-BCB4-1625-1C59-3E538A0B46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297" y="610095"/>
            <a:ext cx="4753788" cy="10095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6CDD3-D15B-4DA8-A76F-0035BC19C3E9}"/>
              </a:ext>
            </a:extLst>
          </p:cNvPr>
          <p:cNvSpPr txBox="1"/>
          <p:nvPr/>
        </p:nvSpPr>
        <p:spPr>
          <a:xfrm>
            <a:off x="596297" y="2006369"/>
            <a:ext cx="5890887" cy="4985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Website and SQA Academy Modules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NextGen: HN Website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SQA Academy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" pitchFamily="50" charset="0"/>
                <a:ea typeface="+mn-ea"/>
                <a:cs typeface="+mn-cs"/>
                <a:hlinkClick r:id="rId4"/>
              </a:rPr>
              <a:t>Articulation &amp; Progression Webpage</a:t>
            </a:r>
            <a:r>
              <a:rPr kumimoji="0" lang="en-US" sz="1800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Keep Informed with our NextGen newsletter</a:t>
            </a:r>
          </a:p>
          <a:p>
            <a:pPr marL="285750" marR="0" lvl="0" indent="-28575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Subscribe to NextGen: HN newsletter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binet Grotesk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Qualification Information Document</a:t>
            </a:r>
          </a:p>
          <a:p>
            <a:pPr marL="285750" indent="-285750" defTabSz="91437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  <a:hlinkClick r:id="rId6"/>
              </a:rPr>
              <a:t>HNC Accounting Qualification Information Document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7F9543-ABA2-2EC0-E833-5BAB0C909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l="24862" r="24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423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C09B-7CDC-F395-88AB-517820F270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276060" cy="8983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 dirty="0"/>
              <a:t>Feedback</a:t>
            </a:r>
          </a:p>
        </p:txBody>
      </p:sp>
      <p:pic>
        <p:nvPicPr>
          <p:cNvPr id="3" name="Picture 2" descr="A qr code on a green background">
            <a:extLst>
              <a:ext uri="{FF2B5EF4-FFF2-40B4-BE49-F238E27FC236}">
                <a16:creationId xmlns:a16="http://schemas.microsoft.com/office/drawing/2014/main" id="{08CDC50F-08DE-7BF0-CCD3-CBAA06A4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87" y="1509823"/>
            <a:ext cx="4084673" cy="40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6E86DB-A7E0-43C7-8B7A-702AA6ED83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5178" y="166038"/>
            <a:ext cx="11361641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XXCond Black" pitchFamily="2" charset="0"/>
                <a:ea typeface="+mn-ea"/>
                <a:cs typeface="+mn-cs"/>
              </a:rPr>
              <a:t>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2A5DE-9AC6-4B19-AA5D-F88CF8E38D4D}"/>
              </a:ext>
            </a:extLst>
          </p:cNvPr>
          <p:cNvSpPr txBox="1"/>
          <p:nvPr/>
        </p:nvSpPr>
        <p:spPr>
          <a:xfrm>
            <a:off x="282196" y="2444647"/>
            <a:ext cx="1021931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binet Grotesk Light" pitchFamily="50" charset="0"/>
                <a:ea typeface="Times New Roman" panose="02020603050405020304" pitchFamily="18" charset="0"/>
              </a:rPr>
              <a:t>To </a:t>
            </a:r>
            <a:r>
              <a:rPr lang="en-GB" sz="2800" dirty="0">
                <a:latin typeface="Cabinet Grotesk Light" pitchFamily="50" charset="0"/>
                <a:ea typeface="Times New Roman" panose="02020603050405020304" pitchFamily="18" charset="0"/>
              </a:rPr>
              <a:t>familiarise you with HN: </a:t>
            </a:r>
            <a:r>
              <a:rPr lang="en-GB" sz="2800" dirty="0">
                <a:effectLst/>
                <a:latin typeface="Cabinet Grotesk Light" pitchFamily="50" charset="0"/>
                <a:ea typeface="Times New Roman" panose="02020603050405020304" pitchFamily="18" charset="0"/>
              </a:rPr>
              <a:t>NextGen Design Principles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latin typeface="Cabinet Grotesk Light" pitchFamily="50" charset="0"/>
                <a:ea typeface="Times New Roman" panose="02020603050405020304" pitchFamily="18" charset="0"/>
              </a:rPr>
              <a:t>Assessment Methods</a:t>
            </a:r>
            <a:endParaRPr lang="en-GB" sz="2800" dirty="0">
              <a:effectLst/>
              <a:latin typeface="Cabinet Grotesk Light" pitchFamily="50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latin typeface="Cabinet Grotesk Light" pitchFamily="50" charset="0"/>
                <a:ea typeface="Times New Roman" panose="02020603050405020304" pitchFamily="18" charset="0"/>
              </a:rPr>
              <a:t>Grading and mapping overview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latin typeface="Cabinet Grotesk Light" pitchFamily="50" charset="0"/>
                <a:ea typeface="Times New Roman" panose="02020603050405020304" pitchFamily="18" charset="0"/>
              </a:rPr>
              <a:t>LfS</a:t>
            </a:r>
            <a:r>
              <a:rPr lang="en-GB" sz="2800" dirty="0">
                <a:latin typeface="Cabinet Grotesk Light" pitchFamily="50" charset="0"/>
                <a:ea typeface="Times New Roman" panose="02020603050405020304" pitchFamily="18" charset="0"/>
              </a:rPr>
              <a:t> overview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latin typeface="Cabinet Grotesk Light" pitchFamily="50" charset="0"/>
                <a:ea typeface="Times New Roman" panose="02020603050405020304" pitchFamily="18" charset="0"/>
              </a:rPr>
              <a:t>Centre Engagement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latin typeface="Cabinet Grotesk Light" pitchFamily="50" charset="0"/>
                <a:ea typeface="Times New Roman" panose="02020603050405020304" pitchFamily="18" charset="0"/>
              </a:rPr>
              <a:t>The journey so far</a:t>
            </a:r>
          </a:p>
        </p:txBody>
      </p:sp>
    </p:spTree>
    <p:extLst>
      <p:ext uri="{BB962C8B-B14F-4D97-AF65-F5344CB8AC3E}">
        <p14:creationId xmlns:p14="http://schemas.microsoft.com/office/powerpoint/2010/main" val="409811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7949-4CBC-C175-3746-B2352AAAD7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1611" y="6259010"/>
            <a:ext cx="3281819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Quality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2" charset="77"/>
                <a:ea typeface="+mn-ea"/>
                <a:cs typeface="+mn-cs"/>
              </a:rPr>
              <a:t>6.10..2022</a:t>
            </a:r>
            <a:endParaRPr kumimoji="0" lang="en-US" sz="1000" b="0" i="0" u="none" strike="noStrike" kern="1200" cap="none" spc="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Medium" pitchFamily="2" charset="77"/>
              <a:ea typeface="+mn-ea"/>
              <a:cs typeface="+mn-cs"/>
            </a:endParaRPr>
          </a:p>
        </p:txBody>
      </p:sp>
      <p:pic>
        <p:nvPicPr>
          <p:cNvPr id="4" name="Picture 3" descr="A diagram of a product development cycle">
            <a:extLst>
              <a:ext uri="{FF2B5EF4-FFF2-40B4-BE49-F238E27FC236}">
                <a16:creationId xmlns:a16="http://schemas.microsoft.com/office/drawing/2014/main" id="{65EFC7AB-C24A-63C9-E2D7-ECF2D34F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C5F72-81C5-4182-B30B-4DDD79345A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5458" y="35407"/>
            <a:ext cx="11001083" cy="10364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NEXTGEN:HN DESIGN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DAF40-EA85-9DBA-CF3D-A05DB68BCBEA}"/>
              </a:ext>
            </a:extLst>
          </p:cNvPr>
          <p:cNvSpPr txBox="1"/>
          <p:nvPr/>
        </p:nvSpPr>
        <p:spPr>
          <a:xfrm>
            <a:off x="595458" y="1509644"/>
            <a:ext cx="5140487" cy="52252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Times New Roman" panose="02020603050405020304" pitchFamily="18" charset="0"/>
                <a:cs typeface="+mn-cs"/>
              </a:rPr>
              <a:t>Purpose of the qualifications remains the same – progression into work, or articulation into HE</a:t>
            </a: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Times New Roman" panose="02020603050405020304" pitchFamily="18" charset="0"/>
                <a:cs typeface="+mn-cs"/>
              </a:rPr>
              <a:t>HNC/Ds designed to be individual qualifications </a:t>
            </a: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Times New Roman" panose="02020603050405020304" pitchFamily="18" charset="0"/>
                <a:cs typeface="+mn-cs"/>
              </a:rPr>
              <a:t>To comprise of 120 SCQF credit points at Level 7 and 8 respectively</a:t>
            </a: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Larger and fewer units</a:t>
            </a: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binet Grotesk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least 1 x 3 SQA credit project unit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 Ligh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4383C"/>
                </a:solidFill>
                <a:effectLst/>
                <a:uLnTx/>
                <a:uFillTx/>
                <a:latin typeface="Cabinet Grotesk Light" pitchFamily="50" charset="0"/>
                <a:ea typeface="Calibri" panose="020F0502020204030204" pitchFamily="34" charset="0"/>
                <a:cs typeface="Arial" panose="020B0604020202020204" pitchFamily="34" charset="0"/>
              </a:rPr>
              <a:t>Address concerns about assessment load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F5F0C-5033-18BA-ABCB-6D9934211907}"/>
              </a:ext>
            </a:extLst>
          </p:cNvPr>
          <p:cNvSpPr txBox="1"/>
          <p:nvPr/>
        </p:nvSpPr>
        <p:spPr>
          <a:xfrm>
            <a:off x="5852507" y="1509644"/>
            <a:ext cx="5860596" cy="49816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Incorporation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" pitchFamily="50" charset="0"/>
                <a:ea typeface="+mn-ea"/>
                <a:cs typeface="+mn-cs"/>
                <a:hlinkClick r:id="rId4"/>
              </a:rPr>
              <a:t>Learning for Sustainability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LfS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Incorporation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" pitchFamily="50" charset="0"/>
                <a:ea typeface="+mn-ea"/>
                <a:cs typeface="+mn-cs"/>
                <a:hlinkClick r:id="rId5"/>
              </a:rPr>
              <a:t>meta-skills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" pitchFamily="50" charset="0"/>
                <a:ea typeface="+mn-ea"/>
                <a:cs typeface="+mn-cs"/>
                <a:hlinkClick r:id="rId6"/>
              </a:rPr>
              <a:t>New grading models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, no graded unit, whole qualification grading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Achieved with Distinction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Achieved with Merit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Achieved</a:t>
            </a:r>
          </a:p>
          <a:p>
            <a:pPr marL="342900" marR="0" lvl="0" indent="-34290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 Light" pitchFamily="50" charset="0"/>
                <a:ea typeface="+mn-ea"/>
                <a:cs typeface="+mn-cs"/>
              </a:rPr>
              <a:t>New supportive approach 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et Grotesk" pitchFamily="50" charset="0"/>
                <a:ea typeface="+mn-ea"/>
                <a:cs typeface="+mn-cs"/>
                <a:hlinkClick r:id="rId7"/>
              </a:rPr>
              <a:t>external quality assurance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et Grotesk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0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54883-28B5-EE22-7AB0-114651975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3787" y="229872"/>
            <a:ext cx="6167219" cy="920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HNC ACCOUNTING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365BA9-BBEE-A412-3872-F3FF3B3C2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81" r="8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0A5EA-EA74-D443-D000-24ABBC87D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3787" y="1367135"/>
            <a:ext cx="6988213" cy="53892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1" i="0" u="sng" dirty="0">
                <a:effectLst/>
                <a:latin typeface="Grotesque Light" panose="020B0304020202020204" pitchFamily="34" charset="0"/>
              </a:rPr>
              <a:t>Mandatory Units – SCQF (Level 7)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0" i="0" dirty="0">
                <a:effectLst/>
                <a:latin typeface="Grotesque Light" panose="020B0304020202020204" pitchFamily="34" charset="0"/>
              </a:rPr>
              <a:t>Financial Accounting Principles (32 SCQF points)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0" i="0" dirty="0">
                <a:effectLst/>
                <a:latin typeface="Grotesque Light" panose="020B0304020202020204" pitchFamily="34" charset="0"/>
              </a:rPr>
              <a:t>Management Accounting Principles (32 SCQF points)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0" i="0" dirty="0">
                <a:effectLst/>
                <a:latin typeface="Grotesque Light" panose="020B0304020202020204" pitchFamily="34" charset="0"/>
              </a:rPr>
              <a:t>Professional Considerations in Accounting (24 SCQF points) </a:t>
            </a:r>
            <a:r>
              <a:rPr lang="en-GB" sz="1800" dirty="0">
                <a:effectLst/>
                <a:latin typeface="Grotesque Light" panose="020B0304020202020204" pitchFamily="34" charset="0"/>
              </a:rPr>
              <a:t>(Project Unit)</a:t>
            </a:r>
            <a:endParaRPr lang="en-GB" b="0" i="0" dirty="0">
              <a:effectLst/>
              <a:latin typeface="Grotesque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b="1" u="sng" dirty="0">
              <a:latin typeface="Grotesque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1" u="sng" dirty="0">
                <a:latin typeface="Grotesque Light" panose="020B0304020202020204" pitchFamily="34" charset="0"/>
              </a:rPr>
              <a:t>Optional Unit for pilot delivery </a:t>
            </a:r>
            <a:r>
              <a:rPr lang="en-GB" b="1" i="0" u="sng" dirty="0">
                <a:effectLst/>
                <a:latin typeface="Grotesque Light" panose="020B0304020202020204" pitchFamily="34" charset="0"/>
              </a:rPr>
              <a:t>– SCQF (Level 7)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0" i="0" dirty="0">
                <a:effectLst/>
                <a:latin typeface="Grotesque Light" panose="020B0304020202020204" pitchFamily="34" charset="0"/>
              </a:rPr>
              <a:t>Accountant in the Business Environment (32 SCQF points)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Grotesque Light" panose="020B0304020202020204" pitchFamily="34" charset="0"/>
              </a:rPr>
              <a:t>(Split into 4 x 1 SQA credit units for August 2024)</a:t>
            </a:r>
            <a:endParaRPr lang="en-GB" b="0" i="0" dirty="0">
              <a:effectLst/>
              <a:latin typeface="Grotesque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i="0" u="sng" dirty="0">
              <a:solidFill>
                <a:srgbClr val="242424"/>
              </a:solidFill>
              <a:effectLst/>
              <a:latin typeface="Grotesque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b="1" i="0" u="sng" dirty="0">
                <a:solidFill>
                  <a:srgbClr val="242424"/>
                </a:solidFill>
                <a:effectLst/>
                <a:latin typeface="Grotesque Light" panose="020B0304020202020204" pitchFamily="34" charset="0"/>
              </a:rPr>
              <a:t>For August 2024 – SCQF (Level 7)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Grotesque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Bookkeeping and Payroll Applications (16 SCQF points)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Grotesque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Taxation (16 SCQF points)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Grotesque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Work-based Learning (24 SCQF points)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Grotesque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GB" dirty="0">
                <a:latin typeface="Grotesque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Practical Skills (8 SCQF points)</a:t>
            </a:r>
            <a:endParaRPr lang="en-GB" sz="1800" dirty="0">
              <a:effectLst/>
              <a:latin typeface="Grotesque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b="0" i="0" dirty="0">
              <a:solidFill>
                <a:srgbClr val="242424"/>
              </a:solidFill>
              <a:effectLst/>
              <a:latin typeface="Grotesque Light" panose="020B0304020202020204" pitchFamily="34" charset="0"/>
            </a:endParaRPr>
          </a:p>
          <a:p>
            <a:endParaRPr lang="en-GB" sz="1800" b="0" i="0" dirty="0">
              <a:solidFill>
                <a:srgbClr val="242424"/>
              </a:solidFill>
              <a:effectLst/>
              <a:latin typeface="Grotesque Light" panose="020B03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54883-28B5-EE22-7AB0-114651975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11760" y="401746"/>
            <a:ext cx="6931884" cy="11765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HND ACCOUNTING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0A5EA-EA74-D443-D000-24ABBC87D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2415" y="1973609"/>
            <a:ext cx="6436833" cy="4663497"/>
          </a:xfrm>
        </p:spPr>
        <p:txBody>
          <a:bodyPr/>
          <a:lstStyle/>
          <a:p>
            <a:r>
              <a:rPr lang="en-GB" b="1" i="0" u="sng" dirty="0">
                <a:effectLst/>
                <a:latin typeface="Grotesque Light" panose="020B0304020202020204" pitchFamily="34" charset="0"/>
              </a:rPr>
              <a:t>Mandatory Units </a:t>
            </a:r>
            <a:r>
              <a:rPr lang="en-GB" b="1" u="sng" dirty="0">
                <a:latin typeface="Grotesque Light" panose="020B0304020202020204" pitchFamily="34" charset="0"/>
              </a:rPr>
              <a:t>– SCQF Level 8</a:t>
            </a:r>
            <a:endParaRPr lang="en-GB" b="1" i="0" u="sng" dirty="0">
              <a:effectLst/>
              <a:latin typeface="Grotesque Light" panose="020B0304020202020204" pitchFamily="34" charset="0"/>
            </a:endParaRPr>
          </a:p>
          <a:p>
            <a:pPr rtl="0"/>
            <a:r>
              <a:rPr lang="en-GB" sz="1800" dirty="0">
                <a:effectLst/>
                <a:latin typeface="Grotesque Light" panose="020B0304020202020204" pitchFamily="34" charset="0"/>
              </a:rPr>
              <a:t>Performance Management (32 SCQF Points)</a:t>
            </a:r>
            <a:endParaRPr lang="en-GB" dirty="0">
              <a:effectLst/>
              <a:latin typeface="Grotesque Light" panose="020B0304020202020204" pitchFamily="34" charset="0"/>
            </a:endParaRPr>
          </a:p>
          <a:p>
            <a:pPr rtl="0"/>
            <a:r>
              <a:rPr lang="en-GB" sz="1800" dirty="0">
                <a:effectLst/>
                <a:latin typeface="Grotesque Light" panose="020B0304020202020204" pitchFamily="34" charset="0"/>
              </a:rPr>
              <a:t>Financial Reporting and Corporation Tax (32 SCQF Points)</a:t>
            </a:r>
            <a:endParaRPr lang="en-GB" dirty="0">
              <a:effectLst/>
              <a:latin typeface="Grotesque Light" panose="020B0304020202020204" pitchFamily="34" charset="0"/>
            </a:endParaRPr>
          </a:p>
          <a:p>
            <a:pPr rtl="0"/>
            <a:r>
              <a:rPr lang="en-GB" sz="1800" dirty="0">
                <a:effectLst/>
                <a:latin typeface="Grotesque Light" panose="020B0304020202020204" pitchFamily="34" charset="0"/>
              </a:rPr>
              <a:t>Business Performance and Managing Risk (24 SCQF Points) (Project Unit)</a:t>
            </a:r>
          </a:p>
          <a:p>
            <a:pPr rtl="0"/>
            <a:endParaRPr lang="en-GB" dirty="0">
              <a:effectLst/>
              <a:latin typeface="Grotesque Light" panose="020B0304020202020204" pitchFamily="34" charset="0"/>
            </a:endParaRPr>
          </a:p>
          <a:p>
            <a:pPr rtl="0"/>
            <a:r>
              <a:rPr lang="en-GB" sz="1800" b="1" u="sng" dirty="0">
                <a:effectLst/>
                <a:latin typeface="Grotesque Light" panose="020B0304020202020204" pitchFamily="34" charset="0"/>
              </a:rPr>
              <a:t>Optional Units for pilot delivery – SCQF Level 8</a:t>
            </a:r>
            <a:endParaRPr lang="en-GB" u="sng" dirty="0">
              <a:effectLst/>
              <a:latin typeface="Grotesque Light" panose="020B0304020202020204" pitchFamily="34" charset="0"/>
            </a:endParaRPr>
          </a:p>
          <a:p>
            <a:pPr rtl="0"/>
            <a:r>
              <a:rPr lang="en-GB" sz="1800" dirty="0">
                <a:effectLst/>
                <a:latin typeface="Grotesque Light" panose="020B0304020202020204" pitchFamily="34" charset="0"/>
              </a:rPr>
              <a:t>Audit: An Introduction (16 SCQF Points)</a:t>
            </a:r>
            <a:endParaRPr lang="en-GB" dirty="0">
              <a:effectLst/>
              <a:latin typeface="Grotesque Light" panose="020B0304020202020204" pitchFamily="34" charset="0"/>
            </a:endParaRPr>
          </a:p>
          <a:p>
            <a:pPr rtl="0"/>
            <a:r>
              <a:rPr lang="en-GB" sz="1800" dirty="0">
                <a:effectLst/>
                <a:latin typeface="Grotesque Light" panose="020B0304020202020204" pitchFamily="34" charset="0"/>
              </a:rPr>
              <a:t>Financial Markets: An Introduction (16 SCQF Points)</a:t>
            </a:r>
            <a:endParaRPr lang="en-GB" dirty="0">
              <a:effectLst/>
              <a:latin typeface="Grotesque Light" panose="020B0304020202020204" pitchFamily="34" charset="0"/>
            </a:endParaRP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6B92E8-5859-F159-95B1-C95F3555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868DF4-8F53-8BD4-E867-502B255CF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4C324-D356-7CFF-0EC4-FBF9E75CCF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416" y="678426"/>
            <a:ext cx="7715172" cy="12068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 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8E705-C6FC-7AFF-7A84-428E2017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416" y="1655149"/>
            <a:ext cx="10374009" cy="422114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binet Grotesk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Reduction in closed book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Integrated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Digital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Greater emphasis on research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Threshold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binet Grotesk Light" pitchFamily="50" charset="0"/>
              </a:rPr>
              <a:t>Be creative!!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binet Grotesk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3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324E5-A2E6-F63B-3664-00C6391A14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3986" y="639982"/>
            <a:ext cx="8896594" cy="12339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GRADING AND MAPPING</a:t>
            </a:r>
          </a:p>
        </p:txBody>
      </p:sp>
      <p:pic>
        <p:nvPicPr>
          <p:cNvPr id="8" name="Picture 7" descr="A screenshot of HNC and HND Grading compared to Next Gen HNC and HND grading.">
            <a:extLst>
              <a:ext uri="{FF2B5EF4-FFF2-40B4-BE49-F238E27FC236}">
                <a16:creationId xmlns:a16="http://schemas.microsoft.com/office/drawing/2014/main" id="{946A8B2C-23C5-707F-704E-9B87DA67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6" y="2042511"/>
            <a:ext cx="11630365" cy="39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4C324-D356-7CFF-0EC4-FBF9E75CCF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416" y="383785"/>
            <a:ext cx="7715172" cy="970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NEXTGEN: HN GRADES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8E705-C6FC-7AFF-7A84-428E2017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416" y="1440660"/>
            <a:ext cx="10374009" cy="5163340"/>
          </a:xfrm>
        </p:spPr>
        <p:txBody>
          <a:bodyPr>
            <a:noAutofit/>
          </a:bodyPr>
          <a:lstStyle/>
          <a:p>
            <a:r>
              <a:rPr lang="en-GB" dirty="0">
                <a:latin typeface="Cabinet Grotesk Medium" pitchFamily="50" charset="0"/>
              </a:rPr>
              <a:t>Achieved with Distinction  </a:t>
            </a:r>
          </a:p>
          <a:p>
            <a:r>
              <a:rPr lang="en-GB" dirty="0">
                <a:latin typeface="Cabinet Grotesk Light" pitchFamily="50" charset="0"/>
              </a:rPr>
              <a:t>This candidate consistently demonstrates outstanding knowledge, understanding and application of skills. Thinking and working independently to an exceptional standard, they apply excellent judgement and creative problem-solving skills. They achieve or exceed agreed aims by confidently applying an extensive range of meta-skills and working very effectively with colleagues and peers.   </a:t>
            </a:r>
          </a:p>
          <a:p>
            <a:r>
              <a:rPr lang="en-GB" dirty="0">
                <a:latin typeface="Cabinet Grotesk Medium" pitchFamily="50" charset="0"/>
              </a:rPr>
              <a:t>Achieved with Merit  </a:t>
            </a:r>
          </a:p>
          <a:p>
            <a:r>
              <a:rPr lang="en-GB" dirty="0">
                <a:latin typeface="Cabinet Grotesk Light" pitchFamily="50" charset="0"/>
              </a:rPr>
              <a:t>This candidate demonstrates an excellent level of knowledge, understanding and application of skills. Thinking and working independently to a high standard, they demonstrate good judgement and effective problem-solving skills. They achieve agreed aims by applying a broad range of meta-skills and working effectively with colleagues and peers.   </a:t>
            </a:r>
          </a:p>
          <a:p>
            <a:r>
              <a:rPr lang="en-GB" dirty="0">
                <a:latin typeface="Cabinet Grotesk Medium" pitchFamily="50" charset="0"/>
              </a:rPr>
              <a:t>Achieved  </a:t>
            </a:r>
          </a:p>
          <a:p>
            <a:r>
              <a:rPr lang="en-GB" dirty="0">
                <a:latin typeface="Cabinet Grotesk Light" pitchFamily="50" charset="0"/>
              </a:rPr>
              <a:t>This candidate demonstrates thorough knowledge, understanding and application of skills. They think and work independently and use their judgement to find solutions to problems. They achieve agreed aims by applying a range of meta-skills and working well with colleagues and peers. </a:t>
            </a:r>
          </a:p>
          <a:p>
            <a:pPr>
              <a:lnSpc>
                <a:spcPts val="2600"/>
              </a:lnSpc>
            </a:pPr>
            <a:r>
              <a:rPr lang="en-GB" sz="1800" dirty="0">
                <a:latin typeface="Cabinet Grotesk Light" pitchFamily="50" charset="0"/>
              </a:rPr>
              <a:t>Note: Separate descriptors being developed for HNCs and HNDs aligned to SCQF levels (Level 7 and 8)</a:t>
            </a:r>
          </a:p>
          <a:p>
            <a:r>
              <a:rPr lang="en-GB" dirty="0">
                <a:latin typeface="Cabinet Grotesk Light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28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0070C0"/>
      </a:accent5>
      <a:accent6>
        <a:srgbClr val="6F8183"/>
      </a:accent6>
      <a:hlink>
        <a:srgbClr val="8784C7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HN_PresentationTemplate_MASTER 29082022" id="{18371C0B-A0CF-4043-9138-58DA77147B84}" vid="{CC6D71DA-8F9F-47FC-8D8D-C0F6224CC08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0070C0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HN_Presentation_TEMPLATE 18102023" id="{7F97FC21-89D6-4EFE-9FC7-26CD5E496FEA}" vid="{054B5317-80F2-40B7-AC55-543EC6F5349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002BE5"/>
    </a:accent1>
    <a:accent2>
      <a:srgbClr val="1F87C7"/>
    </a:accent2>
    <a:accent3>
      <a:srgbClr val="5D739A"/>
    </a:accent3>
    <a:accent4>
      <a:srgbClr val="6997AF"/>
    </a:accent4>
    <a:accent5>
      <a:srgbClr val="0070C0"/>
    </a:accent5>
    <a:accent6>
      <a:srgbClr val="6F8183"/>
    </a:accent6>
    <a:hlink>
      <a:srgbClr val="002BE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27a97c-a48f-42bb-9295-154f16e6683d">
      <Terms xmlns="http://schemas.microsoft.com/office/infopath/2007/PartnerControls"/>
    </lcf76f155ced4ddcb4097134ff3c332f>
    <SharedWithUsers xmlns="cecf4521-45e0-4a7f-b26a-e543836e7f11">
      <UserInfo>
        <DisplayName>John Elliott</DisplayName>
        <AccountId>194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C8EEB449A8F439FEDB902D6C7F203" ma:contentTypeVersion="16" ma:contentTypeDescription="Create a new document." ma:contentTypeScope="" ma:versionID="97163479ce78ee05a45b6ba55b228bab">
  <xsd:schema xmlns:xsd="http://www.w3.org/2001/XMLSchema" xmlns:xs="http://www.w3.org/2001/XMLSchema" xmlns:p="http://schemas.microsoft.com/office/2006/metadata/properties" xmlns:ns2="ca27a97c-a48f-42bb-9295-154f16e6683d" xmlns:ns3="cecf4521-45e0-4a7f-b26a-e543836e7f11" targetNamespace="http://schemas.microsoft.com/office/2006/metadata/properties" ma:root="true" ma:fieldsID="220584ee87fbcd4625b2d9461a2d315e" ns2:_="" ns3:_="">
    <xsd:import namespace="ca27a97c-a48f-42bb-9295-154f16e6683d"/>
    <xsd:import namespace="cecf4521-45e0-4a7f-b26a-e543836e7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7a97c-a48f-42bb-9295-154f16e66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5105ad-fc01-4f04-9303-2d3857fd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f4521-45e0-4a7f-b26a-e543836e7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3758ED-0B0D-440C-AD30-6854AEF3CD0F}">
  <ds:schemaRefs>
    <ds:schemaRef ds:uri="ca27a97c-a48f-42bb-9295-154f16e6683d"/>
    <ds:schemaRef ds:uri="cecf4521-45e0-4a7f-b26a-e543836e7f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D1DA89-97AD-41B3-807F-E3AE63100F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AFC27F-9897-4541-9A99-ACBCAAA8ECE8}">
  <ds:schemaRefs>
    <ds:schemaRef ds:uri="ca27a97c-a48f-42bb-9295-154f16e6683d"/>
    <ds:schemaRef ds:uri="cecf4521-45e0-4a7f-b26a-e543836e7f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SQA_HN_Presentation_TEMPLATE 29082022</Template>
  <TotalTime>526</TotalTime>
  <Words>1003</Words>
  <Application>Microsoft Office PowerPoint</Application>
  <PresentationFormat>Widescreen</PresentationFormat>
  <Paragraphs>188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Cabinet Grotesk</vt:lpstr>
      <vt:lpstr>Cabinet Grotesk Light</vt:lpstr>
      <vt:lpstr>Cabinet Grotesk Medium</vt:lpstr>
      <vt:lpstr>Calibri</vt:lpstr>
      <vt:lpstr>Calibri Light</vt:lpstr>
      <vt:lpstr>Graphik XXCond Black</vt:lpstr>
      <vt:lpstr>Grotesque Light</vt:lpstr>
      <vt:lpstr>Symbol</vt:lpstr>
      <vt:lpstr>Office Theme</vt:lpstr>
      <vt:lpstr>1_Office Theme</vt:lpstr>
      <vt:lpstr>4_Office Theme</vt:lpstr>
      <vt:lpstr>7_Office Theme</vt:lpstr>
      <vt:lpstr>3_Office Theme</vt:lpstr>
      <vt:lpstr>HN:NextGen Accounting  Development Overview   Sarah Sutherland &amp; John Elliott (SIMs)  </vt:lpstr>
      <vt:lpstr>PURPOSE</vt:lpstr>
      <vt:lpstr>Quality Network 6.10..2022</vt:lpstr>
      <vt:lpstr>NEXTGEN:HN DESIGN PRINCIPLES</vt:lpstr>
      <vt:lpstr>HNC ACCOUNTING</vt:lpstr>
      <vt:lpstr>DRAFT HND ACCOUNTING</vt:lpstr>
      <vt:lpstr>ASSESSMENT METHODS</vt:lpstr>
      <vt:lpstr>GRADING AND MAPPING</vt:lpstr>
      <vt:lpstr>NEXTGEN: HN GRADES</vt:lpstr>
      <vt:lpstr>LEARNING FOR SUSTAINABILITY – UNITED NATIONS SUSTAINABILITY DEVELOPMENT GOALS</vt:lpstr>
      <vt:lpstr>PILOT CENTRE ENAGEMENT</vt:lpstr>
      <vt:lpstr>THE JOURNEY SO FAR</vt:lpstr>
      <vt:lpstr>PROFESSIONAL BODY RECOGNITION </vt:lpstr>
      <vt:lpstr>HNC Exemptions</vt:lpstr>
      <vt:lpstr>HND Exemptions</vt:lpstr>
      <vt:lpstr>RESOURCES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Gulland</dc:creator>
  <cp:lastModifiedBy>Alan Bickerton</cp:lastModifiedBy>
  <cp:revision>54</cp:revision>
  <dcterms:created xsi:type="dcterms:W3CDTF">2022-10-13T14:00:34Z</dcterms:created>
  <dcterms:modified xsi:type="dcterms:W3CDTF">2024-04-16T09:50:42Z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0x010100A69C8EEB449A8F439FEDB902D6C7F203</vt:lpwstr>
  </property>
  <property fmtid="{D5CDD505-2E9C-101B-9397-08002B2CF9AE}" pid="3" name="MediaServiceImageTags">
    <vt:lpwstr/>
  </property>
</Properties>
</file>