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0" r:id="rId4"/>
    <p:sldId id="258" r:id="rId5"/>
    <p:sldId id="259" r:id="rId6"/>
    <p:sldId id="261" r:id="rId7"/>
    <p:sldId id="262"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752" autoAdjust="0"/>
  </p:normalViewPr>
  <p:slideViewPr>
    <p:cSldViewPr snapToGrid="0">
      <p:cViewPr varScale="1">
        <p:scale>
          <a:sx n="60" d="100"/>
          <a:sy n="60"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5B495-1F51-414F-82F9-BFD223C543B6}" type="datetimeFigureOut">
              <a:rPr lang="en-GB" smtClean="0"/>
              <a:t>24/09/2019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6A2D3-67D7-4CC4-A416-96ED46E550BB}" type="slidenum">
              <a:rPr lang="en-GB" smtClean="0"/>
              <a:t>‹#›</a:t>
            </a:fld>
            <a:endParaRPr lang="en-GB"/>
          </a:p>
        </p:txBody>
      </p:sp>
    </p:spTree>
    <p:extLst>
      <p:ext uri="{BB962C8B-B14F-4D97-AF65-F5344CB8AC3E}">
        <p14:creationId xmlns:p14="http://schemas.microsoft.com/office/powerpoint/2010/main" val="263563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tewart.White@glasgow.ac.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bc.co.uk/news/uk-41696123"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housesparrowscience.com/" TargetMode="External"/><Relationship Id="rId4" Type="http://schemas.openxmlformats.org/officeDocument/2006/relationships/hyperlink" Target="https://science.sciencemag.org/content/358/6361/365.ful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Advanced Higher Twilight Biology: Selection.</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Kelvin Hall, Glasgow, Tuesday 21st May 2019.</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Stewart White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Senior Lecturer in the School of Life Sciences,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University of Glasgow.</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Email Address.</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Stewart.White@glasgow.ac.uk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Background.</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started by briefly considering one of the “Classic” examples of Evolution by Natural Selection, that of Darwin’s finches.  This is quite literally the textbook example of evolution by natural selection and still widely used in general biology textbooks.  There is still research being conducted on the finches in Galapagos, much of which has yet to reach the textbooks.  I then moved on to cover some lesser-known examples of selection that I think make evolution sound even more impressive.  I finished by coming right up to date with examples from recently published research that I think students in Scotland might find more relevant/interesting than textbook examples from long ago and/or far away.</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816A2D3-67D7-4CC4-A416-96ED46E550BB}" type="slidenum">
              <a:rPr lang="en-GB" smtClean="0"/>
              <a:t>1</a:t>
            </a:fld>
            <a:endParaRPr lang="en-GB"/>
          </a:p>
        </p:txBody>
      </p:sp>
    </p:spTree>
    <p:extLst>
      <p:ext uri="{BB962C8B-B14F-4D97-AF65-F5344CB8AC3E}">
        <p14:creationId xmlns:p14="http://schemas.microsoft.com/office/powerpoint/2010/main" val="259284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 1. The Textbook case of Darwin’s finches (Slide 2)</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example of Natural Selection that everybody knows about, even non-biologists.  All the present day Galapagos Ground and Tree finches evolved form a single species of </a:t>
            </a:r>
            <a:r>
              <a:rPr lang="en-US" sz="1200" i="1" kern="1200" dirty="0" err="1" smtClean="0">
                <a:solidFill>
                  <a:schemeClr val="tx1"/>
                </a:solidFill>
                <a:effectLst/>
                <a:latin typeface="+mn-lt"/>
                <a:ea typeface="+mn-ea"/>
                <a:cs typeface="+mn-cs"/>
              </a:rPr>
              <a:t>Tiaris</a:t>
            </a:r>
            <a:r>
              <a:rPr lang="en-US" sz="1200" kern="1200" dirty="0" smtClean="0">
                <a:solidFill>
                  <a:schemeClr val="tx1"/>
                </a:solidFill>
                <a:effectLst/>
                <a:latin typeface="+mn-lt"/>
                <a:ea typeface="+mn-ea"/>
                <a:cs typeface="+mn-cs"/>
              </a:rPr>
              <a:t>  finch, which was the only finch species to reach the archipelago. Of course still important and relevant and an example of not just natural selection but also relevant when covering Island Biogeography and other topics. Arguably an example that is over-used and also the coverage given to it in general biology textbooks never gives the full, up to date story.  “On The Origin of Species…” published 160 years ago – time to move on?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816A2D3-67D7-4CC4-A416-96ED46E550BB}" type="slidenum">
              <a:rPr lang="en-GB" smtClean="0"/>
              <a:t>2</a:t>
            </a:fld>
            <a:endParaRPr lang="en-GB"/>
          </a:p>
        </p:txBody>
      </p:sp>
    </p:spTree>
    <p:extLst>
      <p:ext uri="{BB962C8B-B14F-4D97-AF65-F5344CB8AC3E}">
        <p14:creationId xmlns:p14="http://schemas.microsoft.com/office/powerpoint/2010/main" val="247406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 2. An alternative to Darwin’s finches? (Slide 3)</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alternative and much more recent example, which still illustrates natural selection.  The </a:t>
            </a:r>
            <a:r>
              <a:rPr lang="en-US" sz="1200" kern="1200" dirty="0" err="1" smtClean="0">
                <a:solidFill>
                  <a:schemeClr val="tx1"/>
                </a:solidFill>
                <a:effectLst/>
                <a:latin typeface="+mn-lt"/>
                <a:ea typeface="+mn-ea"/>
                <a:cs typeface="+mn-cs"/>
              </a:rPr>
              <a:t>I’iwi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o’o</a:t>
            </a:r>
            <a:r>
              <a:rPr lang="en-US" sz="1200" kern="1200" dirty="0" smtClean="0">
                <a:solidFill>
                  <a:schemeClr val="tx1"/>
                </a:solidFill>
                <a:effectLst/>
                <a:latin typeface="+mn-lt"/>
                <a:ea typeface="+mn-ea"/>
                <a:cs typeface="+mn-cs"/>
              </a:rPr>
              <a:t> were sympatric species on Hawaii.  The dominant ‘</a:t>
            </a:r>
            <a:r>
              <a:rPr lang="en-US" sz="1200" kern="1200" dirty="0" err="1" smtClean="0">
                <a:solidFill>
                  <a:schemeClr val="tx1"/>
                </a:solidFill>
                <a:effectLst/>
                <a:latin typeface="+mn-lt"/>
                <a:ea typeface="+mn-ea"/>
                <a:cs typeface="+mn-cs"/>
              </a:rPr>
              <a:t>o’o</a:t>
            </a:r>
            <a:r>
              <a:rPr lang="en-US" sz="1200" kern="1200" dirty="0" smtClean="0">
                <a:solidFill>
                  <a:schemeClr val="tx1"/>
                </a:solidFill>
                <a:effectLst/>
                <a:latin typeface="+mn-lt"/>
                <a:ea typeface="+mn-ea"/>
                <a:cs typeface="+mn-cs"/>
              </a:rPr>
              <a:t> prevented the </a:t>
            </a:r>
            <a:r>
              <a:rPr lang="en-US" sz="1200" kern="1200" dirty="0" err="1" smtClean="0">
                <a:solidFill>
                  <a:schemeClr val="tx1"/>
                </a:solidFill>
                <a:effectLst/>
                <a:latin typeface="+mn-lt"/>
                <a:ea typeface="+mn-ea"/>
                <a:cs typeface="+mn-cs"/>
              </a:rPr>
              <a:t>I’iwi</a:t>
            </a:r>
            <a:r>
              <a:rPr lang="en-US" sz="1200" kern="1200" dirty="0" smtClean="0">
                <a:solidFill>
                  <a:schemeClr val="tx1"/>
                </a:solidFill>
                <a:effectLst/>
                <a:latin typeface="+mn-lt"/>
                <a:ea typeface="+mn-ea"/>
                <a:cs typeface="+mn-cs"/>
              </a:rPr>
              <a:t> nectar feeding on flowers of the </a:t>
            </a:r>
            <a:r>
              <a:rPr lang="en-US" sz="1200" kern="1200" dirty="0" err="1" smtClean="0">
                <a:solidFill>
                  <a:schemeClr val="tx1"/>
                </a:solidFill>
                <a:effectLst/>
                <a:latin typeface="+mn-lt"/>
                <a:ea typeface="+mn-ea"/>
                <a:cs typeface="+mn-cs"/>
              </a:rPr>
              <a:t>Ohia</a:t>
            </a:r>
            <a:r>
              <a:rPr lang="en-US" sz="1200" kern="1200" dirty="0" smtClean="0">
                <a:solidFill>
                  <a:schemeClr val="tx1"/>
                </a:solidFill>
                <a:effectLst/>
                <a:latin typeface="+mn-lt"/>
                <a:ea typeface="+mn-ea"/>
                <a:cs typeface="+mn-cs"/>
              </a:rPr>
              <a:t> plant.  The ‘</a:t>
            </a:r>
            <a:r>
              <a:rPr lang="en-US" sz="1200" kern="1200" dirty="0" err="1" smtClean="0">
                <a:solidFill>
                  <a:schemeClr val="tx1"/>
                </a:solidFill>
                <a:effectLst/>
                <a:latin typeface="+mn-lt"/>
                <a:ea typeface="+mn-ea"/>
                <a:cs typeface="+mn-cs"/>
              </a:rPr>
              <a:t>o’o</a:t>
            </a:r>
            <a:r>
              <a:rPr lang="en-US" sz="1200" kern="1200" dirty="0" smtClean="0">
                <a:solidFill>
                  <a:schemeClr val="tx1"/>
                </a:solidFill>
                <a:effectLst/>
                <a:latin typeface="+mn-lt"/>
                <a:ea typeface="+mn-ea"/>
                <a:cs typeface="+mn-cs"/>
              </a:rPr>
              <a:t> went into extinction in 1900 and in the following century the </a:t>
            </a:r>
            <a:r>
              <a:rPr lang="en-US" sz="1200" kern="1200" dirty="0" err="1" smtClean="0">
                <a:solidFill>
                  <a:schemeClr val="tx1"/>
                </a:solidFill>
                <a:effectLst/>
                <a:latin typeface="+mn-lt"/>
                <a:ea typeface="+mn-ea"/>
                <a:cs typeface="+mn-cs"/>
              </a:rPr>
              <a:t>I’iwi</a:t>
            </a:r>
            <a:r>
              <a:rPr lang="en-US" sz="1200" kern="1200" dirty="0" smtClean="0">
                <a:solidFill>
                  <a:schemeClr val="tx1"/>
                </a:solidFill>
                <a:effectLst/>
                <a:latin typeface="+mn-lt"/>
                <a:ea typeface="+mn-ea"/>
                <a:cs typeface="+mn-cs"/>
              </a:rPr>
              <a:t> shifted its foraging emphasis towards the </a:t>
            </a:r>
            <a:r>
              <a:rPr lang="en-US" sz="1200" kern="1200" dirty="0" err="1" smtClean="0">
                <a:solidFill>
                  <a:schemeClr val="tx1"/>
                </a:solidFill>
                <a:effectLst/>
                <a:latin typeface="+mn-lt"/>
                <a:ea typeface="+mn-ea"/>
                <a:cs typeface="+mn-cs"/>
              </a:rPr>
              <a:t>Ohia</a:t>
            </a:r>
            <a:r>
              <a:rPr lang="en-US" sz="1200" kern="1200" dirty="0" smtClean="0">
                <a:solidFill>
                  <a:schemeClr val="tx1"/>
                </a:solidFill>
                <a:effectLst/>
                <a:latin typeface="+mn-lt"/>
                <a:ea typeface="+mn-ea"/>
                <a:cs typeface="+mn-cs"/>
              </a:rPr>
              <a:t>.  Selection pressure was so strong that the paper by Smith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in 1995 demonstrated that the upper mandible has become shorter and the bill less </a:t>
            </a:r>
            <a:r>
              <a:rPr lang="en-US" sz="1200" kern="1200" dirty="0" err="1" smtClean="0">
                <a:solidFill>
                  <a:schemeClr val="tx1"/>
                </a:solidFill>
                <a:effectLst/>
                <a:latin typeface="+mn-lt"/>
                <a:ea typeface="+mn-ea"/>
                <a:cs typeface="+mn-cs"/>
              </a:rPr>
              <a:t>decurved</a:t>
            </a:r>
            <a:r>
              <a:rPr lang="en-US" sz="1200" kern="1200" dirty="0" smtClean="0">
                <a:solidFill>
                  <a:schemeClr val="tx1"/>
                </a:solidFill>
                <a:effectLst/>
                <a:latin typeface="+mn-lt"/>
                <a:ea typeface="+mn-ea"/>
                <a:cs typeface="+mn-cs"/>
              </a:rPr>
              <a:t> in the </a:t>
            </a:r>
            <a:r>
              <a:rPr lang="en-US" sz="1200" kern="1200" dirty="0" err="1" smtClean="0">
                <a:solidFill>
                  <a:schemeClr val="tx1"/>
                </a:solidFill>
                <a:effectLst/>
                <a:latin typeface="+mn-lt"/>
                <a:ea typeface="+mn-ea"/>
                <a:cs typeface="+mn-cs"/>
              </a:rPr>
              <a:t>I’iwi</a:t>
            </a:r>
            <a:r>
              <a:rPr lang="en-US" sz="1200" kern="1200" dirty="0" smtClean="0">
                <a:solidFill>
                  <a:schemeClr val="tx1"/>
                </a:solidFill>
                <a:effectLst/>
                <a:latin typeface="+mn-lt"/>
                <a:ea typeface="+mn-ea"/>
                <a:cs typeface="+mn-cs"/>
              </a:rPr>
              <a:t> to allow more efficient feeding on the </a:t>
            </a:r>
            <a:r>
              <a:rPr lang="en-US" sz="1200" kern="1200" dirty="0" err="1" smtClean="0">
                <a:solidFill>
                  <a:schemeClr val="tx1"/>
                </a:solidFill>
                <a:effectLst/>
                <a:latin typeface="+mn-lt"/>
                <a:ea typeface="+mn-ea"/>
                <a:cs typeface="+mn-cs"/>
              </a:rPr>
              <a:t>Ohia</a:t>
            </a:r>
            <a:r>
              <a:rPr lang="en-US" sz="1200" kern="1200" dirty="0" smtClean="0">
                <a:solidFill>
                  <a:schemeClr val="tx1"/>
                </a:solidFill>
                <a:effectLst/>
                <a:latin typeface="+mn-lt"/>
                <a:ea typeface="+mn-ea"/>
                <a:cs typeface="+mn-cs"/>
              </a:rPr>
              <a:t> flowers.  Overall a much better example as it is more recent and also demonstrates selection over a short and defined time period, rather than the undefined time period of Darwin’s finches.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816A2D3-67D7-4CC4-A416-96ED46E550BB}" type="slidenum">
              <a:rPr lang="en-GB" smtClean="0"/>
              <a:t>3</a:t>
            </a:fld>
            <a:endParaRPr lang="en-GB"/>
          </a:p>
        </p:txBody>
      </p:sp>
    </p:spTree>
    <p:extLst>
      <p:ext uri="{BB962C8B-B14F-4D97-AF65-F5344CB8AC3E}">
        <p14:creationId xmlns:p14="http://schemas.microsoft.com/office/powerpoint/2010/main" val="318780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 3. Darwin’s Finches Revisited (Slides 4 – 6)</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look at Darwin’s Finches, but from a more modern perspective.  A 40 year study from the early 1970’s to the current decade focusing on 2 species of finch on the island of Daphne Major; the Medium Ground Finch </a:t>
            </a:r>
            <a:r>
              <a:rPr lang="en-US" sz="1200" i="1" kern="1200" dirty="0" err="1" smtClean="0">
                <a:solidFill>
                  <a:schemeClr val="tx1"/>
                </a:solidFill>
                <a:effectLst/>
                <a:latin typeface="+mn-lt"/>
                <a:ea typeface="+mn-ea"/>
                <a:cs typeface="+mn-cs"/>
              </a:rPr>
              <a:t>Geospiza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fortis</a:t>
            </a:r>
            <a:r>
              <a:rPr lang="en-US" sz="1200" kern="1200" dirty="0" smtClean="0">
                <a:solidFill>
                  <a:schemeClr val="tx1"/>
                </a:solidFill>
                <a:effectLst/>
                <a:latin typeface="+mn-lt"/>
                <a:ea typeface="+mn-ea"/>
                <a:cs typeface="+mn-cs"/>
              </a:rPr>
              <a:t> and the Common Cactus finch </a:t>
            </a:r>
            <a:r>
              <a:rPr lang="en-US" sz="1200" i="1" kern="1200" dirty="0" smtClean="0">
                <a:solidFill>
                  <a:schemeClr val="tx1"/>
                </a:solidFill>
                <a:effectLst/>
                <a:latin typeface="+mn-lt"/>
                <a:ea typeface="+mn-ea"/>
                <a:cs typeface="+mn-cs"/>
              </a:rPr>
              <a:t>G. </a:t>
            </a:r>
            <a:r>
              <a:rPr lang="en-US" sz="1200" i="1" kern="1200" dirty="0" err="1" smtClean="0">
                <a:solidFill>
                  <a:schemeClr val="tx1"/>
                </a:solidFill>
                <a:effectLst/>
                <a:latin typeface="+mn-lt"/>
                <a:ea typeface="+mn-ea"/>
                <a:cs typeface="+mn-cs"/>
              </a:rPr>
              <a:t>scandens</a:t>
            </a:r>
            <a:r>
              <a:rPr lang="en-US" sz="1200" kern="1200" dirty="0" smtClean="0">
                <a:solidFill>
                  <a:schemeClr val="tx1"/>
                </a:solidFill>
                <a:effectLst/>
                <a:latin typeface="+mn-lt"/>
                <a:ea typeface="+mn-ea"/>
                <a:cs typeface="+mn-cs"/>
              </a:rPr>
              <a:t>.  20,000 individual birds of approximately 8 generations were individually marked and followed.  A serendipitous, natural, severe drought in 1977 selected for plants with larger seeds, in turn selecting for larger bill size in the finches. This allowed evolutionary change to be demonstrated within the period of the study.  In addition the authors studied song as a barrier to reproduction between the 2 closely related species.  This is a study which updates the story of Darwin’s finches and takes the research further, but is yet to reach most of the text books.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816A2D3-67D7-4CC4-A416-96ED46E550BB}" type="slidenum">
              <a:rPr lang="en-GB" smtClean="0"/>
              <a:t>4</a:t>
            </a:fld>
            <a:endParaRPr lang="en-GB"/>
          </a:p>
        </p:txBody>
      </p:sp>
    </p:spTree>
    <p:extLst>
      <p:ext uri="{BB962C8B-B14F-4D97-AF65-F5344CB8AC3E}">
        <p14:creationId xmlns:p14="http://schemas.microsoft.com/office/powerpoint/2010/main" val="244183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 4. Something closer in Space and Time (Slides 7 – 10)</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study on species that should be more familiar to pupils at Scottish schools – a 70 year study of the Great Tit </a:t>
            </a:r>
            <a:r>
              <a:rPr lang="en-US" sz="1200" i="1" kern="1200" dirty="0" err="1" smtClean="0">
                <a:solidFill>
                  <a:schemeClr val="tx1"/>
                </a:solidFill>
                <a:effectLst/>
                <a:latin typeface="+mn-lt"/>
                <a:ea typeface="+mn-ea"/>
                <a:cs typeface="+mn-cs"/>
              </a:rPr>
              <a:t>Parus</a:t>
            </a:r>
            <a:r>
              <a:rPr lang="en-US" sz="1200" i="1" kern="1200" dirty="0" smtClean="0">
                <a:solidFill>
                  <a:schemeClr val="tx1"/>
                </a:solidFill>
                <a:effectLst/>
                <a:latin typeface="+mn-lt"/>
                <a:ea typeface="+mn-ea"/>
                <a:cs typeface="+mn-cs"/>
              </a:rPr>
              <a:t> major</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Wytham</a:t>
            </a:r>
            <a:r>
              <a:rPr lang="en-US" sz="1200" kern="1200" dirty="0" smtClean="0">
                <a:solidFill>
                  <a:schemeClr val="tx1"/>
                </a:solidFill>
                <a:effectLst/>
                <a:latin typeface="+mn-lt"/>
                <a:ea typeface="+mn-ea"/>
                <a:cs typeface="+mn-cs"/>
              </a:rPr>
              <a:t> Wood, </a:t>
            </a:r>
            <a:r>
              <a:rPr lang="en-US" sz="1200" kern="1200" dirty="0" err="1" smtClean="0">
                <a:solidFill>
                  <a:schemeClr val="tx1"/>
                </a:solidFill>
                <a:effectLst/>
                <a:latin typeface="+mn-lt"/>
                <a:ea typeface="+mn-ea"/>
                <a:cs typeface="+mn-cs"/>
              </a:rPr>
              <a:t>Oxfordshire</a:t>
            </a:r>
            <a:r>
              <a:rPr lang="en-US" sz="1200" kern="1200" dirty="0" smtClean="0">
                <a:solidFill>
                  <a:schemeClr val="tx1"/>
                </a:solidFill>
                <a:effectLst/>
                <a:latin typeface="+mn-lt"/>
                <a:ea typeface="+mn-ea"/>
                <a:cs typeface="+mn-cs"/>
              </a:rPr>
              <a:t>.  Study picked up by print and online media, in particular the finding that bill length of the birds increased over the period of the study due to the birds accessing garden feeders.  An accessible recent study on a common species.  Again demonstrates an example of evolution by natural selection and selection happening over a short period of time.  Again more to the example than simply an increase of bill size.  Also a nice example of how the media pick up scientific research and do not always get things correct.  A more realistic summary of the research would be that bill size of UK Great Tits is longer than the birds on mainland Europe but there has been a recent DECREASE in bill length.  Final slide acts as a summary to the foregoing and gives a link to an ongoing citizen science project on house sparrows in Glasgow that should interest the students.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816A2D3-67D7-4CC4-A416-96ED46E550BB}" type="slidenum">
              <a:rPr lang="en-GB" smtClean="0"/>
              <a:t>7</a:t>
            </a:fld>
            <a:endParaRPr lang="en-GB"/>
          </a:p>
        </p:txBody>
      </p:sp>
    </p:spTree>
    <p:extLst>
      <p:ext uri="{BB962C8B-B14F-4D97-AF65-F5344CB8AC3E}">
        <p14:creationId xmlns:p14="http://schemas.microsoft.com/office/powerpoint/2010/main" val="23821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Resources.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https://www.researchgate.net/publication/249431722_Evolutionary_Consequences_of_Extinctions_in_Populations_of_a_Hawaiian_Honeycreeper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https://www.wired.com/2016/10/legendary-biologists-clocked-evolutions-astonishing-speed/</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hlinkClick r:id="rId3"/>
              </a:rPr>
              <a:t>https://www.bbc.co.uk/news/uk-41696123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hlinkClick r:id="rId4"/>
              </a:rPr>
              <a:t>https://science.sciencemag.org/content/358/6361/365.full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hlinkClick r:id="rId5"/>
              </a:rPr>
              <a:t>https://www.housesparrowscience.com/</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816A2D3-67D7-4CC4-A416-96ED46E550BB}" type="slidenum">
              <a:rPr lang="en-GB" smtClean="0"/>
              <a:t>10</a:t>
            </a:fld>
            <a:endParaRPr lang="en-GB"/>
          </a:p>
        </p:txBody>
      </p:sp>
    </p:spTree>
    <p:extLst>
      <p:ext uri="{BB962C8B-B14F-4D97-AF65-F5344CB8AC3E}">
        <p14:creationId xmlns:p14="http://schemas.microsoft.com/office/powerpoint/2010/main" val="62464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FEFD17-F24B-4123-9C2E-BA9CDC987E20}"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10286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FEFD17-F24B-4123-9C2E-BA9CDC987E20}"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198714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FEFD17-F24B-4123-9C2E-BA9CDC987E20}"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124367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FEFD17-F24B-4123-9C2E-BA9CDC987E20}"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171180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EFD17-F24B-4123-9C2E-BA9CDC987E20}"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62753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FEFD17-F24B-4123-9C2E-BA9CDC987E20}"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145243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FEFD17-F24B-4123-9C2E-BA9CDC987E20}" type="datetimeFigureOut">
              <a:rPr lang="en-GB" smtClean="0"/>
              <a:t>24/09/2019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223868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FEFD17-F24B-4123-9C2E-BA9CDC987E20}"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99165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EFD17-F24B-4123-9C2E-BA9CDC987E20}"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415428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FEFD17-F24B-4123-9C2E-BA9CDC987E20}"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137851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FEFD17-F24B-4123-9C2E-BA9CDC987E20}"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CD5454-B6A8-444E-8B98-1D8567DC52D0}" type="slidenum">
              <a:rPr lang="en-GB" smtClean="0"/>
              <a:t>‹#›</a:t>
            </a:fld>
            <a:endParaRPr lang="en-GB"/>
          </a:p>
        </p:txBody>
      </p:sp>
    </p:spTree>
    <p:extLst>
      <p:ext uri="{BB962C8B-B14F-4D97-AF65-F5344CB8AC3E}">
        <p14:creationId xmlns:p14="http://schemas.microsoft.com/office/powerpoint/2010/main" val="397118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EFD17-F24B-4123-9C2E-BA9CDC987E20}" type="datetimeFigureOut">
              <a:rPr lang="en-GB" smtClean="0"/>
              <a:t>24/09/2019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D5454-B6A8-444E-8B98-1D8567DC52D0}" type="slidenum">
              <a:rPr lang="en-GB" smtClean="0"/>
              <a:t>‹#›</a:t>
            </a:fld>
            <a:endParaRPr lang="en-GB"/>
          </a:p>
        </p:txBody>
      </p:sp>
    </p:spTree>
    <p:extLst>
      <p:ext uri="{BB962C8B-B14F-4D97-AF65-F5344CB8AC3E}">
        <p14:creationId xmlns:p14="http://schemas.microsoft.com/office/powerpoint/2010/main" val="1744795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Natural Selection</a:t>
            </a:r>
            <a:endParaRPr lang="en-GB" dirty="0"/>
          </a:p>
        </p:txBody>
      </p:sp>
      <p:sp>
        <p:nvSpPr>
          <p:cNvPr id="3" name="Subtitle 2"/>
          <p:cNvSpPr>
            <a:spLocks noGrp="1"/>
          </p:cNvSpPr>
          <p:nvPr>
            <p:ph type="subTitle" idx="1"/>
          </p:nvPr>
        </p:nvSpPr>
        <p:spPr/>
        <p:txBody>
          <a:bodyPr/>
          <a:lstStyle/>
          <a:p>
            <a:r>
              <a:rPr lang="en-GB" dirty="0" smtClean="0"/>
              <a:t>(Exotic) Birds do it….</a:t>
            </a:r>
            <a:endParaRPr lang="en-GB" dirty="0"/>
          </a:p>
        </p:txBody>
      </p:sp>
    </p:spTree>
    <p:extLst>
      <p:ext uri="{BB962C8B-B14F-4D97-AF65-F5344CB8AC3E}">
        <p14:creationId xmlns:p14="http://schemas.microsoft.com/office/powerpoint/2010/main" val="116990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Natural Selection….</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A LOT of relevant new research out there</a:t>
            </a:r>
          </a:p>
          <a:p>
            <a:r>
              <a:rPr lang="en-GB" dirty="0" smtClean="0"/>
              <a:t>No need to rely on the classic studies, but…</a:t>
            </a:r>
          </a:p>
          <a:p>
            <a:r>
              <a:rPr lang="en-GB" dirty="0" smtClean="0"/>
              <a:t>Classic studies are often still being updated</a:t>
            </a:r>
          </a:p>
          <a:p>
            <a:r>
              <a:rPr lang="en-GB" dirty="0" smtClean="0"/>
              <a:t>Local studies perhaps resonate more with students</a:t>
            </a:r>
          </a:p>
          <a:p>
            <a:r>
              <a:rPr lang="en-GB" dirty="0"/>
              <a:t>https://www.housesparrowscience.com/</a:t>
            </a:r>
            <a:endParaRPr lang="en-GB" dirty="0" smtClean="0"/>
          </a:p>
          <a:p>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84441"/>
            <a:ext cx="5181600" cy="3033705"/>
          </a:xfrm>
          <a:prstGeom prst="rect">
            <a:avLst/>
          </a:prstGeom>
        </p:spPr>
      </p:pic>
    </p:spTree>
    <p:extLst>
      <p:ext uri="{BB962C8B-B14F-4D97-AF65-F5344CB8AC3E}">
        <p14:creationId xmlns:p14="http://schemas.microsoft.com/office/powerpoint/2010/main" val="402182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Natural Selection in Birds</a:t>
            </a:r>
            <a:endParaRPr lang="en-GB" dirty="0"/>
          </a:p>
        </p:txBody>
      </p:sp>
      <p:sp>
        <p:nvSpPr>
          <p:cNvPr id="5" name="Content Placeholder 4"/>
          <p:cNvSpPr>
            <a:spLocks noGrp="1"/>
          </p:cNvSpPr>
          <p:nvPr>
            <p:ph sz="half" idx="1"/>
          </p:nvPr>
        </p:nvSpPr>
        <p:spPr/>
        <p:txBody>
          <a:bodyPr/>
          <a:lstStyle/>
          <a:p>
            <a:r>
              <a:rPr lang="en-GB" dirty="0" smtClean="0"/>
              <a:t>Classic textbook example:</a:t>
            </a:r>
          </a:p>
          <a:p>
            <a:pPr lvl="1"/>
            <a:r>
              <a:rPr lang="en-GB" dirty="0" smtClean="0"/>
              <a:t>Darwin’s Finches</a:t>
            </a:r>
          </a:p>
          <a:p>
            <a:pPr lvl="1"/>
            <a:r>
              <a:rPr lang="en-GB" dirty="0" smtClean="0"/>
              <a:t>At the very base of the theory of Evolution by Natural Selection</a:t>
            </a:r>
          </a:p>
          <a:p>
            <a:pPr lvl="1"/>
            <a:r>
              <a:rPr lang="en-GB" dirty="0" smtClean="0"/>
              <a:t>An excellent example, of course…</a:t>
            </a:r>
          </a:p>
          <a:p>
            <a:pPr lvl="1"/>
            <a:r>
              <a:rPr lang="en-GB" dirty="0" smtClean="0"/>
              <a:t>Over-used?</a:t>
            </a:r>
          </a:p>
          <a:p>
            <a:r>
              <a:rPr lang="en-GB" dirty="0" smtClean="0"/>
              <a:t>“On the Origin of Species…” published in 1859….</a:t>
            </a:r>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196700" y="1825625"/>
            <a:ext cx="5132600" cy="4351338"/>
          </a:xfrm>
        </p:spPr>
      </p:pic>
    </p:spTree>
    <p:extLst>
      <p:ext uri="{BB962C8B-B14F-4D97-AF65-F5344CB8AC3E}">
        <p14:creationId xmlns:p14="http://schemas.microsoft.com/office/powerpoint/2010/main" val="389943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a:t>
            </a:r>
            <a:r>
              <a:rPr lang="en-GB" smtClean="0"/>
              <a:t>Alternate Example?</a:t>
            </a:r>
            <a:endParaRPr lang="en-GB"/>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891149" y="1825625"/>
            <a:ext cx="3075701" cy="4351338"/>
          </a:xfrm>
          <a:prstGeom prst="rect">
            <a:avLst/>
          </a:prstGeom>
        </p:spPr>
      </p:pic>
      <p:sp>
        <p:nvSpPr>
          <p:cNvPr id="4" name="Content Placeholder 3"/>
          <p:cNvSpPr>
            <a:spLocks noGrp="1"/>
          </p:cNvSpPr>
          <p:nvPr>
            <p:ph sz="half" idx="2"/>
          </p:nvPr>
        </p:nvSpPr>
        <p:spPr/>
        <p:txBody>
          <a:bodyPr>
            <a:normAutofit fontScale="92500" lnSpcReduction="20000"/>
          </a:bodyPr>
          <a:lstStyle/>
          <a:p>
            <a:r>
              <a:rPr lang="en-GB" dirty="0" smtClean="0"/>
              <a:t>Sympatric species in Hawaii</a:t>
            </a:r>
          </a:p>
          <a:p>
            <a:r>
              <a:rPr lang="en-GB" dirty="0"/>
              <a:t>Strong evolutionary pressure of flower shape on bill morphology</a:t>
            </a:r>
          </a:p>
          <a:p>
            <a:r>
              <a:rPr lang="en-GB" dirty="0" err="1" smtClean="0"/>
              <a:t>I’iwi</a:t>
            </a:r>
            <a:r>
              <a:rPr lang="en-GB" dirty="0" smtClean="0"/>
              <a:t> (bottom) prevented </a:t>
            </a:r>
            <a:r>
              <a:rPr lang="en-GB" dirty="0"/>
              <a:t>from feeding on </a:t>
            </a:r>
            <a:r>
              <a:rPr lang="en-GB" dirty="0" err="1" smtClean="0"/>
              <a:t>Ohias</a:t>
            </a:r>
            <a:r>
              <a:rPr lang="en-GB" dirty="0" smtClean="0"/>
              <a:t> (Flowers) </a:t>
            </a:r>
            <a:r>
              <a:rPr lang="en-GB" dirty="0"/>
              <a:t>by dominant ‘o ‘</a:t>
            </a:r>
            <a:r>
              <a:rPr lang="en-GB" dirty="0" smtClean="0"/>
              <a:t>o (top)</a:t>
            </a:r>
            <a:endParaRPr lang="en-GB" dirty="0"/>
          </a:p>
          <a:p>
            <a:r>
              <a:rPr lang="en-GB" dirty="0"/>
              <a:t>When ‘o ‘o extinct in 1900 </a:t>
            </a:r>
            <a:r>
              <a:rPr lang="en-GB" dirty="0" err="1"/>
              <a:t>I’iwi</a:t>
            </a:r>
            <a:r>
              <a:rPr lang="en-GB" dirty="0"/>
              <a:t> shifted foraging emphasis</a:t>
            </a:r>
          </a:p>
          <a:p>
            <a:r>
              <a:rPr lang="en-GB" dirty="0"/>
              <a:t>Upper mandible has become shorter and bill less </a:t>
            </a:r>
            <a:r>
              <a:rPr lang="en-GB" dirty="0" err="1"/>
              <a:t>decurved</a:t>
            </a:r>
            <a:r>
              <a:rPr lang="en-GB" dirty="0"/>
              <a:t> in short evolutionary time (Smith </a:t>
            </a:r>
            <a:r>
              <a:rPr lang="en-GB" i="1" dirty="0"/>
              <a:t>et al., 1995)</a:t>
            </a:r>
            <a:endParaRPr lang="en-GB" dirty="0"/>
          </a:p>
          <a:p>
            <a:endParaRPr lang="en-GB" dirty="0"/>
          </a:p>
        </p:txBody>
      </p:sp>
    </p:spTree>
    <p:extLst>
      <p:ext uri="{BB962C8B-B14F-4D97-AF65-F5344CB8AC3E}">
        <p14:creationId xmlns:p14="http://schemas.microsoft.com/office/powerpoint/2010/main" val="248650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Darwin’s Finches Revisited</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Peter and Rosemary Grant</a:t>
            </a:r>
          </a:p>
          <a:p>
            <a:r>
              <a:rPr lang="en-US" dirty="0" smtClean="0">
                <a:effectLst/>
              </a:rPr>
              <a:t>“40 Years of Evolution: Darwin's Finches on Daphne Major Island”</a:t>
            </a:r>
            <a:endParaRPr lang="en-GB" dirty="0" smtClean="0"/>
          </a:p>
          <a:p>
            <a:r>
              <a:rPr lang="en-US" dirty="0"/>
              <a:t>P</a:t>
            </a:r>
            <a:r>
              <a:rPr lang="en-US" dirty="0" smtClean="0"/>
              <a:t>rolonged observation (from 1973 to 2013) of the Medium Ground Finch (</a:t>
            </a:r>
            <a:r>
              <a:rPr lang="en-US" i="1" dirty="0" err="1" smtClean="0"/>
              <a:t>Geospiza</a:t>
            </a:r>
            <a:r>
              <a:rPr lang="en-US" i="1" dirty="0" smtClean="0"/>
              <a:t> </a:t>
            </a:r>
            <a:r>
              <a:rPr lang="en-US" i="1" dirty="0" err="1" smtClean="0"/>
              <a:t>fortis</a:t>
            </a:r>
            <a:r>
              <a:rPr lang="en-US" dirty="0" smtClean="0"/>
              <a:t>) and Common Cactus finch (</a:t>
            </a:r>
            <a:r>
              <a:rPr lang="en-US" i="1" dirty="0" smtClean="0"/>
              <a:t>G. </a:t>
            </a:r>
            <a:r>
              <a:rPr lang="en-US" i="1" dirty="0" err="1" smtClean="0"/>
              <a:t>scandens</a:t>
            </a:r>
            <a:r>
              <a:rPr lang="en-US" dirty="0" smtClean="0"/>
              <a:t>) on Daphne Major</a:t>
            </a:r>
          </a:p>
          <a:p>
            <a:r>
              <a:rPr lang="en-US" dirty="0" smtClean="0"/>
              <a:t>Tagged 20,000 birds (c. 8 generations)</a:t>
            </a:r>
          </a:p>
          <a:p>
            <a:endParaRPr lang="en-US" dirty="0" smtClean="0"/>
          </a:p>
          <a:p>
            <a:endParaRPr lang="en-GB"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706429" y="2186247"/>
            <a:ext cx="5099859" cy="3399906"/>
          </a:xfrm>
        </p:spPr>
      </p:pic>
    </p:spTree>
    <p:extLst>
      <p:ext uri="{BB962C8B-B14F-4D97-AF65-F5344CB8AC3E}">
        <p14:creationId xmlns:p14="http://schemas.microsoft.com/office/powerpoint/2010/main" val="114755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Darwin’s Finches Revisited</a:t>
            </a:r>
            <a:endParaRPr lang="en-GB" dirty="0"/>
          </a:p>
        </p:txBody>
      </p:sp>
      <p:sp>
        <p:nvSpPr>
          <p:cNvPr id="3" name="Content Placeholder 2"/>
          <p:cNvSpPr>
            <a:spLocks noGrp="1"/>
          </p:cNvSpPr>
          <p:nvPr>
            <p:ph sz="half" idx="1"/>
          </p:nvPr>
        </p:nvSpPr>
        <p:spPr/>
        <p:txBody>
          <a:bodyPr/>
          <a:lstStyle/>
          <a:p>
            <a:r>
              <a:rPr lang="en-GB" dirty="0" smtClean="0"/>
              <a:t>Severe drought in 1977:</a:t>
            </a:r>
          </a:p>
          <a:p>
            <a:pPr lvl="1"/>
            <a:r>
              <a:rPr lang="en-GB" dirty="0" smtClean="0"/>
              <a:t>Large seeds became more plentiful</a:t>
            </a:r>
          </a:p>
          <a:p>
            <a:pPr lvl="1"/>
            <a:r>
              <a:rPr lang="en-GB" dirty="0" smtClean="0"/>
              <a:t>Birds with bigger bills more successful at opening seeds and feeding</a:t>
            </a:r>
          </a:p>
          <a:p>
            <a:pPr lvl="1"/>
            <a:r>
              <a:rPr lang="en-GB" dirty="0" smtClean="0"/>
              <a:t>Lasting effect on bill size</a:t>
            </a:r>
          </a:p>
          <a:p>
            <a:pPr lvl="1"/>
            <a:r>
              <a:rPr lang="en-GB" dirty="0" smtClean="0"/>
              <a:t>Evolution within the period of study</a:t>
            </a:r>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52613" y="1825625"/>
            <a:ext cx="5020774" cy="4351338"/>
          </a:xfrm>
        </p:spPr>
      </p:pic>
    </p:spTree>
    <p:extLst>
      <p:ext uri="{BB962C8B-B14F-4D97-AF65-F5344CB8AC3E}">
        <p14:creationId xmlns:p14="http://schemas.microsoft.com/office/powerpoint/2010/main" val="81246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Darwin’s Finches Revisited</a:t>
            </a: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18767" y="1825625"/>
            <a:ext cx="4820466" cy="4351338"/>
          </a:xfrm>
        </p:spPr>
      </p:pic>
      <p:sp>
        <p:nvSpPr>
          <p:cNvPr id="4" name="Content Placeholder 3"/>
          <p:cNvSpPr>
            <a:spLocks noGrp="1"/>
          </p:cNvSpPr>
          <p:nvPr>
            <p:ph sz="half" idx="2"/>
          </p:nvPr>
        </p:nvSpPr>
        <p:spPr/>
        <p:txBody>
          <a:bodyPr>
            <a:normAutofit lnSpcReduction="10000"/>
          </a:bodyPr>
          <a:lstStyle/>
          <a:p>
            <a:r>
              <a:rPr lang="en-GB" dirty="0" smtClean="0"/>
              <a:t>Mean bill shape and body size of both finches differed markedly between 1973 and 2002</a:t>
            </a:r>
          </a:p>
          <a:p>
            <a:r>
              <a:rPr lang="en-GB" dirty="0" smtClean="0"/>
              <a:t>Song – a learned culturally transmitted trait – acted a as barrier to reproduction between the species.</a:t>
            </a:r>
          </a:p>
          <a:p>
            <a:r>
              <a:rPr lang="en-GB" dirty="0" smtClean="0"/>
              <a:t>Rare incidences of </a:t>
            </a:r>
            <a:r>
              <a:rPr lang="en-GB" dirty="0" err="1" smtClean="0"/>
              <a:t>misimprinting</a:t>
            </a:r>
            <a:r>
              <a:rPr lang="en-GB" dirty="0" smtClean="0"/>
              <a:t> on song – low levels of gene flow increased genetic variation on which selection acted.</a:t>
            </a:r>
            <a:endParaRPr lang="en-GB" dirty="0"/>
          </a:p>
        </p:txBody>
      </p:sp>
    </p:spTree>
    <p:extLst>
      <p:ext uri="{BB962C8B-B14F-4D97-AF65-F5344CB8AC3E}">
        <p14:creationId xmlns:p14="http://schemas.microsoft.com/office/powerpoint/2010/main" val="38301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Something Closer in Space/Time?</a:t>
            </a:r>
            <a:endParaRPr lang="en-GB" dirty="0"/>
          </a:p>
        </p:txBody>
      </p:sp>
      <p:sp>
        <p:nvSpPr>
          <p:cNvPr id="3" name="Content Placeholder 2"/>
          <p:cNvSpPr>
            <a:spLocks noGrp="1"/>
          </p:cNvSpPr>
          <p:nvPr>
            <p:ph sz="half" idx="1"/>
          </p:nvPr>
        </p:nvSpPr>
        <p:spPr/>
        <p:txBody>
          <a:bodyPr/>
          <a:lstStyle/>
          <a:p>
            <a:r>
              <a:rPr lang="en-GB" dirty="0" smtClean="0"/>
              <a:t>Study on bill length of Great Tits (</a:t>
            </a:r>
            <a:r>
              <a:rPr lang="en-GB" i="1" dirty="0" err="1" smtClean="0"/>
              <a:t>Parus</a:t>
            </a:r>
            <a:r>
              <a:rPr lang="en-GB" i="1" dirty="0" smtClean="0"/>
              <a:t> major</a:t>
            </a:r>
            <a:r>
              <a:rPr lang="en-GB" dirty="0" smtClean="0"/>
              <a:t>)</a:t>
            </a:r>
          </a:p>
          <a:p>
            <a:r>
              <a:rPr lang="en-GB" dirty="0" smtClean="0"/>
              <a:t>Long term study at </a:t>
            </a:r>
            <a:r>
              <a:rPr lang="en-GB" dirty="0" err="1" smtClean="0"/>
              <a:t>Wytham</a:t>
            </a:r>
            <a:r>
              <a:rPr lang="en-GB" dirty="0" smtClean="0"/>
              <a:t> Wood, Oxfordshire – 70 years</a:t>
            </a:r>
          </a:p>
          <a:p>
            <a:r>
              <a:rPr lang="en-GB" dirty="0" smtClean="0"/>
              <a:t>Published in the journal ‘Science’ in October 2017 (</a:t>
            </a:r>
            <a:r>
              <a:rPr lang="en-GB" dirty="0" err="1" smtClean="0"/>
              <a:t>Bosse</a:t>
            </a:r>
            <a:r>
              <a:rPr lang="en-GB" dirty="0" smtClean="0"/>
              <a:t>, </a:t>
            </a:r>
            <a:r>
              <a:rPr lang="en-GB" i="1" dirty="0" smtClean="0"/>
              <a:t>et al</a:t>
            </a:r>
            <a:r>
              <a:rPr lang="en-GB" dirty="0" smtClean="0"/>
              <a:t>.)</a:t>
            </a:r>
          </a:p>
          <a:p>
            <a:r>
              <a:rPr lang="en-GB" dirty="0" smtClean="0"/>
              <a:t>Picked up by BBC website and various newspapers, including the ‘Guardian’</a:t>
            </a:r>
          </a:p>
          <a:p>
            <a:endParaRPr lang="en-GB" dirty="0" smtClean="0"/>
          </a:p>
          <a:p>
            <a:endParaRPr lang="en-GB" dirty="0"/>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127630" y="1825625"/>
            <a:ext cx="3270739" cy="4351338"/>
          </a:xfrm>
          <a:prstGeom prst="rect">
            <a:avLst/>
          </a:prstGeom>
        </p:spPr>
      </p:pic>
    </p:spTree>
    <p:extLst>
      <p:ext uri="{BB962C8B-B14F-4D97-AF65-F5344CB8AC3E}">
        <p14:creationId xmlns:p14="http://schemas.microsoft.com/office/powerpoint/2010/main" val="198639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Tit Bill Length</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26025" y="1920338"/>
            <a:ext cx="8406942" cy="4203471"/>
          </a:xfrm>
          <a:prstGeom prst="rect">
            <a:avLst/>
          </a:prstGeom>
        </p:spPr>
      </p:pic>
    </p:spTree>
    <p:extLst>
      <p:ext uri="{BB962C8B-B14F-4D97-AF65-F5344CB8AC3E}">
        <p14:creationId xmlns:p14="http://schemas.microsoft.com/office/powerpoint/2010/main" val="262176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Tit </a:t>
            </a:r>
            <a:r>
              <a:rPr lang="en-GB" dirty="0"/>
              <a:t>B</a:t>
            </a:r>
            <a:r>
              <a:rPr lang="en-GB" dirty="0" smtClean="0"/>
              <a:t>ill Length</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200" y="2419897"/>
            <a:ext cx="5181600" cy="3162794"/>
          </a:xfrm>
          <a:prstGeom prst="rect">
            <a:avLst/>
          </a:prstGeom>
        </p:spPr>
      </p:pic>
      <p:sp>
        <p:nvSpPr>
          <p:cNvPr id="4" name="Content Placeholder 3"/>
          <p:cNvSpPr>
            <a:spLocks noGrp="1"/>
          </p:cNvSpPr>
          <p:nvPr>
            <p:ph sz="half" idx="2"/>
          </p:nvPr>
        </p:nvSpPr>
        <p:spPr/>
        <p:txBody>
          <a:bodyPr/>
          <a:lstStyle/>
          <a:p>
            <a:r>
              <a:rPr lang="en-GB" dirty="0" smtClean="0"/>
              <a:t>Perrier and </a:t>
            </a:r>
            <a:r>
              <a:rPr lang="en-GB" dirty="0" err="1" smtClean="0"/>
              <a:t>Charmantier</a:t>
            </a:r>
            <a:r>
              <a:rPr lang="en-GB" dirty="0" smtClean="0"/>
              <a:t> (2018)</a:t>
            </a:r>
          </a:p>
          <a:p>
            <a:pPr lvl="1"/>
            <a:r>
              <a:rPr lang="en-GB" dirty="0" smtClean="0"/>
              <a:t>Alternative statistical approach</a:t>
            </a:r>
          </a:p>
          <a:p>
            <a:pPr lvl="1"/>
            <a:r>
              <a:rPr lang="en-GB" dirty="0" smtClean="0"/>
              <a:t>Recent DECREASE in bill length in UK birds</a:t>
            </a:r>
          </a:p>
          <a:p>
            <a:pPr lvl="1"/>
            <a:r>
              <a:rPr lang="en-GB" dirty="0" smtClean="0"/>
              <a:t>DO have longer bills than Great Tits on mainland Europe</a:t>
            </a:r>
          </a:p>
          <a:p>
            <a:r>
              <a:rPr lang="en-GB" dirty="0" smtClean="0"/>
              <a:t>“massively </a:t>
            </a:r>
            <a:r>
              <a:rPr lang="en-US" dirty="0" smtClean="0"/>
              <a:t>communicated </a:t>
            </a:r>
            <a:r>
              <a:rPr lang="en-US" dirty="0"/>
              <a:t>strong </a:t>
            </a:r>
            <a:r>
              <a:rPr lang="en-US" dirty="0" smtClean="0"/>
              <a:t>assertion* was </a:t>
            </a:r>
            <a:r>
              <a:rPr lang="en-US" dirty="0"/>
              <a:t>based on what was rather a speculation by the </a:t>
            </a:r>
            <a:r>
              <a:rPr lang="en-US" dirty="0" smtClean="0"/>
              <a:t>authors” *By the media</a:t>
            </a:r>
            <a:endParaRPr lang="en-GB" dirty="0" smtClean="0"/>
          </a:p>
          <a:p>
            <a:pPr lvl="1"/>
            <a:endParaRPr lang="en-GB" dirty="0"/>
          </a:p>
        </p:txBody>
      </p:sp>
    </p:spTree>
    <p:extLst>
      <p:ext uri="{BB962C8B-B14F-4D97-AF65-F5344CB8AC3E}">
        <p14:creationId xmlns:p14="http://schemas.microsoft.com/office/powerpoint/2010/main" val="1129970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505</Words>
  <Application>Microsoft Office PowerPoint</Application>
  <PresentationFormat>Widescreen</PresentationFormat>
  <Paragraphs>89</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Natural Selection</vt:lpstr>
      <vt:lpstr>Natural Selection in Birds</vt:lpstr>
      <vt:lpstr>An Alternate Example?</vt:lpstr>
      <vt:lpstr>Darwin’s Finches Revisited</vt:lpstr>
      <vt:lpstr>Darwin’s Finches Revisited</vt:lpstr>
      <vt:lpstr>Darwin’s Finches Revisited</vt:lpstr>
      <vt:lpstr>Something Closer in Space/Time?</vt:lpstr>
      <vt:lpstr>Great Tit Bill Length</vt:lpstr>
      <vt:lpstr>Great Tit Bill Length</vt:lpstr>
      <vt:lpstr>Natural Selection….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Selection</dc:title>
  <dc:creator>Stewart White</dc:creator>
  <cp:lastModifiedBy>Rebecca Pitman</cp:lastModifiedBy>
  <cp:revision>17</cp:revision>
  <dcterms:created xsi:type="dcterms:W3CDTF">2019-05-07T12:32:09Z</dcterms:created>
  <dcterms:modified xsi:type="dcterms:W3CDTF">2019-09-24T08:05:04Z</dcterms:modified>
</cp:coreProperties>
</file>