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0" r:id="rId5"/>
    <p:sldMasterId id="2147483652" r:id="rId6"/>
    <p:sldMasterId id="2147483654" r:id="rId7"/>
    <p:sldMasterId id="2147483656" r:id="rId8"/>
    <p:sldMasterId id="2147483658" r:id="rId9"/>
    <p:sldMasterId id="2147483664" r:id="rId10"/>
    <p:sldMasterId id="2147483666" r:id="rId11"/>
    <p:sldMasterId id="2147483668" r:id="rId12"/>
    <p:sldMasterId id="2147483670" r:id="rId13"/>
    <p:sldMasterId id="2147483672" r:id="rId14"/>
    <p:sldMasterId id="2147483674" r:id="rId15"/>
  </p:sldMasterIdLst>
  <p:notesMasterIdLst>
    <p:notesMasterId r:id="rId32"/>
  </p:notesMasterIdLst>
  <p:handoutMasterIdLst>
    <p:handoutMasterId r:id="rId33"/>
  </p:handoutMasterIdLst>
  <p:sldIdLst>
    <p:sldId id="256" r:id="rId16"/>
    <p:sldId id="264" r:id="rId17"/>
    <p:sldId id="294" r:id="rId18"/>
    <p:sldId id="298" r:id="rId19"/>
    <p:sldId id="299" r:id="rId20"/>
    <p:sldId id="300" r:id="rId21"/>
    <p:sldId id="301" r:id="rId22"/>
    <p:sldId id="303" r:id="rId23"/>
    <p:sldId id="304" r:id="rId24"/>
    <p:sldId id="302" r:id="rId25"/>
    <p:sldId id="305" r:id="rId26"/>
    <p:sldId id="306" r:id="rId27"/>
    <p:sldId id="307" r:id="rId28"/>
    <p:sldId id="308" r:id="rId29"/>
    <p:sldId id="309" r:id="rId30"/>
    <p:sldId id="293" r:id="rId31"/>
  </p:sldIdLst>
  <p:sldSz cx="9144000" cy="6858000" type="screen4x3"/>
  <p:notesSz cx="6662738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in Coltart" initials="KC" lastIdx="39" clrIdx="0">
    <p:extLst>
      <p:ext uri="{19B8F6BF-5375-455C-9EA6-DF929625EA0E}">
        <p15:presenceInfo xmlns:p15="http://schemas.microsoft.com/office/powerpoint/2012/main" userId="S-1-5-21-2064592321-1637304448-1524247972-31407" providerId="AD"/>
      </p:ext>
    </p:extLst>
  </p:cmAuthor>
  <p:cmAuthor id="2" name="Jillian Hendry" initials="JH" lastIdx="7" clrIdx="1">
    <p:extLst>
      <p:ext uri="{19B8F6BF-5375-455C-9EA6-DF929625EA0E}">
        <p15:presenceInfo xmlns:p15="http://schemas.microsoft.com/office/powerpoint/2012/main" userId="S-1-5-21-2064592321-1637304448-1524247972-14844" providerId="AD"/>
      </p:ext>
    </p:extLst>
  </p:cmAuthor>
  <p:cmAuthor id="3" name="Aneta Morrison" initials="AM" lastIdx="4" clrIdx="2">
    <p:extLst>
      <p:ext uri="{19B8F6BF-5375-455C-9EA6-DF929625EA0E}">
        <p15:presenceInfo xmlns:p15="http://schemas.microsoft.com/office/powerpoint/2012/main" userId="S-1-5-21-2064592321-1637304448-1524247972-2400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CC99D1"/>
    <a:srgbClr val="AE7B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559" autoAdjust="0"/>
  </p:normalViewPr>
  <p:slideViewPr>
    <p:cSldViewPr>
      <p:cViewPr varScale="1">
        <p:scale>
          <a:sx n="72" d="100"/>
          <a:sy n="72" d="100"/>
        </p:scale>
        <p:origin x="191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6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3488" y="0"/>
            <a:ext cx="28876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8410392-36B2-49F9-9739-453F17C152DE}" type="datetimeFigureOut">
              <a:rPr lang="en-GB"/>
              <a:pPr>
                <a:defRPr/>
              </a:pPr>
              <a:t>03/06/2019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8876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3488" y="9428163"/>
            <a:ext cx="2887662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92B3A65-3997-4A25-AD36-EDB21704F0E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6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3488" y="0"/>
            <a:ext cx="28876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EAB98C9-3519-4692-862B-66A70E63A13E}" type="datetimeFigureOut">
              <a:rPr lang="en-GB"/>
              <a:pPr>
                <a:defRPr/>
              </a:pPr>
              <a:t>03/06/2019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0900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750" y="4714875"/>
            <a:ext cx="5329238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8876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3488" y="9428163"/>
            <a:ext cx="2887662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CCEAF05-298D-4C99-A0E9-3AE5AAA178AA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C8A8E44-B0B3-4956-93ED-43090DE6A7B0}" type="slidenum">
              <a:rPr lang="en-GB" altLang="en-US" smtClean="0"/>
              <a:pPr>
                <a:spcBef>
                  <a:spcPct val="0"/>
                </a:spcBef>
              </a:pPr>
              <a:t>1</a:t>
            </a:fld>
            <a:endParaRPr lang="en-GB" alt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10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498523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11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225760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12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47139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6">
              <a:defRPr/>
            </a:pP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13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5523585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14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2051059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6">
              <a:defRPr/>
            </a:pP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15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993058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6881CDC-7395-49B3-B9B5-271C82D9ADB6}" type="slidenum">
              <a:rPr lang="en-GB" altLang="en-US" smtClean="0"/>
              <a:pPr>
                <a:spcBef>
                  <a:spcPct val="0"/>
                </a:spcBef>
              </a:pPr>
              <a:t>16</a:t>
            </a:fld>
            <a:endParaRPr lang="en-GB" alt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C42A73F-4A25-4067-AE25-A144EF8397EC}" type="slidenum">
              <a:rPr lang="en-GB" altLang="en-US" smtClean="0"/>
              <a:pPr>
                <a:spcBef>
                  <a:spcPct val="0"/>
                </a:spcBef>
              </a:pPr>
              <a:t>2</a:t>
            </a:fld>
            <a:endParaRPr lang="en-GB" alt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24110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414067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811852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44184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674860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2439564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033576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A LOGO TITLE HOLDING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QA 2567 rev288 (pms)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84313"/>
            <a:ext cx="4802187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394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4247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4050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A LOGO  FINAL HOLDING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6953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 txBox="1">
            <a:spLocks/>
          </p:cNvSpPr>
          <p:nvPr userDrawn="1"/>
        </p:nvSpPr>
        <p:spPr>
          <a:xfrm>
            <a:off x="468313" y="203200"/>
            <a:ext cx="8229600" cy="7905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4056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829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6481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167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0445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A LOGO  FINAL 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QA 2567 rev288 (pms)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25" y="908050"/>
            <a:ext cx="4802188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1979613" y="3789363"/>
            <a:ext cx="53292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2600" b="1" dirty="0" smtClean="0">
                <a:solidFill>
                  <a:srgbClr val="FFFFFF"/>
                </a:solidFill>
                <a:cs typeface="Arial" charset="0"/>
              </a:rPr>
              <a:t>www.sqa.org.uk </a:t>
            </a:r>
            <a:r>
              <a:rPr lang="en-GB" altLang="en-US" sz="2600" dirty="0" smtClean="0">
                <a:solidFill>
                  <a:srgbClr val="FFFFFF"/>
                </a:solidFill>
                <a:latin typeface="Arial Narrow" pitchFamily="34" charset="0"/>
                <a:cs typeface="Arial" charset="0"/>
              </a:rPr>
              <a:t>I</a:t>
            </a:r>
            <a:r>
              <a:rPr lang="en-GB" altLang="en-US" sz="2600" b="1" dirty="0" smtClean="0">
                <a:solidFill>
                  <a:srgbClr val="FFFFFF"/>
                </a:solidFill>
                <a:cs typeface="Arial" charset="0"/>
              </a:rPr>
              <a:t> 0303 333 0330</a:t>
            </a:r>
            <a:endParaRPr lang="en-US" altLang="en-US" sz="2600" b="1" dirty="0" smtClean="0">
              <a:solidFill>
                <a:srgbClr val="FFFFFF"/>
              </a:solidFill>
              <a:cs typeface="Arial" charset="0"/>
            </a:endParaRPr>
          </a:p>
          <a:p>
            <a:pPr eaLnBrk="1" hangingPunct="1">
              <a:defRPr/>
            </a:pPr>
            <a:endParaRPr lang="en-GB" altLang="en-US" dirty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252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BD SQA LOGO  TITLE 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449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7931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SQA 2567 rev288 (pms)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84313"/>
            <a:ext cx="4802187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6"/>
          <p:cNvSpPr txBox="1">
            <a:spLocks noChangeArrowheads="1"/>
          </p:cNvSpPr>
          <p:nvPr userDrawn="1"/>
        </p:nvSpPr>
        <p:spPr bwMode="auto">
          <a:xfrm>
            <a:off x="1979613" y="3789363"/>
            <a:ext cx="53292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2600" b="1" dirty="0" smtClean="0">
                <a:solidFill>
                  <a:srgbClr val="FFFFFF"/>
                </a:solidFill>
                <a:cs typeface="Arial" charset="0"/>
              </a:rPr>
              <a:t>www.sqa.org.uk </a:t>
            </a:r>
            <a:r>
              <a:rPr lang="en-GB" altLang="en-US" sz="2600" dirty="0" smtClean="0">
                <a:solidFill>
                  <a:srgbClr val="FFFFFF"/>
                </a:solidFill>
                <a:latin typeface="Arial Narrow" pitchFamily="34" charset="0"/>
                <a:cs typeface="Arial" charset="0"/>
              </a:rPr>
              <a:t>I</a:t>
            </a:r>
            <a:r>
              <a:rPr lang="en-GB" altLang="en-US" sz="2600" b="1" dirty="0" smtClean="0">
                <a:solidFill>
                  <a:srgbClr val="FFFFFF"/>
                </a:solidFill>
                <a:cs typeface="Arial" charset="0"/>
              </a:rPr>
              <a:t> 0303 333 0330</a:t>
            </a:r>
            <a:endParaRPr lang="en-US" altLang="en-US" sz="2600" b="1" dirty="0" smtClean="0">
              <a:solidFill>
                <a:srgbClr val="FFFFFF"/>
              </a:solidFill>
              <a:cs typeface="Arial" charset="0"/>
            </a:endParaRPr>
          </a:p>
          <a:p>
            <a:pPr eaLnBrk="1" hangingPunct="1">
              <a:defRPr/>
            </a:pPr>
            <a:endParaRPr lang="en-GB" altLang="en-US" dirty="0" smtClean="0">
              <a:solidFill>
                <a:srgbClr val="000000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Symbol" panose="05050102010706020507" pitchFamily="18" charset="2"/>
        <a:buChar char="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Symbol" panose="05050102010706020507" pitchFamily="18" charset="2"/>
        <a:buChar char="¨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SQA 2567 rev288 (pms)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25" y="908050"/>
            <a:ext cx="4802188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9600" y="5259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/>
    </mc:Choice>
    <mc:Fallback xmlns="">
      <p:transition spd="slow"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1520" y="549275"/>
            <a:ext cx="8446393" cy="79149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Project – resources</a:t>
            </a:r>
            <a:endParaRPr lang="en-US" kern="0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0999250"/>
              </p:ext>
            </p:extLst>
          </p:nvPr>
        </p:nvGraphicFramePr>
        <p:xfrm>
          <a:off x="251520" y="1340768"/>
          <a:ext cx="8640960" cy="2410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8595">
                  <a:extLst>
                    <a:ext uri="{9D8B030D-6E8A-4147-A177-3AD203B41FA5}">
                      <a16:colId xmlns:a16="http://schemas.microsoft.com/office/drawing/2014/main" val="889421883"/>
                    </a:ext>
                  </a:extLst>
                </a:gridCol>
                <a:gridCol w="4332365">
                  <a:extLst>
                    <a:ext uri="{9D8B030D-6E8A-4147-A177-3AD203B41FA5}">
                      <a16:colId xmlns:a16="http://schemas.microsoft.com/office/drawing/2014/main" val="1632243020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National</a:t>
                      </a:r>
                      <a:r>
                        <a:rPr lang="en-GB" sz="2000" baseline="0" dirty="0" smtClean="0"/>
                        <a:t> Qualification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aseline="0" dirty="0" smtClean="0"/>
                        <a:t>(Session 2018/19)</a:t>
                      </a:r>
                      <a:endParaRPr lang="en-GB" sz="2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Revised National</a:t>
                      </a:r>
                      <a:r>
                        <a:rPr lang="en-GB" sz="2000" baseline="0" dirty="0" smtClean="0"/>
                        <a:t> Qualification</a:t>
                      </a:r>
                    </a:p>
                    <a:p>
                      <a:pPr algn="ctr"/>
                      <a:r>
                        <a:rPr lang="en-GB" sz="2000" baseline="0" dirty="0" smtClean="0"/>
                        <a:t>(Session 2019/20)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67285645"/>
                  </a:ext>
                </a:extLst>
              </a:tr>
              <a:tr h="504056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Open</a:t>
                      </a:r>
                      <a:r>
                        <a:rPr lang="en-GB" sz="2000" baseline="0" dirty="0" smtClean="0"/>
                        <a:t> book – there are no restrictions on resources that candidates can access.</a:t>
                      </a:r>
                      <a:endParaRPr lang="en-GB" sz="2000" dirty="0" smtClean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8393187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Candidates must reference research evidence within the report.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Candidates must reference research evidence</a:t>
                      </a:r>
                      <a:r>
                        <a:rPr lang="en-GB" sz="2000" baseline="0" dirty="0" smtClean="0"/>
                        <a:t>, using footnotes.</a:t>
                      </a:r>
                      <a:endParaRPr lang="en-GB" sz="20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8761176"/>
                  </a:ext>
                </a:extLst>
              </a:tr>
              <a:tr h="504056"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Candidates must provide a bibliography.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204417"/>
                  </a:ext>
                </a:extLst>
              </a:tr>
            </a:tbl>
          </a:graphicData>
        </a:graphic>
      </p:graphicFrame>
      <p:pic>
        <p:nvPicPr>
          <p:cNvPr id="4" name="Slide_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9600" y="525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08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7000"/>
    </mc:Choice>
    <mc:Fallback xmlns="">
      <p:transition spd="slow" advClick="0" advTm="4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07504" y="548680"/>
            <a:ext cx="8568953" cy="64747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Project – reasonable assistance</a:t>
            </a:r>
            <a:endParaRPr lang="en-US" kern="0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3770209"/>
              </p:ext>
            </p:extLst>
          </p:nvPr>
        </p:nvGraphicFramePr>
        <p:xfrm>
          <a:off x="251520" y="1412776"/>
          <a:ext cx="8676160" cy="4093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7664">
                  <a:extLst>
                    <a:ext uri="{9D8B030D-6E8A-4147-A177-3AD203B41FA5}">
                      <a16:colId xmlns:a16="http://schemas.microsoft.com/office/drawing/2014/main" val="889421883"/>
                    </a:ext>
                  </a:extLst>
                </a:gridCol>
                <a:gridCol w="4458496">
                  <a:extLst>
                    <a:ext uri="{9D8B030D-6E8A-4147-A177-3AD203B41FA5}">
                      <a16:colId xmlns:a16="http://schemas.microsoft.com/office/drawing/2014/main" val="1632243020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National Qualification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(Session 2018/19)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Revised National</a:t>
                      </a:r>
                      <a:r>
                        <a:rPr lang="en-GB" sz="2000" baseline="0" dirty="0" smtClean="0"/>
                        <a:t> Qualification</a:t>
                      </a:r>
                    </a:p>
                    <a:p>
                      <a:pPr algn="ctr"/>
                      <a:r>
                        <a:rPr lang="en-GB" sz="2000" baseline="0" dirty="0" smtClean="0"/>
                        <a:t>(Session 2019/20)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67285645"/>
                  </a:ext>
                </a:extLst>
              </a:tr>
              <a:tr h="4966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May be given on a generic basis to</a:t>
                      </a:r>
                      <a:r>
                        <a:rPr lang="en-GB" sz="2000" baseline="0" dirty="0" smtClean="0"/>
                        <a:t> a class or to individual candidates.</a:t>
                      </a:r>
                      <a:endParaRPr lang="en-GB" sz="2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8762517"/>
                  </a:ext>
                </a:extLst>
              </a:tr>
              <a:tr h="496662"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Ad</a:t>
                      </a:r>
                      <a:r>
                        <a:rPr lang="en-GB" sz="2000" baseline="0" dirty="0" smtClean="0"/>
                        <a:t>vise on instructions/requirements.</a:t>
                      </a:r>
                      <a:endParaRPr lang="en-GB" sz="2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355092"/>
                  </a:ext>
                </a:extLst>
              </a:tr>
              <a:tr h="2829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 smtClean="0"/>
                        <a:t>Advise</a:t>
                      </a:r>
                      <a:r>
                        <a:rPr lang="en-GB" sz="2000" baseline="0" dirty="0" smtClean="0"/>
                        <a:t> on topic/organisation.</a:t>
                      </a:r>
                      <a:endParaRPr lang="en-GB" sz="20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9882896"/>
                  </a:ext>
                </a:extLst>
              </a:tr>
              <a:tr h="2829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 smtClean="0"/>
                        <a:t>Advise</a:t>
                      </a:r>
                      <a:r>
                        <a:rPr lang="en-GB" sz="2000" baseline="0" dirty="0" smtClean="0"/>
                        <a:t> on likely availability/accessibility of resources.</a:t>
                      </a:r>
                      <a:endParaRPr lang="en-GB" sz="20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64835730"/>
                  </a:ext>
                </a:extLst>
              </a:tr>
              <a:tr h="2829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 smtClean="0"/>
                        <a:t>Advise on possible sources</a:t>
                      </a:r>
                      <a:r>
                        <a:rPr lang="en-GB" sz="2000" baseline="0" dirty="0" smtClean="0"/>
                        <a:t> of information.</a:t>
                      </a:r>
                      <a:endParaRPr lang="en-GB" sz="20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6141802"/>
                  </a:ext>
                </a:extLst>
              </a:tr>
              <a:tr h="2829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 smtClean="0"/>
                        <a:t>Advise on how to structure</a:t>
                      </a:r>
                      <a:r>
                        <a:rPr lang="en-GB" sz="2000" baseline="0" dirty="0" smtClean="0"/>
                        <a:t> the report.</a:t>
                      </a:r>
                      <a:endParaRPr lang="en-GB" sz="20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5276688"/>
                  </a:ext>
                </a:extLst>
              </a:tr>
            </a:tbl>
          </a:graphicData>
        </a:graphic>
      </p:graphicFrame>
      <p:pic>
        <p:nvPicPr>
          <p:cNvPr id="4" name="Slide_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9600" y="525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7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2000"/>
    </mc:Choice>
    <mc:Fallback xmlns="">
      <p:transition spd="slow" advClick="0" advTm="7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87523" y="548680"/>
            <a:ext cx="8928991" cy="122354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Project – unreasonable assistance</a:t>
            </a:r>
            <a:endParaRPr lang="en-US" kern="0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7955246"/>
              </p:ext>
            </p:extLst>
          </p:nvPr>
        </p:nvGraphicFramePr>
        <p:xfrm>
          <a:off x="269521" y="1340768"/>
          <a:ext cx="8604957" cy="40018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2439">
                  <a:extLst>
                    <a:ext uri="{9D8B030D-6E8A-4147-A177-3AD203B41FA5}">
                      <a16:colId xmlns:a16="http://schemas.microsoft.com/office/drawing/2014/main" val="889421883"/>
                    </a:ext>
                  </a:extLst>
                </a:gridCol>
                <a:gridCol w="4662518">
                  <a:extLst>
                    <a:ext uri="{9D8B030D-6E8A-4147-A177-3AD203B41FA5}">
                      <a16:colId xmlns:a16="http://schemas.microsoft.com/office/drawing/2014/main" val="1632243020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National Qualification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(Session</a:t>
                      </a:r>
                      <a:r>
                        <a:rPr lang="en-GB" sz="2000" baseline="0" dirty="0" smtClean="0"/>
                        <a:t> 2018/19)</a:t>
                      </a:r>
                      <a:endParaRPr lang="en-GB" sz="2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Revised National</a:t>
                      </a:r>
                      <a:r>
                        <a:rPr lang="en-GB" sz="2000" baseline="0" dirty="0" smtClean="0"/>
                        <a:t> Qualification</a:t>
                      </a:r>
                    </a:p>
                    <a:p>
                      <a:pPr algn="ctr"/>
                      <a:r>
                        <a:rPr lang="en-GB" sz="2000" baseline="0" dirty="0" smtClean="0"/>
                        <a:t>(Session 2019/20)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67285645"/>
                  </a:ext>
                </a:extLst>
              </a:tr>
              <a:tr h="48325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Providing candidates with full example projects.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2197624"/>
                  </a:ext>
                </a:extLst>
              </a:tr>
              <a:tr h="49666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Directing candidates to specific text within a</a:t>
                      </a:r>
                      <a:r>
                        <a:rPr lang="en-GB" sz="2000" baseline="0" dirty="0" smtClean="0"/>
                        <a:t> source of information.</a:t>
                      </a:r>
                      <a:endParaRPr lang="en-GB" sz="20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8761176"/>
                  </a:ext>
                </a:extLst>
              </a:tr>
              <a:tr h="49666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Tell candidates what analysis they can draw</a:t>
                      </a:r>
                      <a:r>
                        <a:rPr lang="en-GB" sz="2000" baseline="0" dirty="0" smtClean="0"/>
                        <a:t> from a research finding.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1959001"/>
                  </a:ext>
                </a:extLst>
              </a:tr>
              <a:tr h="496662"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Marking drafts.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0944935"/>
                  </a:ext>
                </a:extLst>
              </a:tr>
              <a:tr h="496662"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Adopting</a:t>
                      </a:r>
                      <a:r>
                        <a:rPr lang="en-GB" sz="2000" baseline="0" dirty="0" smtClean="0"/>
                        <a:t> a directive role or providing specific advice on how to re-phrase or improve responses.</a:t>
                      </a:r>
                      <a:endParaRPr lang="en-GB" sz="2000" dirty="0" smtClean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8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18700"/>
                  </a:ext>
                </a:extLst>
              </a:tr>
            </a:tbl>
          </a:graphicData>
        </a:graphic>
      </p:graphicFrame>
      <p:pic>
        <p:nvPicPr>
          <p:cNvPr id="4" name="Slide_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9600" y="525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8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6000"/>
    </mc:Choice>
    <mc:Fallback xmlns="">
      <p:transition spd="slow" advClick="0" advTm="5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98637" y="549275"/>
            <a:ext cx="8399276" cy="71948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Project - bibliography</a:t>
            </a:r>
            <a:endParaRPr lang="en-US" kern="0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423408"/>
              </p:ext>
            </p:extLst>
          </p:nvPr>
        </p:nvGraphicFramePr>
        <p:xfrm>
          <a:off x="298637" y="1484784"/>
          <a:ext cx="8791519" cy="41713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9187">
                  <a:extLst>
                    <a:ext uri="{9D8B030D-6E8A-4147-A177-3AD203B41FA5}">
                      <a16:colId xmlns:a16="http://schemas.microsoft.com/office/drawing/2014/main" val="889421883"/>
                    </a:ext>
                  </a:extLst>
                </a:gridCol>
                <a:gridCol w="6102332">
                  <a:extLst>
                    <a:ext uri="{9D8B030D-6E8A-4147-A177-3AD203B41FA5}">
                      <a16:colId xmlns:a16="http://schemas.microsoft.com/office/drawing/2014/main" val="1632243020"/>
                    </a:ext>
                  </a:extLst>
                </a:gridCol>
              </a:tblGrid>
              <a:tr h="4887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National Qualification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(Session 2018/19)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Revised National</a:t>
                      </a:r>
                      <a:r>
                        <a:rPr lang="en-GB" sz="2000" baseline="0" dirty="0" smtClean="0"/>
                        <a:t> Qualification</a:t>
                      </a:r>
                    </a:p>
                    <a:p>
                      <a:pPr algn="ctr"/>
                      <a:r>
                        <a:rPr lang="en-GB" sz="2000" baseline="0" dirty="0" smtClean="0"/>
                        <a:t>(Session 2019/20)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67285645"/>
                  </a:ext>
                </a:extLst>
              </a:tr>
              <a:tr h="581105"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Showin</a:t>
                      </a:r>
                      <a:r>
                        <a:rPr lang="en-GB" sz="2000" baseline="0" dirty="0" smtClean="0"/>
                        <a:t>g a list of all sources of </a:t>
                      </a:r>
                      <a:r>
                        <a:rPr lang="en-GB" sz="2000" baseline="0" dirty="0" smtClean="0"/>
                        <a:t>information: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7082224"/>
                  </a:ext>
                </a:extLst>
              </a:tr>
              <a:tr h="4815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657350" lvl="3" indent="-285750" algn="l">
                        <a:buFont typeface="Symbol" panose="05050102010706020507" pitchFamily="18" charset="2"/>
                        <a:buChar char="¨"/>
                      </a:pPr>
                      <a:r>
                        <a:rPr lang="en-GB" dirty="0" smtClean="0"/>
                        <a:t>website addresses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5487031"/>
                  </a:ext>
                </a:extLst>
              </a:tr>
              <a:tr h="4815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657350" lvl="3" indent="-285750" algn="l">
                        <a:buFont typeface="Symbol" panose="05050102010706020507" pitchFamily="18" charset="2"/>
                        <a:buChar char="¨"/>
                      </a:pPr>
                      <a:r>
                        <a:rPr lang="en-GB" dirty="0" smtClean="0"/>
                        <a:t>details of newspaper</a:t>
                      </a:r>
                      <a:r>
                        <a:rPr lang="en-GB" baseline="0" dirty="0" smtClean="0"/>
                        <a:t> articles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5196913"/>
                  </a:ext>
                </a:extLst>
              </a:tr>
              <a:tr h="4815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657350" marR="0" lvl="3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¨"/>
                        <a:tabLst/>
                        <a:defRPr/>
                      </a:pPr>
                      <a:r>
                        <a:rPr lang="en-GB" dirty="0" smtClean="0"/>
                        <a:t>details of magazine/journal</a:t>
                      </a:r>
                      <a:r>
                        <a:rPr lang="en-GB" baseline="0" dirty="0" smtClean="0"/>
                        <a:t> articles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3231156"/>
                  </a:ext>
                </a:extLst>
              </a:tr>
              <a:tr h="4815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657350" marR="0" lvl="3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¨"/>
                        <a:tabLst/>
                        <a:defRPr/>
                      </a:pPr>
                      <a:r>
                        <a:rPr lang="en-GB" dirty="0" smtClean="0"/>
                        <a:t>details of books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2552814"/>
                  </a:ext>
                </a:extLst>
              </a:tr>
              <a:tr h="4815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657350" lvl="3" indent="-285750" algn="l">
                        <a:buFont typeface="Symbol" panose="05050102010706020507" pitchFamily="18" charset="2"/>
                        <a:buChar char="¨"/>
                      </a:pPr>
                      <a:r>
                        <a:rPr lang="en-GB" dirty="0" smtClean="0"/>
                        <a:t>details</a:t>
                      </a:r>
                      <a:r>
                        <a:rPr lang="en-GB" baseline="0" dirty="0" smtClean="0"/>
                        <a:t> of social media sites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5954158"/>
                  </a:ext>
                </a:extLst>
              </a:tr>
              <a:tr h="4815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657350" lvl="3" indent="-285750" algn="l">
                        <a:buFont typeface="Symbol" panose="05050102010706020507" pitchFamily="18" charset="2"/>
                        <a:buChar char="¨"/>
                      </a:pPr>
                      <a:r>
                        <a:rPr lang="en-GB" dirty="0" smtClean="0"/>
                        <a:t>details of podcasts/documentaries/</a:t>
                      </a:r>
                      <a:r>
                        <a:rPr lang="en-GB" baseline="0" dirty="0" smtClean="0"/>
                        <a:t>etc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7248788"/>
                  </a:ext>
                </a:extLst>
              </a:tr>
            </a:tbl>
          </a:graphicData>
        </a:graphic>
      </p:graphicFrame>
      <p:pic>
        <p:nvPicPr>
          <p:cNvPr id="4" name="Slide_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9600" y="525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7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000"/>
    </mc:Choice>
    <mc:Fallback xmlns="">
      <p:transition spd="slow" advClick="0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98638" y="404664"/>
            <a:ext cx="8399276" cy="71948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Project – appendices</a:t>
            </a:r>
            <a:endParaRPr lang="en-US" kern="0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6795789"/>
              </p:ext>
            </p:extLst>
          </p:nvPr>
        </p:nvGraphicFramePr>
        <p:xfrm>
          <a:off x="298638" y="1107136"/>
          <a:ext cx="8399276" cy="4549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387">
                  <a:extLst>
                    <a:ext uri="{9D8B030D-6E8A-4147-A177-3AD203B41FA5}">
                      <a16:colId xmlns:a16="http://schemas.microsoft.com/office/drawing/2014/main" val="889421883"/>
                    </a:ext>
                  </a:extLst>
                </a:gridCol>
                <a:gridCol w="5554889">
                  <a:extLst>
                    <a:ext uri="{9D8B030D-6E8A-4147-A177-3AD203B41FA5}">
                      <a16:colId xmlns:a16="http://schemas.microsoft.com/office/drawing/2014/main" val="1632243020"/>
                    </a:ext>
                  </a:extLst>
                </a:gridCol>
              </a:tblGrid>
              <a:tr h="4887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National Qualification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(Session 2018/19)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Revised National</a:t>
                      </a:r>
                      <a:r>
                        <a:rPr lang="en-GB" sz="2000" baseline="0" dirty="0" smtClean="0"/>
                        <a:t> Qualification</a:t>
                      </a:r>
                    </a:p>
                    <a:p>
                      <a:pPr algn="ctr"/>
                      <a:r>
                        <a:rPr lang="en-GB" sz="2000" baseline="0" dirty="0" smtClean="0"/>
                        <a:t>(Session 2019/20)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67285645"/>
                  </a:ext>
                </a:extLst>
              </a:tr>
              <a:tr h="581105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Maximum of 4 appendices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Maximum of 4 pages of appendices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53288318"/>
                  </a:ext>
                </a:extLst>
              </a:tr>
              <a:tr h="581105"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Appendices could include, as appropriate: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35878904"/>
                  </a:ext>
                </a:extLst>
              </a:tr>
              <a:tr h="581105"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257300" lvl="2" indent="-342900" algn="l">
                        <a:buFont typeface="Symbol" panose="05050102010706020507" pitchFamily="18" charset="2"/>
                        <a:buChar char="¨"/>
                      </a:pPr>
                      <a:r>
                        <a:rPr lang="en-GB" sz="1800" dirty="0" smtClean="0"/>
                        <a:t>statistical, graphical, numerical</a:t>
                      </a:r>
                      <a:r>
                        <a:rPr lang="en-GB" sz="1800" baseline="0" dirty="0" smtClean="0"/>
                        <a:t> data, photos, images</a:t>
                      </a:r>
                      <a:endParaRPr lang="en-GB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7082224"/>
                  </a:ext>
                </a:extLst>
              </a:tr>
              <a:tr h="4815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200150" lvl="2" indent="-285750">
                        <a:buFont typeface="Symbol" panose="05050102010706020507" pitchFamily="18" charset="2"/>
                        <a:buChar char="¨"/>
                      </a:pPr>
                      <a:r>
                        <a:rPr lang="en-GB" sz="1800" b="0" dirty="0" smtClean="0"/>
                        <a:t>notes</a:t>
                      </a:r>
                      <a:r>
                        <a:rPr lang="en-GB" sz="1800" dirty="0" smtClean="0"/>
                        <a:t> taken from a visit or a</a:t>
                      </a:r>
                      <a:r>
                        <a:rPr lang="en-GB" sz="1800" baseline="0" dirty="0" smtClean="0"/>
                        <a:t> talk</a:t>
                      </a:r>
                      <a:endParaRPr lang="en-GB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5292498"/>
                  </a:ext>
                </a:extLst>
              </a:tr>
              <a:tr h="4815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200150" lvl="2" indent="-285750">
                        <a:buFont typeface="Symbol" panose="05050102010706020507" pitchFamily="18" charset="2"/>
                        <a:buChar char="¨"/>
                      </a:pPr>
                      <a:r>
                        <a:rPr lang="en-GB" sz="1800" dirty="0" smtClean="0"/>
                        <a:t>notes taken from audio-visual</a:t>
                      </a:r>
                      <a:r>
                        <a:rPr lang="en-GB" sz="1800" baseline="0" dirty="0" smtClean="0"/>
                        <a:t> sources</a:t>
                      </a:r>
                      <a:endParaRPr lang="en-GB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5487031"/>
                  </a:ext>
                </a:extLst>
              </a:tr>
              <a:tr h="4815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200150" lvl="2" indent="-285750">
                        <a:buFont typeface="Symbol" panose="05050102010706020507" pitchFamily="18" charset="2"/>
                        <a:buChar char="¨"/>
                      </a:pPr>
                      <a:r>
                        <a:rPr lang="en-GB" sz="1800" dirty="0" smtClean="0"/>
                        <a:t>interview questions and responses</a:t>
                      </a:r>
                      <a:endParaRPr lang="en-GB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5559178"/>
                  </a:ext>
                </a:extLst>
              </a:tr>
              <a:tr h="4815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200150" lvl="2" indent="-285750">
                        <a:buFont typeface="Symbol" panose="05050102010706020507" pitchFamily="18" charset="2"/>
                        <a:buChar char="¨"/>
                      </a:pPr>
                      <a:r>
                        <a:rPr lang="en-GB" sz="1800" dirty="0" smtClean="0"/>
                        <a:t>questionnaire/survey questions and results</a:t>
                      </a:r>
                      <a:endParaRPr lang="en-GB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5603349"/>
                  </a:ext>
                </a:extLst>
              </a:tr>
            </a:tbl>
          </a:graphicData>
        </a:graphic>
      </p:graphicFrame>
      <p:pic>
        <p:nvPicPr>
          <p:cNvPr id="4" name="Slide_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9600" y="525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82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9000"/>
    </mc:Choice>
    <mc:Fallback xmlns="">
      <p:transition spd="slow" advClick="0" advTm="7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98637" y="549275"/>
            <a:ext cx="8399276" cy="71948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Project – recommended style</a:t>
            </a:r>
            <a:endParaRPr lang="en-US" kern="0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148492"/>
              </p:ext>
            </p:extLst>
          </p:nvPr>
        </p:nvGraphicFramePr>
        <p:xfrm>
          <a:off x="282760" y="1249047"/>
          <a:ext cx="8791519" cy="38483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7219">
                  <a:extLst>
                    <a:ext uri="{9D8B030D-6E8A-4147-A177-3AD203B41FA5}">
                      <a16:colId xmlns:a16="http://schemas.microsoft.com/office/drawing/2014/main" val="889421883"/>
                    </a:ext>
                  </a:extLst>
                </a:gridCol>
                <a:gridCol w="5814300">
                  <a:extLst>
                    <a:ext uri="{9D8B030D-6E8A-4147-A177-3AD203B41FA5}">
                      <a16:colId xmlns:a16="http://schemas.microsoft.com/office/drawing/2014/main" val="1632243020"/>
                    </a:ext>
                  </a:extLst>
                </a:gridCol>
              </a:tblGrid>
              <a:tr h="4887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National Qualification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(Session 2018/19)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Revised National</a:t>
                      </a:r>
                      <a:r>
                        <a:rPr lang="en-GB" sz="2000" baseline="0" dirty="0" smtClean="0"/>
                        <a:t> Qualification</a:t>
                      </a:r>
                    </a:p>
                    <a:p>
                      <a:pPr algn="ctr"/>
                      <a:r>
                        <a:rPr lang="en-GB" sz="2000" baseline="0" dirty="0" smtClean="0"/>
                        <a:t>(Session 2019/20)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67285645"/>
                  </a:ext>
                </a:extLst>
              </a:tr>
              <a:tr h="581105"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It is suggested that reports are presented with: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7082224"/>
                  </a:ext>
                </a:extLst>
              </a:tr>
              <a:tr h="4815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200150" lvl="2" indent="-285750">
                        <a:buFont typeface="Symbol" panose="05050102010706020507" pitchFamily="18" charset="2"/>
                        <a:buChar char="¨"/>
                      </a:pPr>
                      <a:r>
                        <a:rPr lang="en-GB" dirty="0" smtClean="0"/>
                        <a:t>front cover to include report title, candidate name, centre name, </a:t>
                      </a:r>
                      <a:r>
                        <a:rPr lang="en-GB" baseline="0" dirty="0" smtClean="0"/>
                        <a:t>word count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5487031"/>
                  </a:ext>
                </a:extLst>
              </a:tr>
              <a:tr h="4815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200150" lvl="2" indent="-285750">
                        <a:buFont typeface="Symbol" panose="05050102010706020507" pitchFamily="18" charset="2"/>
                        <a:buChar char="¨"/>
                      </a:pPr>
                      <a:r>
                        <a:rPr lang="en-GB" dirty="0" smtClean="0"/>
                        <a:t>1.5 line spacing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5559178"/>
                  </a:ext>
                </a:extLst>
              </a:tr>
              <a:tr h="4815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200150" lvl="2" indent="-285750">
                        <a:buFont typeface="Symbol" panose="05050102010706020507" pitchFamily="18" charset="2"/>
                        <a:buChar char="¨"/>
                      </a:pPr>
                      <a:r>
                        <a:rPr lang="en-GB" dirty="0" smtClean="0"/>
                        <a:t>readable font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5603349"/>
                  </a:ext>
                </a:extLst>
              </a:tr>
              <a:tr h="4815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200150" lvl="2" indent="-285750">
                        <a:buFont typeface="Symbol" panose="05050102010706020507" pitchFamily="18" charset="2"/>
                        <a:buChar char="¨"/>
                      </a:pPr>
                      <a:r>
                        <a:rPr lang="en-GB" dirty="0" smtClean="0"/>
                        <a:t>font size</a:t>
                      </a:r>
                      <a:r>
                        <a:rPr lang="en-GB" baseline="0" dirty="0" smtClean="0"/>
                        <a:t> 12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3393038"/>
                  </a:ext>
                </a:extLst>
              </a:tr>
              <a:tr h="4815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200150" lvl="2" indent="-285750">
                        <a:buFont typeface="Symbol" panose="05050102010706020507" pitchFamily="18" charset="2"/>
                        <a:buChar char="¨"/>
                      </a:pPr>
                      <a:r>
                        <a:rPr lang="en-GB" dirty="0" smtClean="0"/>
                        <a:t>not stapled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1342204"/>
                  </a:ext>
                </a:extLst>
              </a:tr>
            </a:tbl>
          </a:graphicData>
        </a:graphic>
      </p:graphicFrame>
      <p:pic>
        <p:nvPicPr>
          <p:cNvPr id="4" name="Slide_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9600" y="525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44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79613" y="3844925"/>
            <a:ext cx="4824412" cy="46831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sz="2000" kern="0" dirty="0" smtClean="0">
                <a:solidFill>
                  <a:schemeClr val="bg1"/>
                </a:solidFill>
                <a:cs typeface="Arial" panose="020B0604020202020204" pitchFamily="34" charset="0"/>
              </a:rPr>
              <a:t>www.sqa.org.uk│</a:t>
            </a:r>
            <a:r>
              <a:rPr lang="en-GB" sz="2000" kern="0" dirty="0">
                <a:solidFill>
                  <a:schemeClr val="bg1"/>
                </a:solidFill>
                <a:cs typeface="Arial" panose="020B0604020202020204" pitchFamily="34" charset="0"/>
              </a:rPr>
              <a:t>0303 333 0330        </a:t>
            </a:r>
            <a:endParaRPr lang="en-US" sz="2000" kern="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2000" kern="0" dirty="0" smtClean="0">
                <a:solidFill>
                  <a:schemeClr val="bg1"/>
                </a:solidFill>
              </a:rPr>
              <a:t>         </a:t>
            </a:r>
            <a:endParaRPr lang="en-US" sz="2000" kern="0" dirty="0">
              <a:solidFill>
                <a:schemeClr val="bg1"/>
              </a:solidFill>
            </a:endParaRPr>
          </a:p>
        </p:txBody>
      </p:sp>
      <p:pic>
        <p:nvPicPr>
          <p:cNvPr id="3" name="Slide_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9600" y="5259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41325" y="1576388"/>
            <a:ext cx="8229600" cy="1997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sz="4000" kern="0" dirty="0" smtClean="0">
                <a:solidFill>
                  <a:srgbClr val="CC99D1"/>
                </a:solidFill>
              </a:rPr>
              <a:t>Understanding Standards</a:t>
            </a:r>
          </a:p>
          <a:p>
            <a:pPr algn="ctr">
              <a:defRPr/>
            </a:pPr>
            <a:r>
              <a:rPr lang="en-GB" sz="4000" kern="0" dirty="0" smtClean="0">
                <a:solidFill>
                  <a:srgbClr val="CC99D1"/>
                </a:solidFill>
              </a:rPr>
              <a:t>Business Management</a:t>
            </a:r>
          </a:p>
          <a:p>
            <a:pPr algn="ctr">
              <a:defRPr/>
            </a:pPr>
            <a:r>
              <a:rPr lang="en-GB" sz="4000" kern="0" dirty="0" smtClean="0">
                <a:solidFill>
                  <a:srgbClr val="CC99D1"/>
                </a:solidFill>
              </a:rPr>
              <a:t>(Advanced Higher)</a:t>
            </a:r>
            <a:endParaRPr lang="en-US" sz="4000" kern="0" dirty="0">
              <a:solidFill>
                <a:srgbClr val="CC99D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46088" y="3873500"/>
            <a:ext cx="8229600" cy="12954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kern="0" dirty="0" smtClean="0">
                <a:solidFill>
                  <a:srgbClr val="003366"/>
                </a:solidFill>
              </a:rPr>
              <a:t>An Overview of Course Assessment </a:t>
            </a:r>
            <a:endParaRPr lang="en-US" kern="0" dirty="0">
              <a:solidFill>
                <a:srgbClr val="003366"/>
              </a:solidFill>
            </a:endParaRPr>
          </a:p>
        </p:txBody>
      </p:sp>
      <p:pic>
        <p:nvPicPr>
          <p:cNvPr id="3" name="Slide_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9600" y="5259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000"/>
    </mc:Choice>
    <mc:Fallback xmlns="">
      <p:transition spd="slow" advClick="0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136683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An overview of what is changed and what is not changed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2060575"/>
            <a:ext cx="7777162" cy="345598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No changes to the question paper.</a:t>
            </a:r>
          </a:p>
          <a:p>
            <a:pPr>
              <a:buClrTx/>
              <a:defRPr/>
            </a:pPr>
            <a:endParaRPr lang="en-GB" sz="2400" kern="0" dirty="0" smtClean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Slightly different mark allocation in the project.</a:t>
            </a:r>
          </a:p>
          <a:p>
            <a:pPr>
              <a:buClrTx/>
              <a:defRPr/>
            </a:pP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Slightly different conditions of assessment in the project.</a:t>
            </a:r>
          </a:p>
          <a:p>
            <a:pPr>
              <a:buClrTx/>
              <a:defRPr/>
            </a:pP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b="1" kern="0" dirty="0" smtClean="0">
                <a:solidFill>
                  <a:schemeClr val="tx1"/>
                </a:solidFill>
                <a:latin typeface="Arial"/>
              </a:rPr>
              <a:t>Slight changes to the course content. </a:t>
            </a:r>
            <a:endParaRPr lang="en-GB" b="1" kern="0" dirty="0" smtClean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5" name="Slide_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9600" y="5259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0"/>
    </mc:Choice>
    <mc:Fallback xmlns="">
      <p:transition spd="slow"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96598" y="549275"/>
            <a:ext cx="8401315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Course assessment </a:t>
            </a:r>
            <a:r>
              <a:rPr lang="en-GB" kern="0" dirty="0">
                <a:solidFill>
                  <a:schemeClr val="tx1"/>
                </a:solidFill>
              </a:rPr>
              <a:t>– </a:t>
            </a:r>
            <a:r>
              <a:rPr lang="en-GB" kern="0" dirty="0" smtClean="0">
                <a:solidFill>
                  <a:schemeClr val="tx1"/>
                </a:solidFill>
              </a:rPr>
              <a:t>summary</a:t>
            </a:r>
            <a:endParaRPr lang="en-US" kern="0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8107019"/>
              </p:ext>
            </p:extLst>
          </p:nvPr>
        </p:nvGraphicFramePr>
        <p:xfrm>
          <a:off x="395536" y="1341438"/>
          <a:ext cx="8302378" cy="20875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7210">
                  <a:extLst>
                    <a:ext uri="{9D8B030D-6E8A-4147-A177-3AD203B41FA5}">
                      <a16:colId xmlns:a16="http://schemas.microsoft.com/office/drawing/2014/main" val="2128877732"/>
                    </a:ext>
                  </a:extLst>
                </a:gridCol>
                <a:gridCol w="6455168">
                  <a:extLst>
                    <a:ext uri="{9D8B030D-6E8A-4147-A177-3AD203B41FA5}">
                      <a16:colId xmlns:a16="http://schemas.microsoft.com/office/drawing/2014/main" val="889421883"/>
                    </a:ext>
                  </a:extLst>
                </a:gridCol>
              </a:tblGrid>
              <a:tr h="506135"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National Qualification and Revised National Qualification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7285645"/>
                  </a:ext>
                </a:extLst>
              </a:tr>
              <a:tr h="527142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Question paper</a:t>
                      </a:r>
                      <a:endParaRPr lang="en-GB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80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1141581"/>
                  </a:ext>
                </a:extLst>
              </a:tr>
              <a:tr h="527142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Project</a:t>
                      </a:r>
                      <a:endParaRPr lang="en-GB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40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5763218"/>
                  </a:ext>
                </a:extLst>
              </a:tr>
              <a:tr h="527142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Total marks</a:t>
                      </a:r>
                      <a:endParaRPr lang="en-GB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120</a:t>
                      </a:r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219762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96598" y="4005064"/>
            <a:ext cx="8595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No change to total mark allocations for question paper or for project</a:t>
            </a:r>
            <a:endParaRPr lang="en-GB" sz="3200" b="1" dirty="0"/>
          </a:p>
        </p:txBody>
      </p:sp>
      <p:pic>
        <p:nvPicPr>
          <p:cNvPr id="7" name="Slide_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9600" y="525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2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96598" y="549275"/>
            <a:ext cx="8401315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Question paper </a:t>
            </a:r>
            <a:r>
              <a:rPr lang="en-GB" kern="0" dirty="0">
                <a:solidFill>
                  <a:schemeClr val="tx1"/>
                </a:solidFill>
              </a:rPr>
              <a:t>– </a:t>
            </a:r>
            <a:r>
              <a:rPr lang="en-GB" kern="0" dirty="0" smtClean="0">
                <a:solidFill>
                  <a:schemeClr val="tx1"/>
                </a:solidFill>
              </a:rPr>
              <a:t>format</a:t>
            </a:r>
            <a:endParaRPr lang="en-US" kern="0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2983988"/>
              </p:ext>
            </p:extLst>
          </p:nvPr>
        </p:nvGraphicFramePr>
        <p:xfrm>
          <a:off x="295218" y="1164369"/>
          <a:ext cx="8165214" cy="45463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9107">
                  <a:extLst>
                    <a:ext uri="{9D8B030D-6E8A-4147-A177-3AD203B41FA5}">
                      <a16:colId xmlns:a16="http://schemas.microsoft.com/office/drawing/2014/main" val="2128877732"/>
                    </a:ext>
                  </a:extLst>
                </a:gridCol>
                <a:gridCol w="5016107">
                  <a:extLst>
                    <a:ext uri="{9D8B030D-6E8A-4147-A177-3AD203B41FA5}">
                      <a16:colId xmlns:a16="http://schemas.microsoft.com/office/drawing/2014/main" val="889421883"/>
                    </a:ext>
                  </a:extLst>
                </a:gridCol>
              </a:tblGrid>
              <a:tr h="410634"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National Qualification and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Revised National Qualification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7285645"/>
                  </a:ext>
                </a:extLst>
              </a:tr>
              <a:tr h="427677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Total marks</a:t>
                      </a:r>
                      <a:endParaRPr lang="en-GB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80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1141581"/>
                  </a:ext>
                </a:extLst>
              </a:tr>
              <a:tr h="427677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Proportion</a:t>
                      </a:r>
                      <a:r>
                        <a:rPr lang="en-GB" sz="2000" b="1" baseline="0" dirty="0" smtClean="0"/>
                        <a:t> of </a:t>
                      </a:r>
                      <a:r>
                        <a:rPr lang="en-GB" sz="2000" b="1" dirty="0" smtClean="0"/>
                        <a:t>course marks</a:t>
                      </a:r>
                      <a:endParaRPr lang="en-GB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67%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5763218"/>
                  </a:ext>
                </a:extLst>
              </a:tr>
              <a:tr h="427677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Section 1</a:t>
                      </a:r>
                      <a:endParaRPr lang="en-GB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40 marks</a:t>
                      </a:r>
                    </a:p>
                    <a:p>
                      <a:pPr algn="ctr"/>
                      <a:r>
                        <a:rPr lang="en-GB" sz="2000" dirty="0" smtClean="0"/>
                        <a:t>(integrated)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2197624"/>
                  </a:ext>
                </a:extLst>
              </a:tr>
              <a:tr h="427677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Section 2</a:t>
                      </a:r>
                      <a:endParaRPr lang="en-GB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40 marks</a:t>
                      </a:r>
                    </a:p>
                    <a:p>
                      <a:pPr algn="ctr"/>
                      <a:r>
                        <a:rPr lang="en-GB" sz="2000" dirty="0" smtClean="0"/>
                        <a:t>4 x 10 marks</a:t>
                      </a:r>
                    </a:p>
                    <a:p>
                      <a:pPr algn="ctr"/>
                      <a:r>
                        <a:rPr lang="en-GB" sz="2000" dirty="0" smtClean="0"/>
                        <a:t>(integrated or single area</a:t>
                      </a:r>
                      <a:r>
                        <a:rPr lang="en-GB" sz="2000" baseline="0" dirty="0" smtClean="0"/>
                        <a:t> of study</a:t>
                      </a:r>
                      <a:r>
                        <a:rPr lang="en-GB" sz="2000" dirty="0" smtClean="0"/>
                        <a:t>)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8761176"/>
                  </a:ext>
                </a:extLst>
              </a:tr>
              <a:tr h="427677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Timing</a:t>
                      </a:r>
                      <a:endParaRPr lang="en-GB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2 hours 45 minutes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0944935"/>
                  </a:ext>
                </a:extLst>
              </a:tr>
              <a:tr h="427677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Undertaken</a:t>
                      </a:r>
                      <a:endParaRPr lang="en-GB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During main exam</a:t>
                      </a:r>
                      <a:r>
                        <a:rPr lang="en-GB" sz="2000" baseline="0" dirty="0" smtClean="0"/>
                        <a:t> diet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3452893"/>
                  </a:ext>
                </a:extLst>
              </a:tr>
              <a:tr h="427677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Marked</a:t>
                      </a:r>
                      <a:endParaRPr lang="en-GB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Marked externally</a:t>
                      </a:r>
                      <a:r>
                        <a:rPr lang="en-GB" sz="2000" baseline="0" dirty="0" smtClean="0"/>
                        <a:t> by SQA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0290075"/>
                  </a:ext>
                </a:extLst>
              </a:tr>
            </a:tbl>
          </a:graphicData>
        </a:graphic>
      </p:graphicFrame>
      <p:pic>
        <p:nvPicPr>
          <p:cNvPr id="5" name="Slide_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9600" y="525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96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000"/>
    </mc:Choice>
    <mc:Fallback xmlns="">
      <p:transition spd="slow" advTm="7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38492" y="549275"/>
            <a:ext cx="8459421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Project </a:t>
            </a:r>
            <a:r>
              <a:rPr lang="en-GB" kern="0" dirty="0">
                <a:solidFill>
                  <a:schemeClr val="tx1"/>
                </a:solidFill>
              </a:rPr>
              <a:t>– </a:t>
            </a:r>
            <a:r>
              <a:rPr lang="en-GB" kern="0" dirty="0" smtClean="0">
                <a:solidFill>
                  <a:schemeClr val="tx1"/>
                </a:solidFill>
              </a:rPr>
              <a:t>format</a:t>
            </a:r>
            <a:endParaRPr lang="en-US" kern="0" dirty="0">
              <a:solidFill>
                <a:schemeClr val="tx1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5755933"/>
              </p:ext>
            </p:extLst>
          </p:nvPr>
        </p:nvGraphicFramePr>
        <p:xfrm>
          <a:off x="238492" y="1124744"/>
          <a:ext cx="8459421" cy="4696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4428">
                  <a:extLst>
                    <a:ext uri="{9D8B030D-6E8A-4147-A177-3AD203B41FA5}">
                      <a16:colId xmlns:a16="http://schemas.microsoft.com/office/drawing/2014/main" val="2128877732"/>
                    </a:ext>
                  </a:extLst>
                </a:gridCol>
                <a:gridCol w="5304993">
                  <a:extLst>
                    <a:ext uri="{9D8B030D-6E8A-4147-A177-3AD203B41FA5}">
                      <a16:colId xmlns:a16="http://schemas.microsoft.com/office/drawing/2014/main" val="1632243020"/>
                    </a:ext>
                  </a:extLst>
                </a:gridCol>
              </a:tblGrid>
              <a:tr h="575394"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National Qualification and </a:t>
                      </a:r>
                    </a:p>
                    <a:p>
                      <a:pPr algn="ctr"/>
                      <a:r>
                        <a:rPr lang="en-GB" sz="2000" dirty="0" smtClean="0"/>
                        <a:t>Revised National</a:t>
                      </a:r>
                      <a:r>
                        <a:rPr lang="en-GB" sz="2000" baseline="0" dirty="0" smtClean="0"/>
                        <a:t> Qualification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67285645"/>
                  </a:ext>
                </a:extLst>
              </a:tr>
              <a:tr h="427677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Total marks</a:t>
                      </a:r>
                      <a:endParaRPr lang="en-GB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40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1141581"/>
                  </a:ext>
                </a:extLst>
              </a:tr>
              <a:tr h="455459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Proportion</a:t>
                      </a:r>
                      <a:r>
                        <a:rPr lang="en-GB" sz="2000" b="1" baseline="0" dirty="0" smtClean="0"/>
                        <a:t> of </a:t>
                      </a:r>
                      <a:r>
                        <a:rPr lang="en-GB" sz="2000" b="1" dirty="0" smtClean="0"/>
                        <a:t>course marks</a:t>
                      </a:r>
                      <a:endParaRPr lang="en-GB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33%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5763218"/>
                  </a:ext>
                </a:extLst>
              </a:tr>
              <a:tr h="427677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Evidence</a:t>
                      </a:r>
                      <a:r>
                        <a:rPr lang="en-GB" sz="2000" b="1" baseline="0" dirty="0" smtClean="0"/>
                        <a:t> required</a:t>
                      </a:r>
                      <a:endParaRPr lang="en-GB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Between</a:t>
                      </a:r>
                      <a:r>
                        <a:rPr lang="en-GB" sz="2000" baseline="0" dirty="0" smtClean="0"/>
                        <a:t> 2,500-3,500 </a:t>
                      </a:r>
                      <a:r>
                        <a:rPr lang="en-GB" sz="2000" dirty="0" smtClean="0"/>
                        <a:t>words plus</a:t>
                      </a:r>
                      <a:r>
                        <a:rPr lang="en-GB" sz="2000" baseline="0" dirty="0" smtClean="0"/>
                        <a:t> no more than 4 pages of appendices.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1959001"/>
                  </a:ext>
                </a:extLst>
              </a:tr>
              <a:tr h="427677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Excess content</a:t>
                      </a:r>
                      <a:r>
                        <a:rPr lang="en-GB" sz="2000" b="1" baseline="0" dirty="0" smtClean="0"/>
                        <a:t> </a:t>
                      </a:r>
                      <a:r>
                        <a:rPr lang="en-GB" sz="2000" b="1" dirty="0" smtClean="0"/>
                        <a:t>penalty</a:t>
                      </a:r>
                      <a:endParaRPr lang="en-GB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If</a:t>
                      </a:r>
                      <a:r>
                        <a:rPr lang="en-GB" sz="2000" baseline="0" dirty="0" smtClean="0"/>
                        <a:t> m</a:t>
                      </a:r>
                      <a:r>
                        <a:rPr lang="en-GB" sz="2000" dirty="0" smtClean="0"/>
                        <a:t>ore</a:t>
                      </a:r>
                      <a:r>
                        <a:rPr lang="en-GB" sz="2000" baseline="0" dirty="0" smtClean="0"/>
                        <a:t> than 10% above 3,500 words, a penalty is applied.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6251244"/>
                  </a:ext>
                </a:extLst>
              </a:tr>
              <a:tr h="427677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Timing</a:t>
                      </a:r>
                      <a:endParaRPr lang="en-GB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Candidates</a:t>
                      </a:r>
                      <a:r>
                        <a:rPr lang="en-GB" sz="2000" baseline="0" dirty="0" smtClean="0"/>
                        <a:t> have</a:t>
                      </a:r>
                      <a:r>
                        <a:rPr lang="en-GB" sz="2000" dirty="0" smtClean="0"/>
                        <a:t> no time restriction.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0944935"/>
                  </a:ext>
                </a:extLst>
              </a:tr>
              <a:tr h="427677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Carried out</a:t>
                      </a:r>
                      <a:endParaRPr lang="en-GB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Candidates</a:t>
                      </a:r>
                      <a:r>
                        <a:rPr lang="en-GB" sz="2000" baseline="0" dirty="0" smtClean="0"/>
                        <a:t> can work both at home and in class.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1240742"/>
                  </a:ext>
                </a:extLst>
              </a:tr>
              <a:tr h="427677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Issued</a:t>
                      </a:r>
                      <a:endParaRPr lang="en-GB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 smtClean="0"/>
                        <a:t>Generic instructions already</a:t>
                      </a:r>
                      <a:r>
                        <a:rPr lang="en-GB" sz="2000" baseline="0" dirty="0" smtClean="0"/>
                        <a:t> with centres.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6453940"/>
                  </a:ext>
                </a:extLst>
              </a:tr>
              <a:tr h="427677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Marked</a:t>
                      </a:r>
                      <a:endParaRPr lang="en-GB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 smtClean="0"/>
                        <a:t>Marked externally</a:t>
                      </a:r>
                      <a:r>
                        <a:rPr lang="en-GB" sz="2000" baseline="0" dirty="0" smtClean="0"/>
                        <a:t> by SQA.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44004"/>
                  </a:ext>
                </a:extLst>
              </a:tr>
            </a:tbl>
          </a:graphicData>
        </a:graphic>
      </p:graphicFrame>
      <p:pic>
        <p:nvPicPr>
          <p:cNvPr id="4" name="Slide_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9600" y="525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3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6000"/>
    </mc:Choice>
    <mc:Fallback xmlns="">
      <p:transition spd="slow" advClick="0" advTm="1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23528" y="549275"/>
            <a:ext cx="8374385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Project </a:t>
            </a:r>
            <a:r>
              <a:rPr lang="en-GB" kern="0" dirty="0">
                <a:solidFill>
                  <a:schemeClr val="tx1"/>
                </a:solidFill>
              </a:rPr>
              <a:t>– </a:t>
            </a:r>
            <a:r>
              <a:rPr lang="en-GB" kern="0" dirty="0" smtClean="0">
                <a:solidFill>
                  <a:schemeClr val="tx1"/>
                </a:solidFill>
              </a:rPr>
              <a:t>mark allocation</a:t>
            </a:r>
            <a:endParaRPr lang="en-US" kern="0" dirty="0">
              <a:solidFill>
                <a:schemeClr val="tx1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944724"/>
              </p:ext>
            </p:extLst>
          </p:nvPr>
        </p:nvGraphicFramePr>
        <p:xfrm>
          <a:off x="323528" y="1341438"/>
          <a:ext cx="8568952" cy="3871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6688">
                  <a:extLst>
                    <a:ext uri="{9D8B030D-6E8A-4147-A177-3AD203B41FA5}">
                      <a16:colId xmlns:a16="http://schemas.microsoft.com/office/drawing/2014/main" val="889421883"/>
                    </a:ext>
                  </a:extLst>
                </a:gridCol>
                <a:gridCol w="723841">
                  <a:extLst>
                    <a:ext uri="{9D8B030D-6E8A-4147-A177-3AD203B41FA5}">
                      <a16:colId xmlns:a16="http://schemas.microsoft.com/office/drawing/2014/main" val="1634231404"/>
                    </a:ext>
                  </a:extLst>
                </a:gridCol>
                <a:gridCol w="3697018">
                  <a:extLst>
                    <a:ext uri="{9D8B030D-6E8A-4147-A177-3AD203B41FA5}">
                      <a16:colId xmlns:a16="http://schemas.microsoft.com/office/drawing/2014/main" val="1632243020"/>
                    </a:ext>
                  </a:extLst>
                </a:gridCol>
                <a:gridCol w="611405">
                  <a:extLst>
                    <a:ext uri="{9D8B030D-6E8A-4147-A177-3AD203B41FA5}">
                      <a16:colId xmlns:a16="http://schemas.microsoft.com/office/drawing/2014/main" val="491522810"/>
                    </a:ext>
                  </a:extLst>
                </a:gridCol>
              </a:tblGrid>
              <a:tr h="66820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National Qualification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(Session 2018/19)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Revised National</a:t>
                      </a:r>
                      <a:r>
                        <a:rPr lang="en-GB" sz="2000" baseline="0" dirty="0" smtClean="0"/>
                        <a:t> Qualification</a:t>
                      </a:r>
                    </a:p>
                    <a:p>
                      <a:pPr algn="ctr"/>
                      <a:r>
                        <a:rPr lang="en-GB" sz="2000" baseline="0" dirty="0" smtClean="0"/>
                        <a:t>(Session 2019/20)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67285645"/>
                  </a:ext>
                </a:extLst>
              </a:tr>
              <a:tr h="483252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Introduction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4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Introduction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5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2197624"/>
                  </a:ext>
                </a:extLst>
              </a:tr>
              <a:tr h="496662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Analysis and evaluation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15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Analysis and evaluation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20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8761176"/>
                  </a:ext>
                </a:extLst>
              </a:tr>
              <a:tr h="4966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aseline="0" dirty="0" smtClean="0"/>
                        <a:t>Conclusions and recommendations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8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Conclusions and recommendations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8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1959001"/>
                  </a:ext>
                </a:extLst>
              </a:tr>
              <a:tr h="496662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Research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6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Research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3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0944935"/>
                  </a:ext>
                </a:extLst>
              </a:tr>
              <a:tr h="496662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Structure and referencing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7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Structure and referencing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4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3354038"/>
                  </a:ext>
                </a:extLst>
              </a:tr>
              <a:tr h="496662"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40</a:t>
                      </a:r>
                      <a:endParaRPr lang="en-GB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40</a:t>
                      </a:r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5593479"/>
                  </a:ext>
                </a:extLst>
              </a:tr>
            </a:tbl>
          </a:graphicData>
        </a:graphic>
      </p:graphicFrame>
      <p:pic>
        <p:nvPicPr>
          <p:cNvPr id="4" name="Slide_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9600" y="525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46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7000"/>
    </mc:Choice>
    <mc:Fallback xmlns="">
      <p:transition spd="slow" advClick="0" advTm="15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6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98636" y="549275"/>
            <a:ext cx="8737860" cy="64747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Project – supervision and control</a:t>
            </a:r>
            <a:endParaRPr lang="en-US" kern="0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7512734"/>
              </p:ext>
            </p:extLst>
          </p:nvPr>
        </p:nvGraphicFramePr>
        <p:xfrm>
          <a:off x="287525" y="1340768"/>
          <a:ext cx="8604956" cy="31968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3339">
                  <a:extLst>
                    <a:ext uri="{9D8B030D-6E8A-4147-A177-3AD203B41FA5}">
                      <a16:colId xmlns:a16="http://schemas.microsoft.com/office/drawing/2014/main" val="889421883"/>
                    </a:ext>
                  </a:extLst>
                </a:gridCol>
                <a:gridCol w="4391617">
                  <a:extLst>
                    <a:ext uri="{9D8B030D-6E8A-4147-A177-3AD203B41FA5}">
                      <a16:colId xmlns:a16="http://schemas.microsoft.com/office/drawing/2014/main" val="1632243020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National Qualification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(Session 2018/19)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Revised National</a:t>
                      </a:r>
                      <a:r>
                        <a:rPr lang="en-GB" sz="2000" baseline="0" dirty="0" smtClean="0"/>
                        <a:t> Qualification</a:t>
                      </a:r>
                    </a:p>
                    <a:p>
                      <a:pPr algn="ctr"/>
                      <a:r>
                        <a:rPr lang="en-GB" sz="2000" baseline="0" dirty="0" smtClean="0"/>
                        <a:t>(Session 2019/20)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67285645"/>
                  </a:ext>
                </a:extLst>
              </a:tr>
              <a:tr h="496662"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The project</a:t>
                      </a:r>
                      <a:r>
                        <a:rPr lang="en-GB" sz="2000" baseline="0" dirty="0" smtClean="0"/>
                        <a:t> is conducted under some supervision and control.</a:t>
                      </a:r>
                      <a:endParaRPr lang="en-GB" sz="2000" dirty="0" smtClean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20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8761176"/>
                  </a:ext>
                </a:extLst>
              </a:tr>
              <a:tr h="49666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Candidates can complete work </a:t>
                      </a:r>
                      <a:r>
                        <a:rPr lang="en-GB" sz="2000" dirty="0" err="1" smtClean="0"/>
                        <a:t>outwith</a:t>
                      </a:r>
                      <a:r>
                        <a:rPr lang="en-GB" sz="2000" dirty="0" smtClean="0"/>
                        <a:t> the learning and teaching setting.</a:t>
                      </a:r>
                      <a:endParaRPr lang="en-GB" sz="2000" baseline="0" dirty="0" smtClean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aseline="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8947334"/>
                  </a:ext>
                </a:extLst>
              </a:tr>
              <a:tr h="49666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Candidates must carry out the project on</a:t>
                      </a:r>
                      <a:r>
                        <a:rPr lang="en-GB" sz="2000" baseline="0" dirty="0" smtClean="0"/>
                        <a:t> an individual/independent basis.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6572923"/>
                  </a:ext>
                </a:extLst>
              </a:tr>
              <a:tr h="4966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aseline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aseline="0" dirty="0" smtClean="0"/>
                        <a:t>Research, data collection, analysis and preparing their report must be completed independently.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0395403"/>
                  </a:ext>
                </a:extLst>
              </a:tr>
            </a:tbl>
          </a:graphicData>
        </a:graphic>
      </p:graphicFrame>
      <p:pic>
        <p:nvPicPr>
          <p:cNvPr id="4" name="Slide_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9600" y="525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85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6000"/>
    </mc:Choice>
    <mc:Fallback xmlns="">
      <p:transition spd="slow" advClick="0"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98636" y="549275"/>
            <a:ext cx="8737860" cy="64747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Project – authentication</a:t>
            </a:r>
            <a:endParaRPr lang="en-US" kern="0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5768802"/>
              </p:ext>
            </p:extLst>
          </p:nvPr>
        </p:nvGraphicFramePr>
        <p:xfrm>
          <a:off x="261007" y="1340768"/>
          <a:ext cx="8631473" cy="23954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2431">
                  <a:extLst>
                    <a:ext uri="{9D8B030D-6E8A-4147-A177-3AD203B41FA5}">
                      <a16:colId xmlns:a16="http://schemas.microsoft.com/office/drawing/2014/main" val="889421883"/>
                    </a:ext>
                  </a:extLst>
                </a:gridCol>
                <a:gridCol w="4379042">
                  <a:extLst>
                    <a:ext uri="{9D8B030D-6E8A-4147-A177-3AD203B41FA5}">
                      <a16:colId xmlns:a16="http://schemas.microsoft.com/office/drawing/2014/main" val="1632243020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National Qualification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(Session</a:t>
                      </a:r>
                      <a:r>
                        <a:rPr lang="en-GB" sz="2000" baseline="0" dirty="0" smtClean="0"/>
                        <a:t> 2018/19)</a:t>
                      </a:r>
                      <a:endParaRPr lang="en-GB" sz="2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Revised National</a:t>
                      </a:r>
                      <a:r>
                        <a:rPr lang="en-GB" sz="2000" baseline="0" dirty="0" smtClean="0"/>
                        <a:t> Qualification</a:t>
                      </a:r>
                    </a:p>
                    <a:p>
                      <a:pPr algn="ctr"/>
                      <a:r>
                        <a:rPr lang="en-GB" sz="2000" baseline="0" dirty="0" smtClean="0"/>
                        <a:t>(Session 2019/20)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67285645"/>
                  </a:ext>
                </a:extLst>
              </a:tr>
              <a:tr h="49666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Regular checkpoint/progress meetings with candidates.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8761176"/>
                  </a:ext>
                </a:extLst>
              </a:tr>
              <a:tr h="4966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aseline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Short, spot-check interviews</a:t>
                      </a:r>
                      <a:r>
                        <a:rPr lang="en-GB" sz="2000" baseline="0" dirty="0" smtClean="0"/>
                        <a:t> with candidates.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1959001"/>
                  </a:ext>
                </a:extLst>
              </a:tr>
              <a:tr h="49666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aseline="0" dirty="0" smtClean="0"/>
                        <a:t>Checklists which record activity/progress.</a:t>
                      </a:r>
                      <a:endParaRPr lang="en-GB" sz="2000" dirty="0" smtClean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0944935"/>
                  </a:ext>
                </a:extLst>
              </a:tr>
            </a:tbl>
          </a:graphicData>
        </a:graphic>
      </p:graphicFrame>
      <p:pic>
        <p:nvPicPr>
          <p:cNvPr id="6" name="Slide_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9600" y="525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26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000"/>
    </mc:Choice>
    <mc:Fallback xmlns="">
      <p:transition spd="slow" advClick="0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QA TITLE HOLDING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ICBD SQA DARK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ICBD SQA LIGHT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ICBD SQA LOGO  FINAL HOLDING SLI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QA TITLE GOES HE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QA DARK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QA LIGHT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ORPORATE BLANK DAR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ORPORATE BLANK LIGH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QA FINAL HOLDING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ICBD SQA TITLE HOLDING SLIDE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ICBD SQA TITLE GOES HE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0DBD77F52CA54481146C71A4F97877" ma:contentTypeVersion="2" ma:contentTypeDescription="Create a new document." ma:contentTypeScope="" ma:versionID="8b4b48c77b0de67b46b6939aee073a25">
  <xsd:schema xmlns:xsd="http://www.w3.org/2001/XMLSchema" xmlns:xs="http://www.w3.org/2001/XMLSchema" xmlns:p="http://schemas.microsoft.com/office/2006/metadata/properties" xmlns:ns2="68c55a57-db60-41c4-bc88-93d8b354313f" targetNamespace="http://schemas.microsoft.com/office/2006/metadata/properties" ma:root="true" ma:fieldsID="052a9619c63c13a66983b9e1f791ef12" ns2:_="">
    <xsd:import namespace="68c55a57-db60-41c4-bc88-93d8b35431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c55a57-db60-41c4-bc88-93d8b35431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4840749-B0F6-4B0B-A314-D0F944DB6075}">
  <ds:schemaRefs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68c55a57-db60-41c4-bc88-93d8b354313f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A1A9D73D-F687-4330-9DFE-C4B047A97E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8c55a57-db60-41c4-bc88-93d8b354313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8D8142D-A601-4C47-A7B3-42927EE311E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4635</TotalTime>
  <Words>738</Words>
  <Application>Microsoft Office PowerPoint</Application>
  <PresentationFormat>On-screen Show (4:3)</PresentationFormat>
  <Paragraphs>188</Paragraphs>
  <Slides>16</Slides>
  <Notes>16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Arial</vt:lpstr>
      <vt:lpstr>Arial Narrow</vt:lpstr>
      <vt:lpstr>Calibri</vt:lpstr>
      <vt:lpstr>Symbol</vt:lpstr>
      <vt:lpstr>Wingdings</vt:lpstr>
      <vt:lpstr>SQA TITLE HOLDING SLIDE</vt:lpstr>
      <vt:lpstr>SQA TITLE GOES HERE</vt:lpstr>
      <vt:lpstr>SQA DARK BACKGROUND</vt:lpstr>
      <vt:lpstr>SQA LIGHT BACKGROUND</vt:lpstr>
      <vt:lpstr>CORPORATE BLANK DARK</vt:lpstr>
      <vt:lpstr>CORPORATE BLANK LIGHT</vt:lpstr>
      <vt:lpstr>SQA FINAL HOLDING SLIDE</vt:lpstr>
      <vt:lpstr>ICBD SQA TITLE HOLDING SLIDE </vt:lpstr>
      <vt:lpstr>ICBD SQA TITLE GOES HERE</vt:lpstr>
      <vt:lpstr>ICBD SQA DARK BACKGROUND</vt:lpstr>
      <vt:lpstr>ICBD SQA LIGHT BACKGROUND</vt:lpstr>
      <vt:lpstr>ICBD SQA LOGO  FINAL HOLDING SLID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SQA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Linda Findlay</dc:creator>
  <cp:lastModifiedBy>Tom Stenger</cp:lastModifiedBy>
  <cp:revision>216</cp:revision>
  <cp:lastPrinted>2013-10-31T13:53:25Z</cp:lastPrinted>
  <dcterms:created xsi:type="dcterms:W3CDTF">2013-10-10T15:37:55Z</dcterms:created>
  <dcterms:modified xsi:type="dcterms:W3CDTF">2019-06-03T08:41:28Z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0x010100200DBD77F52CA54481146C71A4F97877</vt:lpwstr>
  </property>
</Properties>
</file>