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46"/>
  </p:notesMasterIdLst>
  <p:handoutMasterIdLst>
    <p:handoutMasterId r:id="rId47"/>
  </p:handoutMasterIdLst>
  <p:sldIdLst>
    <p:sldId id="256" r:id="rId16"/>
    <p:sldId id="264" r:id="rId17"/>
    <p:sldId id="279" r:id="rId18"/>
    <p:sldId id="301" r:id="rId19"/>
    <p:sldId id="294" r:id="rId20"/>
    <p:sldId id="298" r:id="rId21"/>
    <p:sldId id="299" r:id="rId22"/>
    <p:sldId id="300" r:id="rId23"/>
    <p:sldId id="295" r:id="rId24"/>
    <p:sldId id="296" r:id="rId25"/>
    <p:sldId id="307" r:id="rId26"/>
    <p:sldId id="302" r:id="rId27"/>
    <p:sldId id="306" r:id="rId28"/>
    <p:sldId id="303" r:id="rId29"/>
    <p:sldId id="305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297" r:id="rId39"/>
    <p:sldId id="317" r:id="rId40"/>
    <p:sldId id="318" r:id="rId41"/>
    <p:sldId id="319" r:id="rId42"/>
    <p:sldId id="320" r:id="rId43"/>
    <p:sldId id="321" r:id="rId44"/>
    <p:sldId id="293" r:id="rId45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Kellar, Mr A." initials="MMA" lastIdx="5" clrIdx="0">
    <p:extLst>
      <p:ext uri="{19B8F6BF-5375-455C-9EA6-DF929625EA0E}">
        <p15:presenceInfo xmlns:p15="http://schemas.microsoft.com/office/powerpoint/2012/main" userId="S-1-5-21-527237240-616249376-725345543-12794" providerId="AD"/>
      </p:ext>
    </p:extLst>
  </p:cmAuthor>
  <p:cmAuthor id="2" name="Gillian Lawson" initials="GL" lastIdx="1" clrIdx="1">
    <p:extLst>
      <p:ext uri="{19B8F6BF-5375-455C-9EA6-DF929625EA0E}">
        <p15:presenceInfo xmlns:p15="http://schemas.microsoft.com/office/powerpoint/2012/main" userId="S-1-5-21-2064592321-1637304448-1524247972-3770" providerId="AD"/>
      </p:ext>
    </p:extLst>
  </p:cmAuthor>
  <p:cmAuthor id="3" name="Denise Dunlop" initials="DD" lastIdx="3" clrIdx="2">
    <p:extLst>
      <p:ext uri="{19B8F6BF-5375-455C-9EA6-DF929625EA0E}">
        <p15:presenceInfo xmlns:p15="http://schemas.microsoft.com/office/powerpoint/2012/main" userId="S-1-5-21-2064592321-1637304448-1524247972-254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CC99D1"/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35" autoAdjust="0"/>
  </p:normalViewPr>
  <p:slideViewPr>
    <p:cSldViewPr>
      <p:cViewPr varScale="1">
        <p:scale>
          <a:sx n="59" d="100"/>
          <a:sy n="59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20/08/2019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20/08/2019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Source analysis </a:t>
            </a:r>
            <a:r>
              <a:rPr lang="en-US" kern="0" dirty="0">
                <a:solidFill>
                  <a:schemeClr val="tx1"/>
                </a:solidFill>
              </a:rPr>
              <a:t>q</a:t>
            </a:r>
            <a:r>
              <a:rPr lang="en-US" kern="0" dirty="0" smtClean="0">
                <a:solidFill>
                  <a:schemeClr val="tx1"/>
                </a:solidFill>
              </a:rPr>
              <a:t>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0283" y="1366476"/>
            <a:ext cx="7777162" cy="479882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Question purpose and format</a:t>
            </a:r>
          </a:p>
          <a:p>
            <a:pPr marL="0" indent="0">
              <a:buClrTx/>
              <a:buNone/>
              <a:defRPr/>
            </a:pPr>
            <a:endParaRPr lang="en-GB" sz="2400" b="1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ssess candidates’ skills of source analysis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q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uestions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specify which course issues or themes to consider and which specific area of prescribed text is to be used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egin with the prompt ‘In what ways…’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he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length of the source will vary (170-220 words)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10 marks, awarded holistically based on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marking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rid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ny creditable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analysis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automatically contains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use of knowledge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4" name="medi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20"/>
    </mc:Choice>
    <mc:Fallback>
      <p:transition spd="slow" advClick="0" advTm="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Source analysis </a:t>
            </a:r>
            <a:r>
              <a:rPr lang="en-US" kern="0" dirty="0">
                <a:solidFill>
                  <a:schemeClr val="tx1"/>
                </a:solidFill>
              </a:rPr>
              <a:t>q</a:t>
            </a:r>
            <a:r>
              <a:rPr lang="en-US" kern="0" dirty="0" smtClean="0">
                <a:solidFill>
                  <a:schemeClr val="tx1"/>
                </a:solidFill>
              </a:rPr>
              <a:t>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0283" y="1366477"/>
            <a:ext cx="7777162" cy="35992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Arial"/>
              </a:rPr>
              <a:t>Marking</a:t>
            </a:r>
          </a:p>
          <a:p>
            <a:pPr marL="0" indent="0">
              <a:buClrTx/>
              <a:buNone/>
              <a:defRPr/>
            </a:pPr>
            <a:endParaRPr lang="en-GB" sz="2400" b="1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f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different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analytical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comments about the source with reference their wider knowledge from the course must be made to achieve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up to 6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marks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d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epth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breadth of knowledge shown will gain further marks up to 8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vidence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of wider reading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which complements the answer will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gain further marks up to 10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Source evaluation </a:t>
            </a:r>
            <a:r>
              <a:rPr lang="en-US" kern="0" dirty="0">
                <a:solidFill>
                  <a:schemeClr val="tx1"/>
                </a:solidFill>
              </a:rPr>
              <a:t>q</a:t>
            </a:r>
            <a:r>
              <a:rPr lang="en-US" kern="0" dirty="0" smtClean="0">
                <a:solidFill>
                  <a:schemeClr val="tx1"/>
                </a:solidFill>
              </a:rPr>
              <a:t>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0283" y="1366476"/>
            <a:ext cx="7777162" cy="458280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b="1" kern="0" dirty="0">
                <a:solidFill>
                  <a:schemeClr val="tx1"/>
                </a:solidFill>
                <a:latin typeface="Arial"/>
              </a:rPr>
              <a:t>Question </a:t>
            </a: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purpose </a:t>
            </a:r>
            <a:r>
              <a:rPr lang="en-US" sz="2400" b="1" kern="0" dirty="0">
                <a:solidFill>
                  <a:schemeClr val="tx1"/>
                </a:solidFill>
                <a:latin typeface="Arial"/>
              </a:rPr>
              <a:t>and f</a:t>
            </a: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ormat</a:t>
            </a:r>
          </a:p>
          <a:p>
            <a:pPr marL="0" indent="0">
              <a:buClrTx/>
              <a:buNone/>
              <a:defRPr/>
            </a:pPr>
            <a:endParaRPr lang="en-US" sz="2400" b="1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ssess candidates’ skills of source evaluation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q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uestions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specify which course issues or themes to consider and which specific area of prescribed text is to be used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egin with the prompt ‘To what extent…’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length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of the source will vary (170-220 words)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10 marks, awarded holistically based on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marking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rid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ny genuine evaluation automatically contains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use of knowledge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Source evaluation </a:t>
            </a:r>
            <a:r>
              <a:rPr lang="en-US" kern="0" dirty="0">
                <a:solidFill>
                  <a:schemeClr val="tx1"/>
                </a:solidFill>
              </a:rPr>
              <a:t>q</a:t>
            </a:r>
            <a:r>
              <a:rPr lang="en-US" kern="0" dirty="0" smtClean="0">
                <a:solidFill>
                  <a:schemeClr val="tx1"/>
                </a:solidFill>
              </a:rPr>
              <a:t>uestions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0283" y="1366477"/>
            <a:ext cx="7777162" cy="35992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b="1" kern="0" dirty="0" smtClean="0">
                <a:solidFill>
                  <a:schemeClr val="tx1"/>
                </a:solidFill>
                <a:latin typeface="Arial"/>
              </a:rPr>
              <a:t>Marking</a:t>
            </a:r>
          </a:p>
          <a:p>
            <a:pPr marL="0" indent="0">
              <a:buClrTx/>
              <a:buNone/>
              <a:defRPr/>
            </a:pPr>
            <a:endParaRPr lang="en-GB" sz="2400" b="1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f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 different evaluative comments about the source with reference their wider knowledge from the course must be made to achieve up to 6 marks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d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epth and breadth of knowledge shown will gain further marks up to 8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vidence of wider reading which complements the answer will gain further marks up to 10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tx1"/>
                </a:solidFill>
                <a:latin typeface="Arial"/>
              </a:rPr>
              <a:t>Comparison of </a:t>
            </a:r>
            <a:r>
              <a:rPr lang="en-US" kern="0" dirty="0" smtClean="0">
                <a:solidFill>
                  <a:schemeClr val="tx1"/>
                </a:solidFill>
                <a:latin typeface="Arial"/>
              </a:rPr>
              <a:t>classical sources </a:t>
            </a:r>
            <a:endParaRPr lang="en-US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700808"/>
            <a:ext cx="7777162" cy="35992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Question purpose and format</a:t>
            </a:r>
          </a:p>
          <a:p>
            <a:pPr marL="0" indent="0">
              <a:buClrTx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ssess candidates’ skills of comparison between different classical sources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egin with the prompt ‘Compare…’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wo sources will be given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l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ength of sources will vary (170-220 words each)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15 marks, awarded holistically based on marking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rid</a:t>
            </a:r>
          </a:p>
        </p:txBody>
      </p: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5659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tx1"/>
                </a:solidFill>
                <a:latin typeface="Arial"/>
              </a:rPr>
              <a:t>Comparison of </a:t>
            </a:r>
            <a:r>
              <a:rPr lang="en-US" kern="0" dirty="0" smtClean="0">
                <a:solidFill>
                  <a:schemeClr val="tx1"/>
                </a:solidFill>
                <a:latin typeface="Arial"/>
              </a:rPr>
              <a:t>classical sources </a:t>
            </a:r>
            <a:endParaRPr lang="en-US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0283" y="1366477"/>
            <a:ext cx="7777162" cy="35992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Marking</a:t>
            </a:r>
          </a:p>
          <a:p>
            <a:pPr marL="0" indent="0">
              <a:buClrTx/>
              <a:buNone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Candidates should compare up to four aspects of the two sources: 1 mark is awarded for each aspect of comparison discussed.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The discussion must involve reference to evidence from the course: 1 mark is awarded for each effective reference to course content which is evidence for comparisons made.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1 mark may be awarded for a conclusion if four aspects of comparison have been discussed.</a:t>
            </a: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tx1"/>
                </a:solidFill>
                <a:latin typeface="Arial"/>
              </a:rPr>
              <a:t>Comparison </a:t>
            </a:r>
            <a:r>
              <a:rPr lang="en-US" kern="0" dirty="0" smtClean="0">
                <a:solidFill>
                  <a:schemeClr val="tx1"/>
                </a:solidFill>
                <a:latin typeface="Arial"/>
              </a:rPr>
              <a:t>with modern </a:t>
            </a:r>
            <a:r>
              <a:rPr lang="en-US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US" kern="0" dirty="0" smtClean="0">
                <a:solidFill>
                  <a:schemeClr val="tx1"/>
                </a:solidFill>
                <a:latin typeface="Arial"/>
              </a:rPr>
              <a:t>ource</a:t>
            </a:r>
            <a:endParaRPr lang="en-US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700808"/>
            <a:ext cx="7777162" cy="35992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Question purpose and format</a:t>
            </a:r>
          </a:p>
          <a:p>
            <a:pPr marL="0" indent="0">
              <a:buClrTx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ssess candidates’ skills of comparison of classical ideas with a modern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ource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b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egin with the prompt ‘Compare…’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o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ne modern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ource will be given 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l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ength of sources will vary (100-150 words)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15 marks, awarded holistically based on marking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rid</a:t>
            </a:r>
          </a:p>
        </p:txBody>
      </p:sp>
      <p:pic>
        <p:nvPicPr>
          <p:cNvPr id="2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tx1"/>
                </a:solidFill>
                <a:latin typeface="Arial"/>
              </a:rPr>
              <a:t>Comparison </a:t>
            </a:r>
            <a:r>
              <a:rPr lang="en-US" kern="0" dirty="0" smtClean="0">
                <a:solidFill>
                  <a:schemeClr val="tx1"/>
                </a:solidFill>
                <a:latin typeface="Arial"/>
              </a:rPr>
              <a:t>with modern </a:t>
            </a:r>
            <a:r>
              <a:rPr lang="en-US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US" kern="0" dirty="0" smtClean="0">
                <a:solidFill>
                  <a:schemeClr val="tx1"/>
                </a:solidFill>
                <a:latin typeface="Arial"/>
              </a:rPr>
              <a:t>ource</a:t>
            </a:r>
            <a:endParaRPr lang="en-US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0283" y="1366477"/>
            <a:ext cx="7777162" cy="35992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Marking</a:t>
            </a:r>
          </a:p>
          <a:p>
            <a:pPr marL="0" indent="0">
              <a:buClrTx/>
              <a:buNone/>
              <a:defRPr/>
            </a:pPr>
            <a:endParaRPr lang="en-US" sz="20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Candidates should compare up to four ideas or issues in the modern source with their knowledge of the classical world gained in the course: 1 mark is awarded for each aspect of comparison discussed.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The discussion must involve reference to evidence from the course: 1 mark is awarded for each effective reference to course content which is evidence for comparisons made.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1 mark may be awarded for a conclusion if four aspects of  comparison have been discussed.</a:t>
            </a:r>
          </a:p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Part B: Classical Society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439295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Candidates write two essays from a choice of four.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Question purpose and format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andidates are asked to discuss a quote about one or more of the prescribed texts they have studied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ssays are worth 25 marks each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ssays assess the following skills: </a:t>
            </a:r>
          </a:p>
          <a:p>
            <a:pPr lvl="1"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Analysing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+mn-cs"/>
              </a:rPr>
              <a:t>: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 8 marks</a:t>
            </a:r>
          </a:p>
          <a:p>
            <a:pPr lvl="1"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Evaluating: 8 marks</a:t>
            </a:r>
          </a:p>
          <a:p>
            <a:pPr lvl="1"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Argument and 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+mn-cs"/>
              </a:rPr>
              <a:t>c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onclusion: 9 marks</a:t>
            </a: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5715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Part B: Classical Society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Marking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2400" b="1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Analysing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 – </a:t>
            </a: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8 marks</a:t>
            </a:r>
          </a:p>
          <a:p>
            <a:pPr lvl="1" indent="-342900"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up to four analytical points should be made to achieve 4 marks</a:t>
            </a:r>
          </a:p>
          <a:p>
            <a:pPr lvl="1" indent="-342900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d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epth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breadth of knowledge shown will gain further marks up to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6</a:t>
            </a:r>
          </a:p>
          <a:p>
            <a:pPr lvl="1" indent="-342900"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ffective use of wider reading will gain further marks up to 8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Classical Studies</a:t>
            </a:r>
            <a:endParaRPr lang="en-GB" sz="4000" kern="0" dirty="0">
              <a:solidFill>
                <a:srgbClr val="CC99D1"/>
              </a:solidFill>
            </a:endParaRP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(Advanced Higher)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 smtClean="0">
                <a:solidFill>
                  <a:srgbClr val="003366"/>
                </a:solidFill>
              </a:rPr>
              <a:t>An overview of course </a:t>
            </a:r>
            <a:r>
              <a:rPr lang="en-GB" kern="0" dirty="0">
                <a:solidFill>
                  <a:srgbClr val="003366"/>
                </a:solidFill>
              </a:rPr>
              <a:t>a</a:t>
            </a:r>
            <a:r>
              <a:rPr lang="en-GB" kern="0" dirty="0" smtClean="0">
                <a:solidFill>
                  <a:srgbClr val="003366"/>
                </a:solidFill>
              </a:rPr>
              <a:t>ssessment 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Part B: Classical Society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Marking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2400" b="1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Evaluating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 – </a:t>
            </a: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8 marks</a:t>
            </a:r>
          </a:p>
          <a:p>
            <a:pPr lvl="1" indent="-342900"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up to four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evaluating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points should be made to achieve 4 marks</a:t>
            </a:r>
          </a:p>
          <a:p>
            <a:pPr lvl="1" indent="-342900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d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epth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and breadth of knowledge shown will gain further marks up to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6</a:t>
            </a:r>
          </a:p>
          <a:p>
            <a:pPr lvl="1" indent="-342900"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ffective use of wider reading will gain further marks up to 8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Part B: Classical Society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Marking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2400" b="1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Argument and conclusion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 – </a:t>
            </a: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9 marks</a:t>
            </a:r>
          </a:p>
          <a:p>
            <a:pPr lvl="1" indent="-342900"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 argument which is coherent and responds to the question will gain up to 5 marks</a:t>
            </a:r>
          </a:p>
          <a:p>
            <a:pPr lvl="1" indent="-342900"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he quality of the conclusion and greater sophistication of the argument structure will gain further marks up to 9</a:t>
            </a:r>
          </a:p>
          <a:p>
            <a:pPr marL="400050" lvl="1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Project-dissertation – 50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Purpose and format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Throughout the course,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andidates research an issue sufficiently sophisticated for Advanced Higher level and compose a written dissertation which exhibits the research skills of Classical Studies.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The dissertation is completed with an appropriate level of teacher or lecturer assistance, especially instruction in the technical skills of conducting and presenting research.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US" sz="2400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The written presentation should be 3000-4000 words.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6728" y="506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Project-dissertation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/>
              </a:rPr>
              <a:t>Marking</a:t>
            </a:r>
            <a:endParaRPr lang="en-US" sz="2400" b="1" kern="0" dirty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None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The dissertation is marked holistically by assessing how well each of these classical studies skills are exhibited.</a:t>
            </a:r>
          </a:p>
          <a:p>
            <a:pPr marL="0" indent="0">
              <a:buClrTx/>
              <a:buNone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j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ustifying and planning – 6 marks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howing engagement with sources – 10 marks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nalysing – 8 marks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omparing with later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imes – 8 marks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valuating – 8 marks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rgument and conclusion – 10 marks</a:t>
            </a:r>
          </a:p>
          <a:p>
            <a:pPr lvl="1" indent="-342900"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Justifying – 6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Candidates need to write an introduction to their research which explains clearly to the reader what is in the dissertation they are about to read.</a:t>
            </a:r>
          </a:p>
          <a:p>
            <a:pPr marL="0" indent="0">
              <a:buClrTx/>
              <a:buNone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Candidates must clearly explain what they are researching; explain why this is of value as an area of study within classical studies; and describe clearly how the research was carried out for up to 4 marks.</a:t>
            </a:r>
            <a:endParaRPr lang="en-US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Further marks up to 6 will be awarded for depth of discussion of these ideas including why the candidate rejected alternative approaches to this topic.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5475" y="4942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404664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Engagement with sources – 10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31300" y="1247025"/>
            <a:ext cx="7777162" cy="482672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Candidates need to show that they have engaged with sources within their research, not merely reference them or mention them.</a:t>
            </a:r>
          </a:p>
          <a:p>
            <a:pPr marL="0" indent="0">
              <a:buClrTx/>
              <a:buNone/>
              <a:defRPr/>
            </a:pPr>
            <a:endParaRPr lang="en-US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Effective engagement with at least five primary sources and two secondary sources will gain up to 6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Suitably sophisticated comment on the usefulness and/or limitations of two sources used can gain further credit up to 8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Consistent and suitably academic referencing and bibliography can gain further credit up to 10 marks.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8313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Analysing – 8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Making five suitably developed analytical comments can achieve 5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Further credit can be gained for greater depth of analysis in the comments up to 7 marks.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Further credit can be gained for using secondary sources to inform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analyses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up to 8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marks.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Comparing – 8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Making three clearly described comparisons between the classical world and later times can gain up to 6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Further credit can be gained for reference to evidence which justifies views about later times which are being discussed, up to 8 marks.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Evaluating – 8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Making three suitably developed evaluative comments can achieve 5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Further credit can be gained for greater depth of evaluation in the comments including value judgements up to 7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Further credit can be gained for using secondary sources to inform evaluations up to 8 marks.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520" y="549275"/>
            <a:ext cx="8446393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Argument and conclusion – 10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 well-constructed coherent argument which addresses the question can gain up to 5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Further credit can be gained for the presence of a well-reasoned conclusion which draws on points within the dissertation, up to 8 marks.</a:t>
            </a: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Further credit can be gained for a conclusion which points towards justifications for alternative conclusions to the dissertation, up to 10 marks.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22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this presentation </a:t>
            </a:r>
            <a:r>
              <a:rPr lang="en-GB" kern="0" dirty="0">
                <a:solidFill>
                  <a:schemeClr val="tx1"/>
                </a:solidFill>
              </a:rPr>
              <a:t>c</a:t>
            </a:r>
            <a:r>
              <a:rPr lang="en-GB" kern="0" dirty="0" smtClean="0">
                <a:solidFill>
                  <a:schemeClr val="tx1"/>
                </a:solidFill>
              </a:rPr>
              <a:t>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40040" y="1757691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hanges to course assessment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o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verview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of course assessment for 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2019-20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lvl="1"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q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uestion paper</a:t>
            </a:r>
            <a:endParaRPr lang="en-US" sz="2400" kern="0" dirty="0">
              <a:solidFill>
                <a:schemeClr val="tx1"/>
              </a:solidFill>
              <a:latin typeface="Arial"/>
            </a:endParaRPr>
          </a:p>
          <a:p>
            <a:pPr lvl="1"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project-dissertation</a:t>
            </a:r>
          </a:p>
          <a:p>
            <a:pPr marL="457200" lvl="1" indent="0">
              <a:buClrTx/>
              <a:buNone/>
              <a:defRPr/>
            </a:pPr>
            <a:endParaRPr lang="en-US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>
              <a:solidFill>
                <a:schemeClr val="tx1"/>
              </a:solidFill>
              <a:latin typeface="Arial"/>
              <a:cs typeface="Arial" charset="0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WWW.sqa.org.uk│</a:t>
            </a: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pic>
        <p:nvPicPr>
          <p:cNvPr id="3" name="slide 3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06.1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An overview of what is not changing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772816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n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 change to course content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n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 change to question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aper format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n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 change to balance of marks in question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aper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n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o change to dissertatio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 requirements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n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  <a:cs typeface="+mn-cs"/>
              </a:rPr>
              <a:t>o change to balance of marks for dissertation</a:t>
            </a: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13668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An overview of what is changing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784"/>
            <a:ext cx="7777162" cy="34559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There has been minimal change to course assessment.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ource questions will become more specific to areas of prescribed text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eneral marking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i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nstructions for the question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aper have been adjusted for clarity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d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issertation marking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i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nstructions have been slightly adjusted</a:t>
            </a: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General marking </a:t>
            </a:r>
            <a:r>
              <a:rPr lang="en-GB" kern="0" dirty="0">
                <a:solidFill>
                  <a:schemeClr val="tx1"/>
                </a:solidFill>
              </a:rPr>
              <a:t>p</a:t>
            </a:r>
            <a:r>
              <a:rPr lang="en-GB" kern="0" dirty="0" smtClean="0">
                <a:solidFill>
                  <a:schemeClr val="tx1"/>
                </a:solidFill>
              </a:rPr>
              <a:t>rinciples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5536" y="1322738"/>
            <a:ext cx="7920880" cy="462654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marking in both the question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aper and dissertation is holistic and transparent.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Marking grids describe how holistic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judgements are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made.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D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ifferent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q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uestion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ypes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assess one or more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skills.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kills are assessed individually.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very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skill requires use of knowledge in some way, so no separate marks for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‘knowledge’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are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awarded.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M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arks for different skills are added together to provide the overall mark for certain questions.</a:t>
            </a: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The marking </a:t>
            </a:r>
            <a:r>
              <a:rPr lang="en-US" kern="0" dirty="0">
                <a:solidFill>
                  <a:schemeClr val="tx1"/>
                </a:solidFill>
              </a:rPr>
              <a:t>r</a:t>
            </a:r>
            <a:r>
              <a:rPr lang="en-US" kern="0" dirty="0" smtClean="0">
                <a:solidFill>
                  <a:schemeClr val="tx1"/>
                </a:solidFill>
              </a:rPr>
              <a:t>ationale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73433" y="1315058"/>
            <a:ext cx="8224480" cy="420217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The marking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g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rid shows how holistic judgements are made to ensure </a:t>
            </a:r>
            <a:r>
              <a:rPr lang="en-US" sz="2400" kern="0" dirty="0" err="1" smtClean="0">
                <a:solidFill>
                  <a:schemeClr val="tx1"/>
                </a:solidFill>
                <a:latin typeface="Arial"/>
              </a:rPr>
              <a:t>rigour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8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Essential elements for a good answer are given more weight than non-essential elements. For example, in a source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a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nalysis question, showing a range of analytical points is essential for a good answer.</a:t>
            </a:r>
          </a:p>
          <a:p>
            <a:pPr marL="0" indent="0">
              <a:buClrTx/>
              <a:buNone/>
              <a:defRPr/>
            </a:pPr>
            <a:endParaRPr lang="en-GB" sz="8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Elements which enhance a good answer, such as showing wider reading, or including a conclusion, also appear in the marking grid and are used to discriminate between good answers and better answers.</a:t>
            </a:r>
          </a:p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5673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Question paper – 100 marks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The structure of the question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aper is unchanged.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he question paper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lasts 3 hours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andidates choose to answer one of four sections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e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ach section contains</a:t>
            </a:r>
          </a:p>
          <a:p>
            <a:pPr lvl="1"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Part A – Classical Literature – 50 marks</a:t>
            </a:r>
          </a:p>
          <a:p>
            <a:pPr lvl="2"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f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our </a:t>
            </a:r>
            <a:r>
              <a:rPr lang="en-US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ource based questions</a:t>
            </a: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lvl="1">
              <a:buClrTx/>
              <a:defRPr/>
            </a:pP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Part B – Classical Society – 50 marks</a:t>
            </a:r>
          </a:p>
          <a:p>
            <a:pPr lvl="2"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t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wo essays from a choice of four</a:t>
            </a: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Part A: Classical Literature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In this part of the question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p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aper there are four types of source question. There is no choice.</a:t>
            </a:r>
          </a:p>
          <a:p>
            <a:pPr marL="0" indent="0">
              <a:buClrTx/>
              <a:buFont typeface="Wingdings" pitchFamily="2" charset="2"/>
              <a:buNone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ource analysis – 10 marks 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ource evaluation – 10 marks</a:t>
            </a:r>
          </a:p>
          <a:p>
            <a:pPr>
              <a:buClrTx/>
              <a:defRPr/>
            </a:pPr>
            <a:r>
              <a:rPr lang="en-US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omparison of classical sources – 15 marks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/>
              </a:rPr>
              <a:t>c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omparison with modern </a:t>
            </a:r>
            <a:r>
              <a:rPr lang="en-GB" sz="2400" kern="0" dirty="0">
                <a:solidFill>
                  <a:schemeClr val="tx1"/>
                </a:solidFill>
                <a:latin typeface="Arial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/>
              </a:rPr>
              <a:t>ource – 15 marks</a:t>
            </a: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E25D60-8AE9-4D1C-B648-6B290BE5A9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24AEBB-1E0B-4E4C-87C3-568F783282E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68c55a57-db60-41c4-bc88-93d8b354313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91526A-5C42-4FBB-8A06-A04535358E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1638</Words>
  <Application>Microsoft Office PowerPoint</Application>
  <PresentationFormat>On-screen Show (4:3)</PresentationFormat>
  <Paragraphs>196</Paragraphs>
  <Slides>30</Slides>
  <Notes>3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Mikey Edgar</cp:lastModifiedBy>
  <cp:revision>136</cp:revision>
  <cp:lastPrinted>2013-10-31T13:53:25Z</cp:lastPrinted>
  <dcterms:created xsi:type="dcterms:W3CDTF">2013-10-10T15:37:55Z</dcterms:created>
  <dcterms:modified xsi:type="dcterms:W3CDTF">2019-08-20T12:14:10Z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