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32"/>
  </p:notesMasterIdLst>
  <p:handoutMasterIdLst>
    <p:handoutMasterId r:id="rId33"/>
  </p:handoutMasterIdLst>
  <p:sldIdLst>
    <p:sldId id="256" r:id="rId16"/>
    <p:sldId id="264" r:id="rId17"/>
    <p:sldId id="294" r:id="rId18"/>
    <p:sldId id="298" r:id="rId19"/>
    <p:sldId id="299" r:id="rId20"/>
    <p:sldId id="300" r:id="rId21"/>
    <p:sldId id="301" r:id="rId22"/>
    <p:sldId id="310" r:id="rId23"/>
    <p:sldId id="304" r:id="rId24"/>
    <p:sldId id="302" r:id="rId25"/>
    <p:sldId id="305" r:id="rId26"/>
    <p:sldId id="306" r:id="rId27"/>
    <p:sldId id="307" r:id="rId28"/>
    <p:sldId id="308" r:id="rId29"/>
    <p:sldId id="309" r:id="rId30"/>
    <p:sldId id="293" r:id="rId31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Coltart" initials="KC" lastIdx="37" clrIdx="0">
    <p:extLst>
      <p:ext uri="{19B8F6BF-5375-455C-9EA6-DF929625EA0E}">
        <p15:presenceInfo xmlns:p15="http://schemas.microsoft.com/office/powerpoint/2012/main" userId="S-1-5-21-2064592321-1637304448-1524247972-31407" providerId="AD"/>
      </p:ext>
    </p:extLst>
  </p:cmAuthor>
  <p:cmAuthor id="2" name="Jillian Hendry" initials="JH" lastIdx="6" clrIdx="1">
    <p:extLst>
      <p:ext uri="{19B8F6BF-5375-455C-9EA6-DF929625EA0E}">
        <p15:presenceInfo xmlns:p15="http://schemas.microsoft.com/office/powerpoint/2012/main" userId="S-1-5-21-2064592321-1637304448-1524247972-148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28" autoAdjust="0"/>
  </p:normalViewPr>
  <p:slideViewPr>
    <p:cSldViewPr>
      <p:cViewPr varScale="1">
        <p:scale>
          <a:sx n="79" d="100"/>
          <a:sy n="79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30/05/2019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30/05/2019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985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2576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7139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52358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5105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30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411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1406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1185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418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86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1489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3357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549275"/>
            <a:ext cx="8446393" cy="7914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resources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285903"/>
              </p:ext>
            </p:extLst>
          </p:nvPr>
        </p:nvGraphicFramePr>
        <p:xfrm>
          <a:off x="251520" y="1340768"/>
          <a:ext cx="8640960" cy="241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8595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332365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(Session 2018/19)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Open</a:t>
                      </a:r>
                      <a:r>
                        <a:rPr lang="en-GB" sz="2000" baseline="0" dirty="0" smtClean="0"/>
                        <a:t> book – there are no restrictions on resources that candidates can access.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39318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Candidates must make reference to the research evidence within the report.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must reference research evidence</a:t>
                      </a:r>
                      <a:r>
                        <a:rPr lang="en-GB" sz="2000" baseline="0" dirty="0" smtClean="0"/>
                        <a:t>, using footnotes or endnotes.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Candidates must provide a bibliography.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04417"/>
                  </a:ext>
                </a:extLst>
              </a:tr>
            </a:tbl>
          </a:graphicData>
        </a:graphic>
      </p:graphicFrame>
      <p:pic>
        <p:nvPicPr>
          <p:cNvPr id="2" name="Slide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7504" y="548680"/>
            <a:ext cx="8568953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reasonable assistance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96845"/>
              </p:ext>
            </p:extLst>
          </p:nvPr>
        </p:nvGraphicFramePr>
        <p:xfrm>
          <a:off x="251519" y="1340768"/>
          <a:ext cx="8694031" cy="4093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152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532503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May be given on a generic basis to</a:t>
                      </a:r>
                      <a:r>
                        <a:rPr lang="en-GB" sz="2000" baseline="0" dirty="0" smtClean="0"/>
                        <a:t> a class or to individual candidates.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762517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Ad</a:t>
                      </a:r>
                      <a:r>
                        <a:rPr lang="en-GB" sz="2000" baseline="0" dirty="0" smtClean="0"/>
                        <a:t>vise on instructions/requirements of the project.</a:t>
                      </a:r>
                      <a:endParaRPr lang="en-GB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55092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</a:t>
                      </a:r>
                      <a:r>
                        <a:rPr lang="en-GB" sz="2000" baseline="0" dirty="0" smtClean="0"/>
                        <a:t> on suitability of an issue.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882896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</a:t>
                      </a:r>
                      <a:r>
                        <a:rPr lang="en-GB" sz="2000" baseline="0" dirty="0" smtClean="0"/>
                        <a:t> on likely availability/accessibility of resources.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835730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 on possible sources</a:t>
                      </a:r>
                      <a:r>
                        <a:rPr lang="en-GB" sz="2000" baseline="0" dirty="0" smtClean="0"/>
                        <a:t> of information.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141802"/>
                  </a:ext>
                </a:extLst>
              </a:tr>
              <a:tr h="282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Advise on how to structure</a:t>
                      </a:r>
                      <a:r>
                        <a:rPr lang="en-GB" sz="2000" baseline="0" dirty="0" smtClean="0"/>
                        <a:t> the report.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276688"/>
                  </a:ext>
                </a:extLst>
              </a:tr>
            </a:tbl>
          </a:graphicData>
        </a:graphic>
      </p:graphicFrame>
      <p:pic>
        <p:nvPicPr>
          <p:cNvPr id="2" name="Slide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/>
    </mc:Choice>
    <mc:Fallback xmlns="">
      <p:transition spd="slow" advClick="0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7523" y="548680"/>
            <a:ext cx="8928991" cy="1223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unreasonable assistance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308925"/>
              </p:ext>
            </p:extLst>
          </p:nvPr>
        </p:nvGraphicFramePr>
        <p:xfrm>
          <a:off x="269521" y="1340768"/>
          <a:ext cx="8604957" cy="4001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439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662518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Providing candidates with full example projects.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Directing candidates to specific text within a</a:t>
                      </a:r>
                      <a:r>
                        <a:rPr lang="en-GB" sz="2000" baseline="0" dirty="0" smtClean="0"/>
                        <a:t> source of information.</a:t>
                      </a:r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Tell candidates what analysis they can draw</a:t>
                      </a:r>
                      <a:r>
                        <a:rPr lang="en-GB" sz="2000" baseline="0" dirty="0" smtClean="0"/>
                        <a:t> from a research finding.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Marking drafts.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Adopting</a:t>
                      </a:r>
                      <a:r>
                        <a:rPr lang="en-GB" sz="2000" baseline="0" dirty="0" smtClean="0"/>
                        <a:t> a directive role or providing specific advice on how to re-phrase or improve responses.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8700"/>
                  </a:ext>
                </a:extLst>
              </a:tr>
            </a:tbl>
          </a:graphicData>
        </a:graphic>
      </p:graphicFrame>
      <p:pic>
        <p:nvPicPr>
          <p:cNvPr id="2" name="Slide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829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0"/>
    </mc:Choice>
    <mc:Fallback xmlns="">
      <p:transition spd="slow" advClick="0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7" y="549275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bibliography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434893"/>
              </p:ext>
            </p:extLst>
          </p:nvPr>
        </p:nvGraphicFramePr>
        <p:xfrm>
          <a:off x="298637" y="1279064"/>
          <a:ext cx="8521835" cy="3689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695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5915140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Showin</a:t>
                      </a:r>
                      <a:r>
                        <a:rPr lang="en-GB" sz="2000" baseline="0" dirty="0" smtClean="0"/>
                        <a:t>g a list of all sources of information: 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website addresses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newspaper</a:t>
                      </a:r>
                      <a:r>
                        <a:rPr lang="en-GB" baseline="0" dirty="0" smtClean="0"/>
                        <a:t> articles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196913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magazine</a:t>
                      </a:r>
                      <a:r>
                        <a:rPr lang="en-GB" baseline="0" dirty="0" smtClean="0"/>
                        <a:t>/journal articles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231156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books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55281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657350" lvl="3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details of podcasts/documentaries/etc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6588784"/>
                  </a:ext>
                </a:extLst>
              </a:tr>
            </a:tbl>
          </a:graphicData>
        </a:graphic>
      </p:graphicFrame>
      <p:pic>
        <p:nvPicPr>
          <p:cNvPr id="2" name="Slide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7" y="549275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appendices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68647"/>
              </p:ext>
            </p:extLst>
          </p:nvPr>
        </p:nvGraphicFramePr>
        <p:xfrm>
          <a:off x="298637" y="1279064"/>
          <a:ext cx="8521835" cy="4549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891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5635944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Maximum of three appendices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No limit on the quantity of appendices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626560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Appendices could include, as appropriate: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666008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57300" lvl="2" indent="-342900" algn="l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statistical, graphical, numerical</a:t>
                      </a:r>
                      <a:r>
                        <a:rPr lang="en-GB" sz="1800" baseline="0" dirty="0" smtClean="0"/>
                        <a:t> data, photos, images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notes taken from </a:t>
                      </a:r>
                      <a:r>
                        <a:rPr lang="en-GB" sz="1800" baseline="0" dirty="0" smtClean="0"/>
                        <a:t>a visit or a talk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419039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notes take from audio-visual</a:t>
                      </a:r>
                      <a:r>
                        <a:rPr lang="en-GB" sz="1800" baseline="0" dirty="0" smtClean="0"/>
                        <a:t> sources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interview questions and responses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55917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sz="1800" dirty="0" smtClean="0"/>
                        <a:t>questionnaire/survey questions and results</a:t>
                      </a:r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603349"/>
                  </a:ext>
                </a:extLst>
              </a:tr>
            </a:tbl>
          </a:graphicData>
        </a:graphic>
      </p:graphicFrame>
      <p:pic>
        <p:nvPicPr>
          <p:cNvPr id="2" name="Slide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28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7" y="549275"/>
            <a:ext cx="8399276" cy="7194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</a:rPr>
              <a:t>recommended style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17094"/>
              </p:ext>
            </p:extLst>
          </p:nvPr>
        </p:nvGraphicFramePr>
        <p:xfrm>
          <a:off x="298637" y="1279064"/>
          <a:ext cx="8521835" cy="384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892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5635943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887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</a:t>
                      </a:r>
                      <a:r>
                        <a:rPr lang="en-GB" sz="2000" baseline="0" dirty="0" smtClean="0"/>
                        <a:t> 2018/19)</a:t>
                      </a: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81105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It is suggested that reports are presented with: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082224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front cover to include report title, candidate name,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centre name,</a:t>
                      </a:r>
                      <a:r>
                        <a:rPr lang="en-GB" baseline="0" dirty="0" smtClean="0"/>
                        <a:t> word count 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87031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1.5 line spacing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55917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readable font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603349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font size</a:t>
                      </a:r>
                      <a:r>
                        <a:rPr lang="en-GB" baseline="0" dirty="0" smtClean="0"/>
                        <a:t> 12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393038"/>
                  </a:ext>
                </a:extLst>
              </a:tr>
              <a:tr h="481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00150" lvl="2" indent="-285750">
                        <a:buFont typeface="Symbol" panose="05050102010706020507" pitchFamily="18" charset="2"/>
                        <a:buChar char="¨"/>
                      </a:pPr>
                      <a:r>
                        <a:rPr lang="en-GB" dirty="0" smtClean="0"/>
                        <a:t>not stapled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184398"/>
                  </a:ext>
                </a:extLst>
              </a:tr>
            </a:tbl>
          </a:graphicData>
        </a:graphic>
      </p:graphicFrame>
      <p:pic>
        <p:nvPicPr>
          <p:cNvPr id="2" name="Slide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3" name="Slide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Economics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</a:t>
            </a:r>
            <a:r>
              <a:rPr lang="en-GB" kern="0" dirty="0" smtClean="0">
                <a:solidFill>
                  <a:srgbClr val="003366"/>
                </a:solidFill>
              </a:rPr>
              <a:t>overview </a:t>
            </a:r>
            <a:r>
              <a:rPr lang="en-GB" kern="0" dirty="0" smtClean="0">
                <a:solidFill>
                  <a:srgbClr val="003366"/>
                </a:solidFill>
              </a:rPr>
              <a:t>of </a:t>
            </a:r>
            <a:r>
              <a:rPr lang="en-GB" kern="0" dirty="0" smtClean="0">
                <a:solidFill>
                  <a:srgbClr val="003366"/>
                </a:solidFill>
              </a:rPr>
              <a:t>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changed and what is not changed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060575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No changes to the question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paper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Slightly different mark allocation in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Slightly different conditions of assessment in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Arial"/>
              </a:rPr>
              <a:t>Slight change to course </a:t>
            </a:r>
            <a:r>
              <a:rPr lang="en-GB" sz="2400" b="1" kern="0" dirty="0" smtClean="0">
                <a:solidFill>
                  <a:schemeClr val="tx1"/>
                </a:solidFill>
                <a:latin typeface="Arial"/>
              </a:rPr>
              <a:t>content </a:t>
            </a:r>
            <a:endParaRPr lang="en-GB" b="1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598" y="549275"/>
            <a:ext cx="840131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Course </a:t>
            </a:r>
            <a:r>
              <a:rPr lang="en-GB" kern="0" dirty="0">
                <a:solidFill>
                  <a:schemeClr val="tx1"/>
                </a:solidFill>
              </a:rPr>
              <a:t>a</a:t>
            </a:r>
            <a:r>
              <a:rPr lang="en-GB" kern="0" dirty="0" smtClean="0">
                <a:solidFill>
                  <a:schemeClr val="tx1"/>
                </a:solidFill>
              </a:rPr>
              <a:t>ssessment </a:t>
            </a:r>
            <a:r>
              <a:rPr lang="en-GB" kern="0" dirty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</a:rPr>
              <a:t>summary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2688"/>
              </p:ext>
            </p:extLst>
          </p:nvPr>
        </p:nvGraphicFramePr>
        <p:xfrm>
          <a:off x="395536" y="1341438"/>
          <a:ext cx="8302378" cy="2087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210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645516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</a:tblGrid>
              <a:tr h="506135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 and Revised National Qualification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 Paper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Project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527142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120</a:t>
                      </a:r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6599" y="4077072"/>
            <a:ext cx="859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No change to total mark allocations for question paper or for project</a:t>
            </a:r>
            <a:endParaRPr lang="en-GB" sz="3200" b="1" dirty="0"/>
          </a:p>
        </p:txBody>
      </p:sp>
      <p:pic>
        <p:nvPicPr>
          <p:cNvPr id="5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577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598" y="549275"/>
            <a:ext cx="840131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Question paper </a:t>
            </a:r>
            <a:r>
              <a:rPr lang="en-GB" kern="0" dirty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</a:rPr>
              <a:t>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358365"/>
              </p:ext>
            </p:extLst>
          </p:nvPr>
        </p:nvGraphicFramePr>
        <p:xfrm>
          <a:off x="295218" y="1164369"/>
          <a:ext cx="8165214" cy="494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107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5016107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Revised National Qualification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Proportion</a:t>
                      </a:r>
                      <a:r>
                        <a:rPr lang="en-GB" sz="2000" b="1" baseline="0" dirty="0" smtClean="0"/>
                        <a:t> of </a:t>
                      </a:r>
                      <a:r>
                        <a:rPr lang="en-GB" sz="2000" b="1" dirty="0" smtClean="0"/>
                        <a:t>course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67%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Section 1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30 marks</a:t>
                      </a:r>
                    </a:p>
                    <a:p>
                      <a:pPr algn="ctr"/>
                      <a:r>
                        <a:rPr lang="en-GB" sz="2000" dirty="0" smtClean="0"/>
                        <a:t>(mandatory and integrated)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Section 2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25 marks</a:t>
                      </a:r>
                    </a:p>
                    <a:p>
                      <a:pPr algn="ctr"/>
                      <a:r>
                        <a:rPr lang="en-GB" sz="2000" dirty="0" smtClean="0"/>
                        <a:t>(mandatory</a:t>
                      </a:r>
                      <a:r>
                        <a:rPr lang="en-GB" sz="2000" baseline="0" dirty="0" smtClean="0"/>
                        <a:t> – on </a:t>
                      </a:r>
                      <a:r>
                        <a:rPr lang="en-GB" sz="2000" dirty="0" smtClean="0"/>
                        <a:t>economic theory)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Section 3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25 marks</a:t>
                      </a:r>
                    </a:p>
                    <a:p>
                      <a:pPr algn="ctr"/>
                      <a:r>
                        <a:rPr lang="en-GB" sz="2000" dirty="0" smtClean="0"/>
                        <a:t>(optional - choose</a:t>
                      </a:r>
                      <a:r>
                        <a:rPr lang="en-GB" sz="2000" baseline="0" dirty="0" smtClean="0"/>
                        <a:t> 1 from 4 questions)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844692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Timing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 hours 30 minutes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Undertaken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During main exam</a:t>
                      </a:r>
                      <a:r>
                        <a:rPr lang="en-GB" sz="2000" baseline="0" dirty="0" smtClean="0"/>
                        <a:t> diet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452893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Marked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Marked externally</a:t>
                      </a:r>
                      <a:r>
                        <a:rPr lang="en-GB" sz="2000" baseline="0" dirty="0" smtClean="0"/>
                        <a:t> by SQA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290075"/>
                  </a:ext>
                </a:extLst>
              </a:tr>
            </a:tbl>
          </a:graphicData>
        </a:graphic>
      </p:graphicFrame>
      <p:pic>
        <p:nvPicPr>
          <p:cNvPr id="2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563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000"/>
    </mc:Choice>
    <mc:Fallback xmlns=""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8492" y="549275"/>
            <a:ext cx="8459421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</a:rPr>
              <a:t>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63501"/>
              </p:ext>
            </p:extLst>
          </p:nvPr>
        </p:nvGraphicFramePr>
        <p:xfrm>
          <a:off x="264479" y="1124744"/>
          <a:ext cx="8459421" cy="4669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428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5304993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75394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National qualification and </a:t>
                      </a:r>
                    </a:p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Total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Proportion</a:t>
                      </a:r>
                      <a:r>
                        <a:rPr lang="en-GB" sz="2000" b="1" baseline="0" dirty="0" smtClean="0"/>
                        <a:t> of </a:t>
                      </a:r>
                      <a:r>
                        <a:rPr lang="en-GB" sz="2000" b="1" dirty="0" smtClean="0"/>
                        <a:t>course marks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33%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Evidence</a:t>
                      </a:r>
                      <a:r>
                        <a:rPr lang="en-GB" sz="2000" b="1" baseline="0" dirty="0" smtClean="0"/>
                        <a:t> required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Between</a:t>
                      </a:r>
                      <a:r>
                        <a:rPr lang="en-GB" sz="2000" baseline="0" dirty="0" smtClean="0"/>
                        <a:t> 3,500-4,000 </a:t>
                      </a:r>
                      <a:r>
                        <a:rPr lang="en-GB" sz="2000" dirty="0" smtClean="0"/>
                        <a:t>words plus</a:t>
                      </a:r>
                      <a:r>
                        <a:rPr lang="en-GB" sz="2000" baseline="0" dirty="0" smtClean="0"/>
                        <a:t> any necessary appendices.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Excess content</a:t>
                      </a:r>
                      <a:r>
                        <a:rPr lang="en-GB" sz="2000" b="1" baseline="0" dirty="0" smtClean="0"/>
                        <a:t> p</a:t>
                      </a:r>
                      <a:r>
                        <a:rPr lang="en-GB" sz="2000" b="1" dirty="0" smtClean="0"/>
                        <a:t>enalty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If</a:t>
                      </a:r>
                      <a:r>
                        <a:rPr lang="en-GB" sz="2000" baseline="0" dirty="0" smtClean="0"/>
                        <a:t> m</a:t>
                      </a:r>
                      <a:r>
                        <a:rPr lang="en-GB" sz="2000" dirty="0" smtClean="0"/>
                        <a:t>ore</a:t>
                      </a:r>
                      <a:r>
                        <a:rPr lang="en-GB" sz="2000" baseline="0" dirty="0" smtClean="0"/>
                        <a:t> than 10% above 4,000 words, a penalty is applied.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25124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Timing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Candidates</a:t>
                      </a:r>
                      <a:r>
                        <a:rPr lang="en-GB" sz="2000" baseline="0" dirty="0" smtClean="0"/>
                        <a:t> have</a:t>
                      </a:r>
                      <a:r>
                        <a:rPr lang="en-GB" sz="2000" dirty="0" smtClean="0"/>
                        <a:t> no time restriction.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Carried out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Candidates can work both at home and in class.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2963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Issued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Generic instructions already</a:t>
                      </a:r>
                      <a:r>
                        <a:rPr lang="en-GB" sz="2000" baseline="0" dirty="0" smtClean="0"/>
                        <a:t> with centres.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240742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Marked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Marked externally</a:t>
                      </a:r>
                      <a:r>
                        <a:rPr lang="en-GB" sz="2000" baseline="0" dirty="0" smtClean="0"/>
                        <a:t> by SQA.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453940"/>
                  </a:ext>
                </a:extLst>
              </a:tr>
            </a:tbl>
          </a:graphicData>
        </a:graphic>
      </p:graphicFrame>
      <p:pic>
        <p:nvPicPr>
          <p:cNvPr id="2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75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000"/>
    </mc:Choice>
    <mc:Fallback xmlns="">
      <p:transition spd="slow" advClick="0" advTm="1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549275"/>
            <a:ext cx="8374385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</a:rPr>
              <a:t>mark allocation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14312"/>
              </p:ext>
            </p:extLst>
          </p:nvPr>
        </p:nvGraphicFramePr>
        <p:xfrm>
          <a:off x="323528" y="1341438"/>
          <a:ext cx="8568952" cy="416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68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723841">
                  <a:extLst>
                    <a:ext uri="{9D8B030D-6E8A-4147-A177-3AD203B41FA5}">
                      <a16:colId xmlns:a16="http://schemas.microsoft.com/office/drawing/2014/main" val="1634231404"/>
                    </a:ext>
                  </a:extLst>
                </a:gridCol>
                <a:gridCol w="3697018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  <a:gridCol w="611405">
                  <a:extLst>
                    <a:ext uri="{9D8B030D-6E8A-4147-A177-3AD203B41FA5}">
                      <a16:colId xmlns:a16="http://schemas.microsoft.com/office/drawing/2014/main" val="491522810"/>
                    </a:ext>
                  </a:extLst>
                </a:gridCol>
              </a:tblGrid>
              <a:tr h="668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Introduction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Introduction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Analysis and evaluation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12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Analysis and evaluation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18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Conclusions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Conclusions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Research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Structure and coherence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Structure and coherence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354038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Presentation and referencing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Presentation and referencing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940289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40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40</a:t>
                      </a:r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4296650"/>
                  </a:ext>
                </a:extLst>
              </a:tr>
            </a:tbl>
          </a:graphicData>
        </a:graphic>
      </p:graphicFrame>
      <p:pic>
        <p:nvPicPr>
          <p:cNvPr id="2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000"/>
    </mc:Choice>
    <mc:Fallback xmlns="">
      <p:transition spd="slow" advClick="0" advTm="1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6" y="549275"/>
            <a:ext cx="8737860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supervision and control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529282"/>
              </p:ext>
            </p:extLst>
          </p:nvPr>
        </p:nvGraphicFramePr>
        <p:xfrm>
          <a:off x="287525" y="1340768"/>
          <a:ext cx="8604956" cy="319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3339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391617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The project</a:t>
                      </a:r>
                      <a:r>
                        <a:rPr lang="en-GB" sz="2000" baseline="0" dirty="0" smtClean="0"/>
                        <a:t> is conducted under some supervision and control.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can complete work outwith the learning and teaching setting.</a:t>
                      </a:r>
                      <a:endParaRPr lang="en-GB" sz="2000" baseline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947334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Candidates must carry out the project on</a:t>
                      </a:r>
                      <a:r>
                        <a:rPr lang="en-GB" sz="2000" baseline="0" dirty="0" smtClean="0"/>
                        <a:t> an individual/independent basis.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572923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Research, data collection, analysis and preparing their report must be completed independently.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395403"/>
                  </a:ext>
                </a:extLst>
              </a:tr>
            </a:tbl>
          </a:graphicData>
        </a:graphic>
      </p:graphicFrame>
      <p:pic>
        <p:nvPicPr>
          <p:cNvPr id="2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636" y="549275"/>
            <a:ext cx="8737860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kern="0" dirty="0" smtClean="0">
                <a:solidFill>
                  <a:schemeClr val="tx1"/>
                </a:solidFill>
              </a:rPr>
              <a:t>— </a:t>
            </a:r>
            <a:r>
              <a:rPr lang="en-GB" kern="0" dirty="0" smtClean="0">
                <a:solidFill>
                  <a:schemeClr val="tx1"/>
                </a:solidFill>
              </a:rPr>
              <a:t>authentication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259852"/>
              </p:ext>
            </p:extLst>
          </p:nvPr>
        </p:nvGraphicFramePr>
        <p:xfrm>
          <a:off x="261007" y="1340768"/>
          <a:ext cx="8727644" cy="239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811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427833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National Qualification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(Session 2018/19)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Revised National</a:t>
                      </a:r>
                      <a:r>
                        <a:rPr lang="en-GB" sz="2000" baseline="0" dirty="0" smtClean="0"/>
                        <a:t> Qualification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(Session 2019/20)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Regular checkpoint/progress meetings with candidates.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Short, spot-check interviews</a:t>
                      </a:r>
                      <a:r>
                        <a:rPr lang="en-GB" sz="2000" baseline="0" dirty="0" smtClean="0"/>
                        <a:t> with candidates.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59001"/>
                  </a:ext>
                </a:extLst>
              </a:tr>
              <a:tr h="496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Checklists which record activity/progress.</a:t>
                      </a:r>
                      <a:endParaRPr lang="en-GB" sz="20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</a:tbl>
          </a:graphicData>
        </a:graphic>
      </p:graphicFrame>
      <p:pic>
        <p:nvPicPr>
          <p:cNvPr id="2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244FB0-77A9-45B3-B4E0-990EB5B777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BE6E5D-CBB5-4F7F-8E26-D67BA467CE93}">
  <ds:schemaRefs>
    <ds:schemaRef ds:uri="http://purl.org/dc/terms/"/>
    <ds:schemaRef ds:uri="68c55a57-db60-41c4-bc88-93d8b354313f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09E5D8-7017-4ABB-BDCC-A8D50AAA51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4416</TotalTime>
  <Words>749</Words>
  <Application>Microsoft Office PowerPoint</Application>
  <PresentationFormat>On-screen Show (4:3)</PresentationFormat>
  <Paragraphs>193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Nina Atkinson</cp:lastModifiedBy>
  <cp:revision>205</cp:revision>
  <cp:lastPrinted>2013-10-31T13:53:25Z</cp:lastPrinted>
  <dcterms:created xsi:type="dcterms:W3CDTF">2013-10-10T15:37:55Z</dcterms:created>
  <dcterms:modified xsi:type="dcterms:W3CDTF">2019-05-30T10:09:52Z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