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35"/>
  </p:notesMasterIdLst>
  <p:handoutMasterIdLst>
    <p:handoutMasterId r:id="rId36"/>
  </p:handoutMasterIdLst>
  <p:sldIdLst>
    <p:sldId id="256" r:id="rId16"/>
    <p:sldId id="264" r:id="rId17"/>
    <p:sldId id="298" r:id="rId18"/>
    <p:sldId id="279" r:id="rId19"/>
    <p:sldId id="301" r:id="rId20"/>
    <p:sldId id="295" r:id="rId21"/>
    <p:sldId id="299" r:id="rId22"/>
    <p:sldId id="303" r:id="rId23"/>
    <p:sldId id="302" r:id="rId24"/>
    <p:sldId id="307" r:id="rId25"/>
    <p:sldId id="297" r:id="rId26"/>
    <p:sldId id="300" r:id="rId27"/>
    <p:sldId id="311" r:id="rId28"/>
    <p:sldId id="308" r:id="rId29"/>
    <p:sldId id="310" r:id="rId30"/>
    <p:sldId id="304" r:id="rId31"/>
    <p:sldId id="305" r:id="rId32"/>
    <p:sldId id="306" r:id="rId33"/>
    <p:sldId id="293" r:id="rId34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e Dunlop" initials="DD" lastIdx="14" clrIdx="0">
    <p:extLst>
      <p:ext uri="{19B8F6BF-5375-455C-9EA6-DF929625EA0E}">
        <p15:presenceInfo xmlns:p15="http://schemas.microsoft.com/office/powerpoint/2012/main" userId="S-1-5-21-2064592321-1637304448-1524247972-254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CC99D1"/>
    <a:srgbClr val="AE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35" autoAdjust="0"/>
  </p:normalViewPr>
  <p:slideViewPr>
    <p:cSldViewPr>
      <p:cViewPr varScale="1">
        <p:scale>
          <a:sx n="97" d="100"/>
          <a:sy n="97" d="100"/>
        </p:scale>
        <p:origin x="94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410392-36B2-49F9-9739-453F17C152DE}" type="datetimeFigureOut">
              <a:rPr lang="en-GB"/>
              <a:pPr>
                <a:defRPr/>
              </a:pPr>
              <a:t>06/08/2019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2B3A65-3997-4A25-AD36-EDB21704F0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B98C9-3519-4692-862B-66A70E63A13E}" type="datetimeFigureOut">
              <a:rPr lang="en-GB"/>
              <a:pPr>
                <a:defRPr/>
              </a:pPr>
              <a:t>06/08/2019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CEAF05-298D-4C99-A0E9-3AE5AAA178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8A8E44-B0B3-4956-93ED-43090DE6A7B0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2A73F-4A25-4067-AE25-A144EF8397EC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881CDC-7395-49B3-B9B5-271C82D9ADB6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5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8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4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3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1.png"/><Relationship Id="rId5" Type="http://schemas.openxmlformats.org/officeDocument/2006/relationships/hyperlink" Target="http://www.understandingstandards.org.uk/" TargetMode="External"/><Relationship Id="rId4" Type="http://schemas.openxmlformats.org/officeDocument/2006/relationships/hyperlink" Target="http://www.sqa.org.uk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Project-dissertation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 recognised referencing system must be used:</a:t>
            </a:r>
          </a:p>
          <a:p>
            <a:pPr lvl="1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highlighted on grid</a:t>
            </a:r>
          </a:p>
          <a:p>
            <a:pPr lvl="1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max 20 marks without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Primary source must be evidenced:</a:t>
            </a:r>
          </a:p>
          <a:p>
            <a:pPr lvl="1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v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alue of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p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rimary sources</a:t>
            </a:r>
          </a:p>
          <a:p>
            <a:pPr lvl="1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max 20 marks without</a:t>
            </a:r>
          </a:p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0"/>
    </mc:Choice>
    <mc:Fallback xmlns="">
      <p:transition spd="slow" advClick="0" advTm="1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Essay questions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77822" y="1484785"/>
            <a:ext cx="7777162" cy="381642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Marking grid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 marking grid will focus on four areas:</a:t>
            </a:r>
          </a:p>
          <a:p>
            <a:pPr lvl="1"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structure</a:t>
            </a:r>
          </a:p>
          <a:p>
            <a:pPr lvl="1"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thoroughness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and/or relevance of information and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approach</a:t>
            </a:r>
          </a:p>
          <a:p>
            <a:pPr lvl="1"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analysis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, evaluation and line of argument</a:t>
            </a:r>
          </a:p>
          <a:p>
            <a:pPr lvl="1"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historical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sources and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interpretations</a:t>
            </a:r>
            <a:endParaRPr lang="en-GB" sz="2400" kern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 two main drivers being analysis and thoroughness.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Historical interpretations.</a:t>
            </a: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4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000"/>
    </mc:Choice>
    <mc:Fallback xmlns="">
      <p:transition spd="slow" advClick="0"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Source based questions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These will be drawn from the italicised areas in the description of content.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Three questions:</a:t>
            </a:r>
          </a:p>
          <a:p>
            <a:pPr lvl="1">
              <a:buClrTx/>
              <a:defRPr/>
            </a:pP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How fully 	</a:t>
            </a:r>
          </a:p>
          <a:p>
            <a:pPr lvl="1">
              <a:buClrTx/>
              <a:defRPr/>
            </a:pP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Evaluate</a:t>
            </a:r>
            <a:endParaRPr lang="en-GB" sz="2200" kern="0" dirty="0">
              <a:solidFill>
                <a:schemeClr val="tx1"/>
              </a:solidFill>
              <a:latin typeface="Arial"/>
            </a:endParaRPr>
          </a:p>
          <a:p>
            <a:pPr lvl="1">
              <a:buClrTx/>
              <a:defRPr/>
            </a:pP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Two source	</a:t>
            </a: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Source based questions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457200" lvl="1" indent="0">
              <a:buClrTx/>
              <a:buNone/>
              <a:defRPr/>
            </a:pPr>
            <a:r>
              <a:rPr lang="en-GB" sz="2200" kern="0" dirty="0">
                <a:solidFill>
                  <a:schemeClr val="tx1"/>
                </a:solidFill>
                <a:latin typeface="Arial"/>
              </a:rPr>
              <a:t>How fully (12 marks)</a:t>
            </a:r>
          </a:p>
          <a:p>
            <a:pPr lvl="1">
              <a:buClrTx/>
              <a:defRPr/>
            </a:pPr>
            <a:r>
              <a:rPr lang="en-GB" sz="2200" kern="0" dirty="0">
                <a:solidFill>
                  <a:schemeClr val="tx1"/>
                </a:solidFill>
                <a:latin typeface="Arial"/>
              </a:rPr>
              <a:t>There are </a:t>
            </a: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up to 3 </a:t>
            </a:r>
            <a:r>
              <a:rPr lang="en-GB" sz="2200" kern="0" dirty="0">
                <a:solidFill>
                  <a:schemeClr val="tx1"/>
                </a:solidFill>
                <a:latin typeface="Arial"/>
              </a:rPr>
              <a:t>marks for source interpretation.</a:t>
            </a:r>
          </a:p>
          <a:p>
            <a:pPr lvl="1">
              <a:buClrTx/>
              <a:defRPr/>
            </a:pPr>
            <a:r>
              <a:rPr lang="en-GB" sz="2200" kern="0" dirty="0">
                <a:solidFill>
                  <a:schemeClr val="tx1"/>
                </a:solidFill>
                <a:latin typeface="Arial"/>
              </a:rPr>
              <a:t>The two historians marks are </a:t>
            </a: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ring-fenced.</a:t>
            </a:r>
            <a:endParaRPr lang="en-GB" sz="2200" kern="0" dirty="0">
              <a:solidFill>
                <a:schemeClr val="tx1"/>
              </a:solidFill>
              <a:latin typeface="Arial"/>
            </a:endParaRPr>
          </a:p>
          <a:p>
            <a:pPr lvl="1">
              <a:buClrTx/>
              <a:defRPr/>
            </a:pPr>
            <a:r>
              <a:rPr lang="en-GB" sz="2200" kern="0" dirty="0">
                <a:solidFill>
                  <a:schemeClr val="tx1"/>
                </a:solidFill>
                <a:latin typeface="Arial"/>
              </a:rPr>
              <a:t>The remaining 7 marks are for knowledge and viewpoints not contained in the </a:t>
            </a: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source.</a:t>
            </a:r>
            <a:endParaRPr lang="en-GB" sz="2200" kern="0" dirty="0">
              <a:solidFill>
                <a:schemeClr val="tx1"/>
              </a:solidFill>
              <a:latin typeface="Arial"/>
            </a:endParaRPr>
          </a:p>
          <a:p>
            <a:pPr lvl="1">
              <a:buClrTx/>
              <a:defRPr/>
            </a:pPr>
            <a:endParaRPr lang="en-GB" sz="22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Source based questions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457200" lvl="1" indent="0">
              <a:buClrTx/>
              <a:buNone/>
              <a:defRPr/>
            </a:pPr>
            <a:r>
              <a:rPr lang="en-GB" sz="2200" kern="0" dirty="0">
                <a:solidFill>
                  <a:schemeClr val="tx1"/>
                </a:solidFill>
                <a:latin typeface="Arial"/>
              </a:rPr>
              <a:t>Evaluate (12 marks)</a:t>
            </a:r>
          </a:p>
          <a:p>
            <a:pPr lvl="1">
              <a:buClrTx/>
              <a:defRPr/>
            </a:pPr>
            <a:r>
              <a:rPr lang="en-GB" sz="2200" kern="0" dirty="0">
                <a:solidFill>
                  <a:schemeClr val="tx1"/>
                </a:solidFill>
                <a:latin typeface="Arial"/>
              </a:rPr>
              <a:t>There are </a:t>
            </a: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up to 3 </a:t>
            </a:r>
            <a:r>
              <a:rPr lang="en-GB" sz="2200" kern="0" dirty="0">
                <a:solidFill>
                  <a:schemeClr val="tx1"/>
                </a:solidFill>
                <a:latin typeface="Arial"/>
              </a:rPr>
              <a:t>marks </a:t>
            </a: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for comments on provenance regarding authorship, purpose and timing as seen in the rubric.</a:t>
            </a:r>
          </a:p>
          <a:p>
            <a:pPr lvl="1">
              <a:buClrTx/>
              <a:defRPr/>
            </a:pPr>
            <a:r>
              <a:rPr lang="en-GB" sz="2200" kern="0" dirty="0">
                <a:solidFill>
                  <a:schemeClr val="tx1"/>
                </a:solidFill>
                <a:latin typeface="Arial"/>
              </a:rPr>
              <a:t>There are up to 3 marks for comments on provenance regarding the interpretation of the content of the source.</a:t>
            </a:r>
          </a:p>
          <a:p>
            <a:pPr lvl="1">
              <a:buClrTx/>
              <a:defRPr/>
            </a:pPr>
            <a:r>
              <a:rPr lang="en-GB" sz="2200" kern="0" dirty="0">
                <a:solidFill>
                  <a:schemeClr val="tx1"/>
                </a:solidFill>
                <a:latin typeface="Arial"/>
              </a:rPr>
              <a:t>The two historians marks are ring-fenced.</a:t>
            </a:r>
          </a:p>
          <a:p>
            <a:pPr lvl="1">
              <a:buClrTx/>
              <a:defRPr/>
            </a:pPr>
            <a:r>
              <a:rPr lang="en-GB" sz="2200" kern="0" dirty="0">
                <a:solidFill>
                  <a:schemeClr val="tx1"/>
                </a:solidFill>
                <a:latin typeface="Arial"/>
              </a:rPr>
              <a:t>The remaining 4</a:t>
            </a:r>
            <a:r>
              <a:rPr lang="en-GB" sz="2200" kern="0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en-GB" sz="2200" kern="0" dirty="0">
                <a:solidFill>
                  <a:schemeClr val="tx1"/>
                </a:solidFill>
                <a:latin typeface="Arial"/>
              </a:rPr>
              <a:t>marks are for knowledge and viewpoints not contained in the source.</a:t>
            </a:r>
          </a:p>
          <a:p>
            <a:pPr lvl="1">
              <a:buClrTx/>
              <a:defRPr/>
            </a:pPr>
            <a:endParaRPr lang="en-GB" sz="22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7000"/>
    </mc:Choice>
    <mc:Fallback xmlns="">
      <p:transition spd="slow" advClick="0" advTm="9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Source based questions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457200" lvl="1" indent="0">
              <a:buClrTx/>
              <a:buNone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Two source (16 marks)</a:t>
            </a:r>
          </a:p>
          <a:p>
            <a:pPr lvl="1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There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are up to </a:t>
            </a:r>
            <a:r>
              <a:rPr lang="en-GB" sz="2200" kern="0" dirty="0">
                <a:solidFill>
                  <a:schemeClr val="tx1"/>
                </a:solidFill>
                <a:latin typeface="Arial"/>
              </a:rPr>
              <a:t>3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 marks for each source for interpretation. </a:t>
            </a:r>
          </a:p>
          <a:p>
            <a:pPr lvl="1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The two historians marks are ring-fenced.</a:t>
            </a:r>
          </a:p>
          <a:p>
            <a:pPr lvl="1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The remaining 8 marks are for knowledge and viewpoints not contained in the source.</a:t>
            </a: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00"/>
    </mc:Choice>
    <mc:Fallback xmlns=""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Next steps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 2019-20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assessment information should be used going forward.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Practice questions, classwork, homework should match the question paper.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Specimen question paper (SQP) constructed using the existing SQP.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5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7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Changes to documentation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One course specification document.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Course assessment task document.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Mandatory content now key issues.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Illustrative areas now description of content.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0"/>
    </mc:Choice>
    <mc:Fallback xmlns=""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Further information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Course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report with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advice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for preparing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candidates for future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assessment.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SQA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website (</a:t>
            </a:r>
            <a:r>
              <a:rPr lang="en-GB" sz="2400" kern="0" dirty="0">
                <a:solidFill>
                  <a:schemeClr val="tx1"/>
                </a:solidFill>
                <a:latin typeface="Arial"/>
                <a:hlinkClick r:id="rId4"/>
              </a:rPr>
              <a:t>www.sqa.org.uk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).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Understanding standards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website. (</a:t>
            </a:r>
            <a:r>
              <a:rPr lang="en-GB" sz="2400" kern="0" dirty="0">
                <a:solidFill>
                  <a:schemeClr val="tx1"/>
                </a:solidFill>
                <a:latin typeface="Arial"/>
                <a:hlinkClick r:id="rId5"/>
              </a:rPr>
              <a:t>www.understandingstandards.org.uk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)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000"/>
    </mc:Choice>
    <mc:Fallback xmlns="">
      <p:transition spd="slow" advClick="0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613" y="3844925"/>
            <a:ext cx="4824412" cy="468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  <a:cs typeface="Arial" panose="020B0604020202020204" pitchFamily="34" charset="0"/>
              </a:rPr>
              <a:t>www.sqa.org.uk│</a:t>
            </a:r>
            <a:r>
              <a:rPr lang="en-GB" sz="2000" kern="0" dirty="0">
                <a:solidFill>
                  <a:schemeClr val="bg1"/>
                </a:solidFill>
                <a:cs typeface="Arial" panose="020B0604020202020204" pitchFamily="34" charset="0"/>
              </a:rPr>
              <a:t>0303 333 0330        </a:t>
            </a:r>
            <a:endParaRPr lang="en-US" sz="2000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</a:rPr>
              <a:t>         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pic>
        <p:nvPicPr>
          <p:cNvPr id="3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922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1325" y="1576388"/>
            <a:ext cx="8229600" cy="1997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Understanding Standards</a:t>
            </a: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History (Advanced Higher)</a:t>
            </a:r>
            <a:endParaRPr lang="en-US" sz="40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088" y="38735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 smtClean="0">
                <a:solidFill>
                  <a:srgbClr val="003366"/>
                </a:solidFill>
              </a:rPr>
              <a:t>An overview of course </a:t>
            </a:r>
            <a:r>
              <a:rPr lang="en-GB" kern="0" dirty="0">
                <a:solidFill>
                  <a:srgbClr val="003366"/>
                </a:solidFill>
              </a:rPr>
              <a:t>a</a:t>
            </a:r>
            <a:r>
              <a:rPr lang="en-GB" kern="0" dirty="0" smtClean="0">
                <a:solidFill>
                  <a:srgbClr val="003366"/>
                </a:solidFill>
              </a:rPr>
              <a:t>ssessment 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2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620688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What this presentation </a:t>
            </a:r>
            <a:r>
              <a:rPr lang="en-GB" kern="0" dirty="0">
                <a:solidFill>
                  <a:schemeClr val="tx1"/>
                </a:solidFill>
              </a:rPr>
              <a:t>c</a:t>
            </a:r>
            <a:r>
              <a:rPr lang="en-GB" kern="0" dirty="0" smtClean="0">
                <a:solidFill>
                  <a:schemeClr val="tx1"/>
                </a:solidFill>
              </a:rPr>
              <a:t>overs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What will change in Advanced Higher History.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What will not change in Advanced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H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igher History.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Changes to the project-dissertation.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Details of the question paper and project-dissertation.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Advice on next steps.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Arial" charset="0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620688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What will not change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paper will have two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parts: Part A: Historical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issues and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Part B: Historical sources.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Question paper will be worth 90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marks.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Two essays (25 marks each) from an option of five will be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attempted.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Three source based questions (40 marks) will be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attempted.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Three hour question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paper.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Arial" charset="0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0"/>
    </mc:Choice>
    <mc:Fallback xmlns=""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Project-dissertation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4,000 </a:t>
            </a:r>
            <a:r>
              <a:rPr lang="en-GB" sz="2400" kern="0" smtClean="0">
                <a:solidFill>
                  <a:schemeClr val="tx1"/>
                </a:solidFill>
                <a:latin typeface="Arial"/>
              </a:rPr>
              <a:t>word limit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An extended response to </a:t>
            </a:r>
            <a:r>
              <a:rPr lang="en-GB" sz="2400" kern="0" smtClean="0">
                <a:solidFill>
                  <a:schemeClr val="tx1"/>
                </a:solidFill>
                <a:latin typeface="Arial"/>
              </a:rPr>
              <a:t>a question/theme/issue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Submitted to the SQA </a:t>
            </a:r>
            <a:r>
              <a:rPr lang="en-GB" sz="2400" kern="0" smtClean="0">
                <a:solidFill>
                  <a:schemeClr val="tx1"/>
                </a:solidFill>
                <a:latin typeface="Arial"/>
              </a:rPr>
              <a:t>for marking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Candidates </a:t>
            </a:r>
            <a:r>
              <a:rPr lang="en-GB" sz="2400" kern="0" smtClean="0">
                <a:solidFill>
                  <a:schemeClr val="tx1"/>
                </a:solidFill>
                <a:latin typeface="Arial"/>
              </a:rPr>
              <a:t>own work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4" name="SLIDE05 5th Aug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8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620688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What will change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Question paper</a:t>
            </a:r>
          </a:p>
          <a:p>
            <a:pPr marL="0" indent="0">
              <a:buClrTx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10 fields of study (reduced from 11).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Italy: The Renaissance in the 15</a:t>
            </a:r>
            <a:r>
              <a:rPr lang="en-GB" sz="2400" kern="0" baseline="30000" dirty="0" smtClean="0">
                <a:solidFill>
                  <a:schemeClr val="tx1"/>
                </a:solidFill>
                <a:latin typeface="Arial"/>
              </a:rPr>
              <a:t>th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 and early 16</a:t>
            </a:r>
            <a:r>
              <a:rPr lang="en-GB" sz="2400" kern="0" baseline="30000" dirty="0" smtClean="0">
                <a:solidFill>
                  <a:schemeClr val="tx1"/>
                </a:solidFill>
                <a:latin typeface="Arial"/>
              </a:rPr>
              <a:t>th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 centuries has been removed.</a:t>
            </a:r>
          </a:p>
        </p:txBody>
      </p:sp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6675" y="5972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620688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What will change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Project-dissertation</a:t>
            </a:r>
          </a:p>
          <a:p>
            <a:pPr marL="0" indent="0">
              <a:buClrTx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New marking criteria added to the marking grid.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Requirement for an abstract.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Recognised referencing systems.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Recognition of primary and secondary sources.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Project-dissertation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marking grid will focus on 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structure</a:t>
            </a:r>
          </a:p>
          <a:p>
            <a:pPr lvl="1"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thoroughness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and/or relevance of information and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approach</a:t>
            </a:r>
          </a:p>
          <a:p>
            <a:pPr lvl="1">
              <a:buClrTx/>
              <a:defRPr/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analysis, evaluation and line of argument</a:t>
            </a:r>
          </a:p>
          <a:p>
            <a:pPr lvl="1"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historical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</a:rPr>
              <a:t>sources and interpretations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two main drivers being analysis and 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thoroughness.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Project-dissertation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New marking columns for mark ranges 0-9 marks and 10-20 marks.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An abstract must introduce the work:</a:t>
            </a:r>
          </a:p>
          <a:p>
            <a:pPr lvl="1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ourse specification</a:t>
            </a:r>
          </a:p>
          <a:p>
            <a:pPr lvl="1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descriptive abstract</a:t>
            </a:r>
          </a:p>
          <a:p>
            <a:pPr lvl="1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informative abstract</a:t>
            </a:r>
          </a:p>
          <a:p>
            <a:pPr lvl="1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max 20 marks without</a:t>
            </a:r>
          </a:p>
          <a:p>
            <a:pPr lvl="1">
              <a:buClrTx/>
              <a:defRPr/>
            </a:pPr>
            <a:endParaRPr lang="en-GB" sz="22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000"/>
    </mc:Choice>
    <mc:Fallback xmlns="">
      <p:transition spd="slow" advClick="0" advTm="1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F2E218-3BF8-4487-B5A8-357BABE7D2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235C35-A07D-4C4F-8AD2-939B89E069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D38BB2-DDFE-4434-80BB-83916290F554}">
  <ds:schemaRefs>
    <ds:schemaRef ds:uri="http://schemas.microsoft.com/office/2006/documentManagement/types"/>
    <ds:schemaRef ds:uri="http://purl.org/dc/elements/1.1/"/>
    <ds:schemaRef ds:uri="http://purl.org/dc/terms/"/>
    <ds:schemaRef ds:uri="68c55a57-db60-41c4-bc88-93d8b354313f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608</Words>
  <Application>Microsoft Office PowerPoint</Application>
  <PresentationFormat>On-screen Show (4:3)</PresentationFormat>
  <Paragraphs>114</Paragraphs>
  <Slides>19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Arial Narrow</vt:lpstr>
      <vt:lpstr>Calibri</vt:lpstr>
      <vt:lpstr>Symbol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Samantha Greig</cp:lastModifiedBy>
  <cp:revision>127</cp:revision>
  <cp:lastPrinted>2013-10-31T13:53:25Z</cp:lastPrinted>
  <dcterms:created xsi:type="dcterms:W3CDTF">2013-10-10T15:37:55Z</dcterms:created>
  <dcterms:modified xsi:type="dcterms:W3CDTF">2019-08-06T12:43:40Z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0x010100200DBD77F52CA54481146C71A4F97877</vt:lpwstr>
  </property>
</Properties>
</file>