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  <p:sldMasterId id="2147483652" r:id="rId6"/>
    <p:sldMasterId id="2147483654" r:id="rId7"/>
    <p:sldMasterId id="2147483656" r:id="rId8"/>
    <p:sldMasterId id="2147483658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</p:sldMasterIdLst>
  <p:notesMasterIdLst>
    <p:notesMasterId r:id="rId29"/>
  </p:notesMasterIdLst>
  <p:handoutMasterIdLst>
    <p:handoutMasterId r:id="rId30"/>
  </p:handoutMasterIdLst>
  <p:sldIdLst>
    <p:sldId id="256" r:id="rId16"/>
    <p:sldId id="264" r:id="rId17"/>
    <p:sldId id="279" r:id="rId18"/>
    <p:sldId id="294" r:id="rId19"/>
    <p:sldId id="304" r:id="rId20"/>
    <p:sldId id="299" r:id="rId21"/>
    <p:sldId id="296" r:id="rId22"/>
    <p:sldId id="301" r:id="rId23"/>
    <p:sldId id="303" r:id="rId24"/>
    <p:sldId id="298" r:id="rId25"/>
    <p:sldId id="295" r:id="rId26"/>
    <p:sldId id="297" r:id="rId27"/>
    <p:sldId id="293" r:id="rId28"/>
  </p:sldIdLst>
  <p:sldSz cx="9144000" cy="6858000" type="screen4x3"/>
  <p:notesSz cx="666273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Walsh" initials="MW" lastIdx="3" clrIdx="0">
    <p:extLst>
      <p:ext uri="{19B8F6BF-5375-455C-9EA6-DF929625EA0E}">
        <p15:presenceInfo xmlns:p15="http://schemas.microsoft.com/office/powerpoint/2012/main" userId="S-1-5-21-2064592321-1637304448-1524247972-129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CC99D1"/>
    <a:srgbClr val="AE7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35" autoAdjust="0"/>
  </p:normalViewPr>
  <p:slideViewPr>
    <p:cSldViewPr>
      <p:cViewPr varScale="1">
        <p:scale>
          <a:sx n="97" d="100"/>
          <a:sy n="97" d="100"/>
        </p:scale>
        <p:origin x="94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6-18T15:42:12.292" idx="1">
    <p:pos x="5215" y="991"/>
    <p:text>Where has this definition been taken from?</p:text>
    <p:extLst>
      <p:ext uri="{C676402C-5697-4E1C-873F-D02D1690AC5C}">
        <p15:threadingInfo xmlns:p15="http://schemas.microsoft.com/office/powerpoint/2012/main" timeZoneBias="-60"/>
      </p:ext>
    </p:extLst>
  </p:cm>
  <p:cm authorId="1" dt="2019-06-18T15:42:43.923" idx="2">
    <p:pos x="5253" y="1452"/>
    <p:text>candidates will not be penalised for using a higher degree of accuracy?</p:text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8410392-36B2-49F9-9739-453F17C152DE}" type="datetimeFigureOut">
              <a:rPr lang="en-GB"/>
              <a:pPr>
                <a:defRPr/>
              </a:pPr>
              <a:t>04/07/2019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2B3A65-3997-4A25-AD36-EDB21704F0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AB98C9-3519-4692-862B-66A70E63A13E}" type="datetimeFigureOut">
              <a:rPr lang="en-GB"/>
              <a:pPr>
                <a:defRPr/>
              </a:pPr>
              <a:t>04/07/2019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2923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CCEAF05-298D-4C99-A0E9-3AE5AAA178A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8A8E44-B0B3-4956-93ED-43090DE6A7B0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42A73F-4A25-4067-AE25-A144EF8397EC}" type="slidenum">
              <a:rPr lang="en-GB" altLang="en-US" smtClean="0"/>
              <a:pPr>
                <a:spcBef>
                  <a:spcPct val="0"/>
                </a:spcBef>
              </a:pPr>
              <a:t>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881CDC-7395-49B3-B9B5-271C82D9ADB6}" type="slidenum">
              <a:rPr lang="en-GB" altLang="en-US" smtClean="0"/>
              <a:pPr>
                <a:spcBef>
                  <a:spcPct val="0"/>
                </a:spcBef>
              </a:pPr>
              <a:t>13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TITLE HOLD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QA 2567 rev288 (pms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8021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39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24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050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 FINAL HOLD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953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 userDrawn="1"/>
        </p:nvSpPr>
        <p:spPr>
          <a:xfrm>
            <a:off x="468313" y="203200"/>
            <a:ext cx="8229600" cy="7905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05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82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48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167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44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 FINAL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QA 2567 rev288 (pms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908050"/>
            <a:ext cx="48021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1979613" y="3789363"/>
            <a:ext cx="5329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600" b="1">
                <a:solidFill>
                  <a:srgbClr val="FFFFFF"/>
                </a:solidFill>
                <a:cs typeface="Arial" charset="0"/>
              </a:rPr>
              <a:t>www.sqa.org.uk </a:t>
            </a:r>
            <a:r>
              <a:rPr lang="en-GB" altLang="en-US" sz="260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I</a:t>
            </a:r>
            <a:r>
              <a:rPr lang="en-GB" altLang="en-US" sz="2600" b="1">
                <a:solidFill>
                  <a:srgbClr val="FFFFFF"/>
                </a:solidFill>
                <a:cs typeface="Arial" charset="0"/>
              </a:rPr>
              <a:t> 0303 333 0330</a:t>
            </a:r>
            <a:endParaRPr lang="en-US" altLang="en-US" sz="26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52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BD SQA LOGO  TITLE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44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93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SQA 2567 rev288 (pms)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8021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6"/>
          <p:cNvSpPr txBox="1">
            <a:spLocks noChangeArrowheads="1"/>
          </p:cNvSpPr>
          <p:nvPr userDrawn="1"/>
        </p:nvSpPr>
        <p:spPr bwMode="auto">
          <a:xfrm>
            <a:off x="1979613" y="3789363"/>
            <a:ext cx="5329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600" b="1">
                <a:solidFill>
                  <a:srgbClr val="FFFFFF"/>
                </a:solidFill>
                <a:cs typeface="Arial" charset="0"/>
              </a:rPr>
              <a:t>www.sqa.org.uk </a:t>
            </a:r>
            <a:r>
              <a:rPr lang="en-GB" altLang="en-US" sz="260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I</a:t>
            </a:r>
            <a:r>
              <a:rPr lang="en-GB" altLang="en-US" sz="2600" b="1">
                <a:solidFill>
                  <a:srgbClr val="FFFFFF"/>
                </a:solidFill>
                <a:cs typeface="Arial" charset="0"/>
              </a:rPr>
              <a:t> 0303 333 0330</a:t>
            </a:r>
            <a:endParaRPr lang="en-US" altLang="en-US" sz="26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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¨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SQA 2567 rev288 (pms)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908050"/>
            <a:ext cx="48021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1.png"/><Relationship Id="rId2" Type="http://schemas.microsoft.com/office/2007/relationships/media" Target="../media/media5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comments" Target="../comments/commen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5001" objId="2"/>
        <p14:stopEvt time="10993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13668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Course structure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249862"/>
            <a:ext cx="7777162" cy="396044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Mechanics content will be rearranged and recategorized in the following order:</a:t>
            </a: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indent="-365125">
              <a:lnSpc>
                <a:spcPts val="2880"/>
              </a:lnSpc>
              <a:spcBef>
                <a:spcPts val="600"/>
              </a:spcBef>
              <a:buClrTx/>
              <a:buFont typeface="Wingdings" pitchFamily="2" charset="2"/>
              <a:buChar char="Ø"/>
              <a:defRPr/>
            </a:pPr>
            <a:r>
              <a:rPr lang="en-GB" sz="2400" i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Forces, Energy and Momentum</a:t>
            </a:r>
            <a:endParaRPr lang="en-GB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indent="-365125">
              <a:lnSpc>
                <a:spcPts val="2880"/>
              </a:lnSpc>
              <a:spcBef>
                <a:spcPts val="600"/>
              </a:spcBef>
              <a:buClrTx/>
              <a:buFont typeface="Wingdings" pitchFamily="2" charset="2"/>
              <a:buChar char="Ø"/>
              <a:defRPr/>
            </a:pPr>
            <a:r>
              <a:rPr lang="en-GB" sz="2400" i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Straight Line, Periodic and Parabolic Motion</a:t>
            </a:r>
          </a:p>
          <a:p>
            <a:pPr marL="365125" indent="-365125">
              <a:lnSpc>
                <a:spcPts val="2880"/>
              </a:lnSpc>
              <a:spcBef>
                <a:spcPts val="600"/>
              </a:spcBef>
              <a:buClrTx/>
              <a:buFont typeface="Wingdings" pitchFamily="2" charset="2"/>
              <a:buChar char="Ø"/>
              <a:defRPr/>
            </a:pPr>
            <a:r>
              <a:rPr lang="en-GB" sz="2400" i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Mathematical Techniques for Mechanics</a:t>
            </a:r>
            <a:r>
              <a:rPr lang="en-GB" sz="2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(where there are NO changes)</a:t>
            </a: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8184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6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122354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Changes to the positioning of some content within the structure</a:t>
            </a:r>
          </a:p>
          <a:p>
            <a:pPr>
              <a:defRPr/>
            </a:pP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916832"/>
            <a:ext cx="7777162" cy="345526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There is </a:t>
            </a:r>
            <a:r>
              <a:rPr lang="en-GB" sz="2400" b="1" kern="0" dirty="0">
                <a:solidFill>
                  <a:schemeClr val="tx1"/>
                </a:solidFill>
                <a:latin typeface="Arial"/>
              </a:rPr>
              <a:t>NO NEW CONTENT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in this course.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However: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GB" sz="12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Hooke’s Law is no longer limited to Simple Harmonic Motion. Candidates should use Hooke’s Law more widely with all elastic springs and strings.</a:t>
            </a:r>
          </a:p>
          <a:p>
            <a:pPr marL="0" indent="0">
              <a:buClrTx/>
              <a:buNone/>
              <a:defRPr/>
            </a:pPr>
            <a:endParaRPr lang="en-GB" sz="18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V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ertical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circular motion is explicit in </a:t>
            </a:r>
            <a:r>
              <a:rPr lang="en-GB" sz="2400" i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Straight Line, Periodic and Parabolic </a:t>
            </a:r>
            <a:r>
              <a:rPr lang="en-GB" sz="2400" i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Motion.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4168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136755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Guidance on preparing candidates for the course assessment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882944"/>
            <a:ext cx="8136135" cy="421035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show </a:t>
            </a:r>
            <a:r>
              <a:rPr lang="en-GB" sz="2400" b="1" kern="0" dirty="0">
                <a:solidFill>
                  <a:schemeClr val="tx1"/>
                </a:solidFill>
                <a:latin typeface="Arial"/>
              </a:rPr>
              <a:t>all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 working clearly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where possible include accurate and clearly annotated diagrams as part of a solution 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be mindful of variables used in a specific question 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use the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ANALYSIS GRID (available on the subject page under ‘Related Information’)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as a tool to check and practise course content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read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c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ourse reports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from previous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years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be accurate in the use of units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be consistent with appropriate rounding </a:t>
            </a:r>
          </a:p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12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79613" y="3844925"/>
            <a:ext cx="4824412" cy="4683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000" kern="0" dirty="0">
                <a:solidFill>
                  <a:schemeClr val="bg1"/>
                </a:solidFill>
                <a:cs typeface="Arial" panose="020B0604020202020204" pitchFamily="34" charset="0"/>
              </a:rPr>
              <a:t>WWW.sqa.org.uk│0303 333 0330        </a:t>
            </a:r>
            <a:endParaRPr lang="en-US" sz="2000" kern="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000" kern="0" dirty="0">
                <a:solidFill>
                  <a:schemeClr val="bg1"/>
                </a:solidFill>
              </a:rPr>
              <a:t>         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pic>
        <p:nvPicPr>
          <p:cNvPr id="3" name="Slide 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49.32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2200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41325" y="1576388"/>
            <a:ext cx="8229600" cy="1997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sz="4000" kern="0" dirty="0">
                <a:solidFill>
                  <a:srgbClr val="CC99D1"/>
                </a:solidFill>
              </a:rPr>
              <a:t>Understanding Standards</a:t>
            </a:r>
          </a:p>
          <a:p>
            <a:pPr algn="ctr">
              <a:defRPr/>
            </a:pPr>
            <a:r>
              <a:rPr lang="en-GB" sz="4000" kern="0" dirty="0">
                <a:solidFill>
                  <a:srgbClr val="CC99D1"/>
                </a:solidFill>
              </a:rPr>
              <a:t>Mathematics of Mechanics </a:t>
            </a:r>
          </a:p>
          <a:p>
            <a:pPr algn="ctr">
              <a:defRPr/>
            </a:pPr>
            <a:r>
              <a:rPr lang="en-GB" sz="4000" kern="0" dirty="0">
                <a:solidFill>
                  <a:srgbClr val="CC99D1"/>
                </a:solidFill>
              </a:rPr>
              <a:t>(Advanced Higher)</a:t>
            </a:r>
            <a:endParaRPr lang="en-US" sz="4000" kern="0" dirty="0">
              <a:solidFill>
                <a:srgbClr val="CC99D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6088" y="3873500"/>
            <a:ext cx="8229600" cy="1295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kern="0" dirty="0">
                <a:solidFill>
                  <a:srgbClr val="003366"/>
                </a:solidFill>
              </a:rPr>
              <a:t>An overview of course assessment </a:t>
            </a:r>
            <a:endParaRPr lang="en-US" kern="0" dirty="0">
              <a:solidFill>
                <a:srgbClr val="003366"/>
              </a:solidFill>
            </a:endParaRPr>
          </a:p>
        </p:txBody>
      </p:sp>
      <p:pic>
        <p:nvPicPr>
          <p:cNvPr id="3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02.9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4168" y="566124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"/>
    </mc:Choice>
    <mc:Fallback xmlns="">
      <p:transition spd="slow" advClick="0" advTm="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4105" objId="2"/>
        <p14:stopEvt time="15890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What this presentation covers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432095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the structure of the revised course assessment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an overview of the course components within the structure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an addition to the formula list and how some topics can now be assessed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advice on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the new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instruction for rounding and approximation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grading of the course assessment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some helpful guidance on how candidates might best prepare for the course assessment</a:t>
            </a: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Arial" charset="0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4168" y="564333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2" y="549275"/>
            <a:ext cx="8496175" cy="13668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Revised course assessment structure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784"/>
            <a:ext cx="7777162" cy="345598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The course assessment for Mathematics of Mechanics will consist of:</a:t>
            </a:r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GB" sz="12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q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uestion paper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100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marks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3 hours time allocation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calculator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allowed</a:t>
            </a: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2160" y="569675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91A1BB-9114-4050-A56C-EB900AFCECCE}"/>
              </a:ext>
            </a:extLst>
          </p:cNvPr>
          <p:cNvSpPr txBox="1"/>
          <p:nvPr/>
        </p:nvSpPr>
        <p:spPr>
          <a:xfrm>
            <a:off x="611560" y="764704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rial" panose="020B0604020202020204" pitchFamily="34" charset="0"/>
              </a:rPr>
              <a:t>What is unchanged…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C375E33-96DC-4EC6-B18B-FE6F062C5307}"/>
              </a:ext>
            </a:extLst>
          </p:cNvPr>
          <p:cNvSpPr txBox="1">
            <a:spLocks/>
          </p:cNvSpPr>
          <p:nvPr/>
        </p:nvSpPr>
        <p:spPr>
          <a:xfrm>
            <a:off x="467544" y="1772817"/>
            <a:ext cx="7777162" cy="216024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course aims, content and rationale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proportion of level C marks remains at 65%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balance of operational and reasoning skills</a:t>
            </a: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3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0192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9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86350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Changes to the course assessment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268760"/>
            <a:ext cx="7777162" cy="432048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endParaRPr lang="en-GB" sz="12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There is one addition to the formula list:</a:t>
            </a:r>
          </a:p>
          <a:p>
            <a:pPr marL="0" indent="0"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    </a:t>
            </a:r>
            <a:r>
              <a:rPr lang="en-GB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alt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coordinates of the centre of mass using calculus:</a:t>
            </a:r>
          </a:p>
          <a:p>
            <a:pPr marL="0" indent="0">
              <a:buClrTx/>
              <a:buNone/>
              <a:defRPr/>
            </a:pPr>
            <a:r>
              <a:rPr lang="en-GB" sz="24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altLang="en-US" sz="2400" dirty="0">
                <a:latin typeface="Arial" panose="020B0604020202020204" pitchFamily="34" charset="0"/>
              </a:rPr>
              <a:t>The coordinates of the centre of mass using calculus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357188" indent="-357188">
              <a:buClrTx/>
              <a:defRPr/>
            </a:pPr>
            <a:endParaRPr lang="en-GB" sz="2400" dirty="0" smtClean="0">
              <a:solidFill>
                <a:srgbClr val="1D2228"/>
              </a:solidFill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7188" indent="-357188">
              <a:buClrTx/>
              <a:defRPr/>
            </a:pPr>
            <a:r>
              <a:rPr lang="en-GB" sz="2400" dirty="0">
                <a:solidFill>
                  <a:srgbClr val="1D2228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2400" dirty="0" smtClean="0">
                <a:solidFill>
                  <a:srgbClr val="1D2228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 </a:t>
            </a:r>
            <a:r>
              <a:rPr lang="en-GB" sz="2400" dirty="0">
                <a:solidFill>
                  <a:srgbClr val="1D2228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approximated answer should be accurate to </a:t>
            </a:r>
            <a:r>
              <a:rPr lang="en-GB" sz="2400" b="1" dirty="0">
                <a:solidFill>
                  <a:srgbClr val="CD232C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‘a</a:t>
            </a:r>
            <a:r>
              <a:rPr lang="en-GB" sz="2400" b="1" dirty="0" smtClean="0">
                <a:solidFill>
                  <a:srgbClr val="CD232C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GB" sz="2400" b="1" dirty="0">
                <a:solidFill>
                  <a:srgbClr val="CD232C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appropriate number of significant figures’</a:t>
            </a:r>
            <a:r>
              <a:rPr lang="en-GB" sz="2400" dirty="0">
                <a:solidFill>
                  <a:srgbClr val="CD232C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rgbClr val="1D2228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unless otherwise stated</a:t>
            </a:r>
            <a:r>
              <a:rPr lang="en-GB" sz="2400" dirty="0" smtClean="0">
                <a:solidFill>
                  <a:srgbClr val="1D2228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rgbClr val="1D2228"/>
              </a:solidFill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Tx/>
              <a:buNone/>
              <a:defRPr/>
            </a:pPr>
            <a:r>
              <a:rPr lang="en-GB" sz="2400" dirty="0">
                <a:solidFill>
                  <a:srgbClr val="1D2228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GB" sz="2400" dirty="0">
                <a:solidFill>
                  <a:srgbClr val="1D222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GB" sz="2400" dirty="0" smtClean="0">
                <a:solidFill>
                  <a:srgbClr val="1D222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</a:t>
            </a:r>
            <a:r>
              <a:rPr lang="en-GB" alt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replaces </a:t>
            </a:r>
            <a:r>
              <a:rPr lang="en-GB" alt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GB" alt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rounding to 3 significant figures</a:t>
            </a:r>
            <a:r>
              <a:rPr lang="en-GB" alt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en-GB" alt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en-US" sz="24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Tx/>
              <a:buNone/>
              <a:defRPr/>
            </a:pP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graphicFrame>
        <p:nvGraphicFramePr>
          <p:cNvPr id="4" name="Object 8">
            <a:extLst>
              <a:ext uri="{FF2B5EF4-FFF2-40B4-BE49-F238E27FC236}">
                <a16:creationId xmlns:a16="http://schemas.microsoft.com/office/drawing/2014/main" id="{C168D1FA-F205-4A53-9858-D848E80D04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0229729"/>
              </p:ext>
            </p:extLst>
          </p:nvPr>
        </p:nvGraphicFramePr>
        <p:xfrm>
          <a:off x="2242344" y="2420888"/>
          <a:ext cx="4229100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Equation" r:id="rId5" imgW="2095500" imgH="469900" progId="Equation.DSMT4">
                  <p:embed/>
                </p:oleObj>
              </mc:Choice>
              <mc:Fallback>
                <p:oleObj name="Equation" r:id="rId5" imgW="2095500" imgH="469900" progId="Equation.DSMT4">
                  <p:embed/>
                  <p:pic>
                    <p:nvPicPr>
                      <p:cNvPr id="17415" name="Object 8">
                        <a:extLst>
                          <a:ext uri="{FF2B5EF4-FFF2-40B4-BE49-F238E27FC236}">
                            <a16:creationId xmlns:a16="http://schemas.microsoft.com/office/drawing/2014/main" id="{D21442BC-E718-4A38-A246-D6AAC1A812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2344" y="2420888"/>
                        <a:ext cx="4229100" cy="95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lide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4168" y="5661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Grading of course assessment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The range of notional scores for each grade in the course assessment will be: </a:t>
            </a: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tabLst>
                <a:tab pos="1436688" algn="l"/>
              </a:tabLst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A: 70% - 100% 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B: 60% -  69%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C: 50% -  59%</a:t>
            </a:r>
          </a:p>
          <a:p>
            <a:pPr>
              <a:buClrTx/>
              <a:tabLst>
                <a:tab pos="1436688" algn="l"/>
              </a:tabLst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D :40% -  49%</a:t>
            </a: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6176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9366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Approximation and </a:t>
            </a:r>
            <a:r>
              <a:rPr lang="en-GB" kern="0" dirty="0" smtClean="0">
                <a:solidFill>
                  <a:schemeClr val="tx1"/>
                </a:solidFill>
              </a:rPr>
              <a:t>rounding</a:t>
            </a:r>
            <a:endParaRPr lang="en-GB" kern="0" dirty="0">
              <a:solidFill>
                <a:schemeClr val="tx1"/>
              </a:solidFill>
            </a:endParaRPr>
          </a:p>
          <a:p>
            <a:pPr>
              <a:lnSpc>
                <a:spcPts val="3000"/>
              </a:lnSpc>
              <a:defRPr/>
            </a:pPr>
            <a:endParaRPr lang="en-GB" sz="2400" i="1" dirty="0">
              <a:solidFill>
                <a:srgbClr val="1D2228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  <a:defRPr/>
            </a:pPr>
            <a:endParaRPr lang="en-GB" sz="2400" i="1" dirty="0">
              <a:solidFill>
                <a:srgbClr val="1D2228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  <a:defRPr/>
            </a:pPr>
            <a:endParaRPr lang="en-GB" sz="2400" i="1" dirty="0">
              <a:solidFill>
                <a:srgbClr val="1D2228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  <a:defRPr/>
            </a:pPr>
            <a:r>
              <a:rPr lang="en-GB" sz="2400" dirty="0" smtClean="0">
                <a:solidFill>
                  <a:srgbClr val="1D2228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Any </a:t>
            </a:r>
            <a:r>
              <a:rPr lang="en-GB" sz="2400" dirty="0">
                <a:solidFill>
                  <a:srgbClr val="1D2228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rounded answer should be accurate to </a:t>
            </a:r>
            <a:r>
              <a:rPr lang="en-GB" sz="2400" dirty="0">
                <a:solidFill>
                  <a:srgbClr val="CD232C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an appropriate number of significant figures </a:t>
            </a:r>
            <a:r>
              <a:rPr lang="en-GB" sz="2400" dirty="0">
                <a:solidFill>
                  <a:srgbClr val="1D2228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unless otherwise </a:t>
            </a:r>
            <a:r>
              <a:rPr lang="en-GB" sz="2400" dirty="0" smtClean="0">
                <a:solidFill>
                  <a:srgbClr val="1D2228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stated.</a:t>
            </a:r>
            <a:r>
              <a:rPr lang="en-GB" dirty="0" smtClean="0"/>
              <a:t>be </a:t>
            </a:r>
            <a:r>
              <a:rPr lang="en-GB" dirty="0"/>
              <a:t>accurate to an appropriate number of significant figures unless otherwise stated.”</a:t>
            </a:r>
            <a:endParaRPr lang="en-US" sz="2400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2780407"/>
            <a:ext cx="7777162" cy="259169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4168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9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64747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Approximation and </a:t>
            </a:r>
            <a:r>
              <a:rPr lang="en-GB" kern="0" dirty="0" smtClean="0">
                <a:solidFill>
                  <a:schemeClr val="tx1"/>
                </a:solidFill>
              </a:rPr>
              <a:t>rounding</a:t>
            </a:r>
            <a:r>
              <a:rPr lang="en-GB" kern="0" dirty="0">
                <a:solidFill>
                  <a:schemeClr val="tx1"/>
                </a:solidFill>
              </a:rPr>
              <a:t>…</a:t>
            </a:r>
          </a:p>
          <a:p>
            <a:pPr>
              <a:lnSpc>
                <a:spcPts val="3000"/>
              </a:lnSpc>
              <a:defRPr/>
            </a:pPr>
            <a:endParaRPr lang="en-GB" sz="2400" i="1" dirty="0">
              <a:solidFill>
                <a:srgbClr val="1D2228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  <a:defRPr/>
            </a:pPr>
            <a:r>
              <a:rPr lang="en-GB" dirty="0"/>
              <a:t>Any rounded answer should be accurate to an appropriate number of significant figures unless otherwise stated.”</a:t>
            </a:r>
            <a:endParaRPr lang="en-US" sz="2400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2780407"/>
            <a:ext cx="7777162" cy="259169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6BAD8-D8DF-41A0-A4A2-6529AD76A8AE}"/>
              </a:ext>
            </a:extLst>
          </p:cNvPr>
          <p:cNvSpPr txBox="1"/>
          <p:nvPr/>
        </p:nvSpPr>
        <p:spPr>
          <a:xfrm>
            <a:off x="395536" y="1536174"/>
            <a:ext cx="82073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"/>
            </a:pPr>
            <a:r>
              <a:rPr lang="en-GB" sz="2400" dirty="0" smtClean="0">
                <a:latin typeface="Arial" panose="020B0604020202020204" pitchFamily="34" charset="0"/>
              </a:rPr>
              <a:t>‘</a:t>
            </a:r>
            <a:r>
              <a:rPr lang="en-GB" sz="2400" b="1" i="1" dirty="0" smtClean="0">
                <a:latin typeface="Arial" panose="020B0604020202020204" pitchFamily="34" charset="0"/>
              </a:rPr>
              <a:t>appropriate</a:t>
            </a:r>
            <a:r>
              <a:rPr lang="en-GB" sz="2400" dirty="0" smtClean="0">
                <a:latin typeface="Arial" panose="020B0604020202020204" pitchFamily="34" charset="0"/>
              </a:rPr>
              <a:t>’ </a:t>
            </a:r>
            <a:r>
              <a:rPr lang="en-GB" sz="2400" dirty="0">
                <a:latin typeface="Arial" panose="020B0604020202020204" pitchFamily="34" charset="0"/>
              </a:rPr>
              <a:t>is defined as </a:t>
            </a:r>
            <a:r>
              <a:rPr lang="en-GB" sz="2400" dirty="0" smtClean="0">
                <a:latin typeface="Arial" panose="020B0604020202020204" pitchFamily="34" charset="0"/>
              </a:rPr>
              <a:t>being at least, the </a:t>
            </a:r>
            <a:r>
              <a:rPr lang="en-GB" sz="2400" dirty="0">
                <a:latin typeface="Arial" panose="020B0604020202020204" pitchFamily="34" charset="0"/>
              </a:rPr>
              <a:t>same level of accuracy as used in the question</a:t>
            </a:r>
          </a:p>
          <a:p>
            <a:pPr marL="285750" lvl="0" indent="-285750">
              <a:buFont typeface="Wingdings" panose="05000000000000000000" pitchFamily="2" charset="2"/>
              <a:buChar char=""/>
            </a:pP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</a:rPr>
              <a:t>using a higher degree of accuracy than required will not be penalised</a:t>
            </a:r>
          </a:p>
          <a:p>
            <a:pPr marL="285750" lvl="0" indent="-285750">
              <a:buFont typeface="Wingdings" panose="05000000000000000000" pitchFamily="2" charset="2"/>
              <a:buChar char=""/>
            </a:pPr>
            <a:r>
              <a:rPr lang="en-GB" sz="2400" dirty="0">
                <a:latin typeface="Arial" panose="020B0604020202020204" pitchFamily="34" charset="0"/>
              </a:rPr>
              <a:t>a non-rounded answer stated prior to approximation is good practice</a:t>
            </a:r>
          </a:p>
          <a:p>
            <a:pPr marL="285750" lvl="0" indent="-285750">
              <a:buFont typeface="Wingdings" panose="05000000000000000000" pitchFamily="2" charset="2"/>
              <a:buChar char=""/>
            </a:pPr>
            <a:r>
              <a:rPr lang="en-GB" sz="2400" dirty="0">
                <a:latin typeface="Arial" panose="020B0604020202020204" pitchFamily="34" charset="0"/>
              </a:rPr>
              <a:t>one significant figure is generally unacceptable as appropriate accuracy</a:t>
            </a:r>
          </a:p>
          <a:p>
            <a:pPr marL="285750" lvl="0" indent="-285750">
              <a:buFont typeface="Wingdings" panose="05000000000000000000" pitchFamily="2" charset="2"/>
              <a:buChar char=""/>
            </a:pPr>
            <a:r>
              <a:rPr lang="en-GB" sz="2400" dirty="0">
                <a:latin typeface="Arial" panose="020B0604020202020204" pitchFamily="34" charset="0"/>
              </a:rPr>
              <a:t>angles measured in degrees </a:t>
            </a:r>
            <a:r>
              <a:rPr lang="en-GB" sz="2400" dirty="0" smtClean="0">
                <a:latin typeface="Arial" panose="020B0604020202020204" pitchFamily="34" charset="0"/>
              </a:rPr>
              <a:t>can </a:t>
            </a:r>
            <a:r>
              <a:rPr lang="en-GB" sz="2400" dirty="0">
                <a:latin typeface="Arial" panose="020B0604020202020204" pitchFamily="34" charset="0"/>
              </a:rPr>
              <a:t>be stated to the nearest degree in the final answer but we would encourage one decimal place </a:t>
            </a:r>
            <a:r>
              <a:rPr lang="en-GB" sz="2400" dirty="0" smtClean="0">
                <a:latin typeface="Arial" panose="020B0604020202020204" pitchFamily="34" charset="0"/>
              </a:rPr>
              <a:t>during </a:t>
            </a:r>
            <a:r>
              <a:rPr lang="en-GB" sz="2400" dirty="0">
                <a:latin typeface="Arial" panose="020B0604020202020204" pitchFamily="34" charset="0"/>
              </a:rPr>
              <a:t>working </a:t>
            </a:r>
            <a:r>
              <a:rPr lang="en-GB" sz="2400" dirty="0" smtClean="0">
                <a:latin typeface="Arial" panose="020B0604020202020204" pitchFamily="34" charset="0"/>
              </a:rPr>
              <a:t>out of the solution</a:t>
            </a:r>
            <a:endParaRPr lang="en-GB" sz="2400" dirty="0">
              <a:latin typeface="Arial" panose="020B0604020202020204" pitchFamily="34" charset="0"/>
            </a:endParaRPr>
          </a:p>
        </p:txBody>
      </p:sp>
      <p:pic>
        <p:nvPicPr>
          <p:cNvPr id="2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2160" y="5725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6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heme/theme1.xml><?xml version="1.0" encoding="utf-8"?>
<a:theme xmlns:a="http://schemas.openxmlformats.org/drawingml/2006/main" name="SQA TITLE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CBD SQA DARK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ICBD 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ICBD SQA LOGO  FINAL HOLDING SLI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QA TITLE GOES H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QA DARK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RPORATE BLANK DA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RPORATE BLANK L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QA FINAL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ICBD SQA TITLE HOLDING SLID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ICBD SQA TITLE GOES H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0DBD77F52CA54481146C71A4F97877" ma:contentTypeVersion="2" ma:contentTypeDescription="Create a new document." ma:contentTypeScope="" ma:versionID="8b4b48c77b0de67b46b6939aee073a25">
  <xsd:schema xmlns:xsd="http://www.w3.org/2001/XMLSchema" xmlns:xs="http://www.w3.org/2001/XMLSchema" xmlns:p="http://schemas.microsoft.com/office/2006/metadata/properties" xmlns:ns2="68c55a57-db60-41c4-bc88-93d8b354313f" targetNamespace="http://schemas.microsoft.com/office/2006/metadata/properties" ma:root="true" ma:fieldsID="052a9619c63c13a66983b9e1f791ef12" ns2:_="">
    <xsd:import namespace="68c55a57-db60-41c4-bc88-93d8b35431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c55a57-db60-41c4-bc88-93d8b35431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7AF055-E880-42EC-9A18-267B89D3B0B5}">
  <ds:schemaRefs>
    <ds:schemaRef ds:uri="http://schemas.microsoft.com/office/infopath/2007/PartnerControls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68c55a57-db60-41c4-bc88-93d8b354313f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03D8C5F-9103-476D-B5E4-F468F1326A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4521F6-C1B7-4D65-ACAE-303D36ED90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c55a57-db60-41c4-bc88-93d8b35431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24861</TotalTime>
  <Words>554</Words>
  <Application>Microsoft Office PowerPoint</Application>
  <PresentationFormat>On-screen Show (4:3)</PresentationFormat>
  <Paragraphs>77</Paragraphs>
  <Slides>13</Slides>
  <Notes>3</Notes>
  <HiddenSlides>0</HiddenSlides>
  <MMClips>12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Arial</vt:lpstr>
      <vt:lpstr>Arial Narrow</vt:lpstr>
      <vt:lpstr>Calibri</vt:lpstr>
      <vt:lpstr>Helvetica</vt:lpstr>
      <vt:lpstr>Symbol</vt:lpstr>
      <vt:lpstr>Times New Roman</vt:lpstr>
      <vt:lpstr>Wingdings</vt:lpstr>
      <vt:lpstr>SQA TITLE HOLDING SLIDE</vt:lpstr>
      <vt:lpstr>SQA TITLE GOES HERE</vt:lpstr>
      <vt:lpstr>SQA DARK BACKGROUND</vt:lpstr>
      <vt:lpstr>SQA LIGHT BACKGROUND</vt:lpstr>
      <vt:lpstr>CORPORATE BLANK DARK</vt:lpstr>
      <vt:lpstr>CORPORATE BLANK LIGHT</vt:lpstr>
      <vt:lpstr>SQA FINAL HOLDING SLIDE</vt:lpstr>
      <vt:lpstr>ICBD SQA TITLE HOLDING SLIDE </vt:lpstr>
      <vt:lpstr>ICBD SQA TITLE GOES HERE</vt:lpstr>
      <vt:lpstr>ICBD SQA DARK BACKGROUND</vt:lpstr>
      <vt:lpstr>ICBD SQA LIGHT BACKGROUND</vt:lpstr>
      <vt:lpstr>ICBD SQA LOGO  FINAL HOLDING SLID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SQA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Findlay</dc:creator>
  <cp:lastModifiedBy>Samantha Greig</cp:lastModifiedBy>
  <cp:revision>151</cp:revision>
  <cp:lastPrinted>2013-10-31T13:53:25Z</cp:lastPrinted>
  <dcterms:created xsi:type="dcterms:W3CDTF">2013-10-10T15:37:55Z</dcterms:created>
  <dcterms:modified xsi:type="dcterms:W3CDTF">2019-07-04T08:55:32Z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0x010100200DBD77F52CA54481146C71A4F97877</vt:lpwstr>
  </property>
</Properties>
</file>