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5.xml" ContentType="application/vnd.openxmlformats-officedocument.presentationml.slide+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12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7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8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4" r:id="rId7"/>
    <p:sldMasterId id="2147483666" r:id="rId8"/>
    <p:sldMasterId id="2147483668" r:id="rId9"/>
    <p:sldMasterId id="2147483670" r:id="rId10"/>
    <p:sldMasterId id="2147483672" r:id="rId11"/>
    <p:sldMasterId id="2147483674" r:id="rId12"/>
  </p:sldMasterIdLst>
  <p:notesMasterIdLst>
    <p:notesMasterId r:id="rId41"/>
  </p:notesMasterIdLst>
  <p:handoutMasterIdLst>
    <p:handoutMasterId r:id="rId42"/>
  </p:handoutMasterIdLst>
  <p:sldIdLst>
    <p:sldId id="256" r:id="rId13"/>
    <p:sldId id="263" r:id="rId14"/>
    <p:sldId id="264" r:id="rId15"/>
    <p:sldId id="320" r:id="rId16"/>
    <p:sldId id="321" r:id="rId17"/>
    <p:sldId id="322" r:id="rId18"/>
    <p:sldId id="323" r:id="rId19"/>
    <p:sldId id="344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3" r:id="rId39"/>
    <p:sldId id="262" r:id="rId40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36" autoAdjust="0"/>
  </p:normalViewPr>
  <p:slideViewPr>
    <p:cSldViewPr>
      <p:cViewPr varScale="1">
        <p:scale>
          <a:sx n="61" d="100"/>
          <a:sy n="61" d="100"/>
        </p:scale>
        <p:origin x="1426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handoutMaster" Target="handoutMasters/handoutMaster1.xml"/><Relationship Id="rId47" Type="http://schemas.openxmlformats.org/officeDocument/2006/relationships/customXml" Target="../customXml/item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customXml" Target="../customXml/item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ableStyles" Target="tableStyles.xml"/><Relationship Id="rId20" Type="http://schemas.openxmlformats.org/officeDocument/2006/relationships/slide" Target="slides/slide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72E86-E9A4-49BD-8545-91D469BDCC25}" type="datetimeFigureOut">
              <a:rPr lang="en-GB" smtClean="0"/>
              <a:pPr/>
              <a:t>10/05/2019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43985-CF63-4E79-BA84-92EC3409B42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02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76542-0E6F-48DD-9B54-5304CC007A7B}" type="datetimeFigureOut">
              <a:rPr lang="en-GB" smtClean="0"/>
              <a:t>10/05/2019</a:t>
            </a:fld>
            <a:endParaRPr lang="en-GB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2F41B-1393-45C4-A811-948A65FD3E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949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A078C5-53D2-4831-995A-41BB52100F16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9238" indent="-169238">
              <a:buFontTx/>
              <a:buChar char="•"/>
            </a:pP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C89124-2389-4D8A-860B-70184A2232FC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0F3F09-A92D-40C8-8DD9-5AF019A70D9E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078F35-EB8F-4CBE-85EA-B06F5A27AF02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9238" indent="-169238" defTabSz="913574">
              <a:buFontTx/>
              <a:buChar char="•"/>
            </a:pP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70A571-4941-41DF-AD46-3017018CB743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9238" indent="-169238" defTabSz="913574">
              <a:buFontTx/>
              <a:buChar char="•"/>
            </a:pP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E76CD4-3D87-4966-9A3E-2512AA1B3068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EB61DD-A7BB-4981-8FF4-9A852DF03739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9238" indent="-169238" defTabSz="913574">
              <a:buFontTx/>
              <a:buChar char="•"/>
            </a:pP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36B71F-37CE-4DC0-B52E-CD63251EAFCD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169238" indent="-169238" defTabSz="914338">
              <a:buFont typeface="Arial" panose="020B0604020202020204" pitchFamily="34" charset="0"/>
              <a:buChar char="•"/>
              <a:defRPr/>
            </a:pPr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F1F8A1-3DCB-4879-91CC-662270EB17EE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alt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8B00F9-07AE-4F07-8DBF-C9E4C38C5D3E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alt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8B00F9-07AE-4F07-8DBF-C9E4C38C5D3E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6721F1-F566-407B-8977-9D23CAB21AF8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32357E-2D2E-487D-9ACC-3893771F145A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0806" indent="-170806">
              <a:buFontTx/>
              <a:buChar char="•"/>
            </a:pP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063FBC-C957-4B58-8007-DCDFB9F4DBE6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9238" indent="-169238">
              <a:buFontTx/>
              <a:buChar char="•"/>
            </a:pP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EBFE10-B43F-42CB-97D1-53C44D047D95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  <a:defRPr/>
            </a:pP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075CE6-52CD-4C70-93F6-E775EC96D294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080FD4-99D1-4721-90A0-F4BB24A3992A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9238" indent="-169238">
              <a:buFontTx/>
              <a:buChar char="•"/>
              <a:defRPr/>
            </a:pP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01D1F2-DAD7-4742-97E1-4EBF9AFF4467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9238" indent="-169238">
              <a:buFontTx/>
              <a:buChar char="•"/>
            </a:pP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9955E5-F605-40B4-90C7-9340DE229F08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TITLE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65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5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 userDrawn="1"/>
        </p:nvSpPr>
        <p:spPr>
          <a:xfrm>
            <a:off x="467544" y="202438"/>
            <a:ext cx="82296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86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3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BD SQA LOGO  TITLE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0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02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 2567 rev288 (pms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83568" y="1484784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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11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 2567 rev288 (pms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9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3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07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derstandingstandards.org.uk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ecure.sqa.org.uk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18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4650" y="549275"/>
            <a:ext cx="8518525" cy="647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sz="3000" b="1" kern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3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he Performance-talking: </a:t>
            </a:r>
            <a:r>
              <a:rPr lang="en-GB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information</a:t>
            </a:r>
            <a:endParaRPr lang="en-US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539750" y="1241425"/>
            <a:ext cx="7920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="1" dirty="0">
                <a:latin typeface="Arial" charset="0"/>
              </a:rPr>
              <a:t>Worth 50 marks out of 200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9750" y="1844675"/>
            <a:ext cx="8353425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Candidates will: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w"/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take part in a 20 minute audio-recorded discussion with a Visiting Assessor in the modern language</a:t>
            </a:r>
          </a:p>
          <a:p>
            <a:pPr marL="457200" indent="-457200">
              <a:buFont typeface="Wingdings" panose="05000000000000000000" pitchFamily="2" charset="2"/>
              <a:buChar char="w"/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talk about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themes or topics related to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 least one context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from society, learning, employability or culture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portfolio</a:t>
            </a:r>
          </a:p>
          <a:p>
            <a:pPr marL="457200" indent="-457200">
              <a:buFont typeface="Wingdings" panose="05000000000000000000" pitchFamily="2" charset="2"/>
              <a:buChar char="w"/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STL form</a:t>
            </a:r>
          </a:p>
          <a:p>
            <a:pPr>
              <a:defRPr/>
            </a:pPr>
            <a:endParaRPr lang="en-GB" altLang="en-US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86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411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3740" y="615279"/>
            <a:ext cx="8229600" cy="647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he performance-talking: </a:t>
            </a:r>
            <a:r>
              <a:rPr lang="en-GB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marking criteria</a:t>
            </a:r>
            <a:endParaRPr lang="en-US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539552" y="1301258"/>
            <a:ext cx="84455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000" dirty="0">
                <a:latin typeface="Arial" charset="0"/>
              </a:rPr>
              <a:t>Four main aspects:</a:t>
            </a:r>
          </a:p>
          <a:p>
            <a:pPr eaLnBrk="1" hangingPunct="1"/>
            <a:r>
              <a:rPr lang="en-GB" altLang="en-US" sz="2000" i="1" u="sng" dirty="0">
                <a:latin typeface="Arial" charset="0"/>
              </a:rPr>
              <a:t>Content</a:t>
            </a:r>
            <a:r>
              <a:rPr lang="en-GB" altLang="en-US" sz="2000" u="sng" dirty="0">
                <a:latin typeface="Arial" charset="0"/>
              </a:rPr>
              <a:t> </a:t>
            </a:r>
            <a:r>
              <a:rPr lang="en-GB" altLang="en-US" sz="2000" dirty="0">
                <a:latin typeface="Arial" charset="0"/>
              </a:rPr>
              <a:t>   	</a:t>
            </a:r>
          </a:p>
          <a:p>
            <a:pPr eaLnBrk="1" hangingPunct="1"/>
            <a:r>
              <a:rPr lang="en-GB" altLang="en-US" sz="2000" dirty="0">
                <a:latin typeface="Arial" charset="0"/>
              </a:rPr>
              <a:t>organisation, communication and development of relevant ideas and </a:t>
            </a:r>
            <a:r>
              <a:rPr lang="en-GB" altLang="en-US" sz="2000" dirty="0" smtClean="0">
                <a:latin typeface="Arial" charset="0"/>
              </a:rPr>
              <a:t>opinions</a:t>
            </a:r>
          </a:p>
          <a:p>
            <a:pPr eaLnBrk="1" hangingPunct="1"/>
            <a:endParaRPr lang="en-GB" altLang="en-US" sz="2000" dirty="0">
              <a:latin typeface="Arial" charset="0"/>
            </a:endParaRPr>
          </a:p>
          <a:p>
            <a:pPr eaLnBrk="1" hangingPunct="1"/>
            <a:r>
              <a:rPr lang="en-GB" altLang="en-US" sz="2000" i="1" u="sng" dirty="0">
                <a:latin typeface="Arial" charset="0"/>
              </a:rPr>
              <a:t>Accuracy</a:t>
            </a:r>
            <a:r>
              <a:rPr lang="en-GB" altLang="en-US" sz="2000" u="sng" dirty="0">
                <a:latin typeface="Arial" charset="0"/>
              </a:rPr>
              <a:t> </a:t>
            </a:r>
            <a:r>
              <a:rPr lang="en-GB" altLang="en-US" sz="2000" dirty="0">
                <a:latin typeface="Arial" charset="0"/>
              </a:rPr>
              <a:t>   	</a:t>
            </a:r>
          </a:p>
          <a:p>
            <a:pPr eaLnBrk="1" hangingPunct="1"/>
            <a:r>
              <a:rPr lang="en-GB" altLang="en-US" sz="2000" dirty="0">
                <a:latin typeface="Arial" charset="0"/>
              </a:rPr>
              <a:t>vocabulary and structures, pronunciation and intonation, grammatical accuracy</a:t>
            </a:r>
          </a:p>
          <a:p>
            <a:pPr eaLnBrk="1" hangingPunct="1"/>
            <a:endParaRPr lang="en-GB" altLang="en-US" sz="2000" dirty="0">
              <a:latin typeface="Arial" charset="0"/>
            </a:endParaRPr>
          </a:p>
          <a:p>
            <a:pPr eaLnBrk="1" hangingPunct="1"/>
            <a:r>
              <a:rPr lang="en-GB" altLang="en-US" sz="2000" i="1" u="sng" dirty="0">
                <a:latin typeface="Arial" charset="0"/>
              </a:rPr>
              <a:t>Language</a:t>
            </a:r>
            <a:r>
              <a:rPr lang="en-GB" altLang="en-US" sz="2000" b="1" u="sng" dirty="0">
                <a:latin typeface="Arial" charset="0"/>
              </a:rPr>
              <a:t> </a:t>
            </a:r>
            <a:r>
              <a:rPr lang="en-GB" altLang="en-US" sz="2000" i="1" u="sng" dirty="0">
                <a:latin typeface="Arial" charset="0"/>
              </a:rPr>
              <a:t>Resource</a:t>
            </a:r>
            <a:r>
              <a:rPr lang="en-GB" altLang="en-US" sz="2000" b="1" u="sng" dirty="0">
                <a:latin typeface="Arial" charset="0"/>
              </a:rPr>
              <a:t>  </a:t>
            </a:r>
            <a:r>
              <a:rPr lang="en-GB" altLang="en-US" sz="2000" b="1" dirty="0">
                <a:latin typeface="Arial" charset="0"/>
              </a:rPr>
              <a:t>	</a:t>
            </a:r>
          </a:p>
          <a:p>
            <a:pPr eaLnBrk="1" hangingPunct="1"/>
            <a:r>
              <a:rPr lang="en-GB" altLang="en-US" sz="2000" dirty="0">
                <a:latin typeface="Arial" charset="0"/>
              </a:rPr>
              <a:t>variety and range of vocabulary and language structures used</a:t>
            </a:r>
          </a:p>
          <a:p>
            <a:pPr eaLnBrk="1" hangingPunct="1"/>
            <a:endParaRPr lang="en-GB" altLang="en-US" sz="2000" dirty="0">
              <a:latin typeface="Arial" charset="0"/>
            </a:endParaRPr>
          </a:p>
          <a:p>
            <a:pPr eaLnBrk="1" hangingPunct="1"/>
            <a:r>
              <a:rPr lang="en-GB" altLang="en-US" sz="2000" i="1" u="sng" dirty="0">
                <a:latin typeface="Arial" charset="0"/>
              </a:rPr>
              <a:t>Interaction</a:t>
            </a:r>
            <a:r>
              <a:rPr lang="en-GB" altLang="en-US" sz="2000" u="sng" dirty="0">
                <a:latin typeface="Arial" charset="0"/>
              </a:rPr>
              <a:t> </a:t>
            </a:r>
            <a:r>
              <a:rPr lang="en-GB" altLang="en-US" sz="2000" dirty="0">
                <a:latin typeface="Arial" charset="0"/>
              </a:rPr>
              <a:t>   	</a:t>
            </a:r>
          </a:p>
          <a:p>
            <a:pPr eaLnBrk="1" hangingPunct="1"/>
            <a:r>
              <a:rPr lang="en-GB" altLang="en-US" sz="2000" dirty="0">
                <a:latin typeface="Arial" charset="0"/>
              </a:rPr>
              <a:t>understanding and using the modern language to </a:t>
            </a:r>
            <a:r>
              <a:rPr lang="en-GB" altLang="en-US" sz="2000" dirty="0" smtClean="0">
                <a:latin typeface="Arial" charset="0"/>
              </a:rPr>
              <a:t>maintain </a:t>
            </a:r>
            <a:r>
              <a:rPr lang="en-GB" altLang="en-US" sz="2000" dirty="0">
                <a:latin typeface="Arial" charset="0"/>
              </a:rPr>
              <a:t>and sustain a discussion</a:t>
            </a:r>
          </a:p>
        </p:txBody>
      </p:sp>
    </p:spTree>
    <p:extLst>
      <p:ext uri="{BB962C8B-B14F-4D97-AF65-F5344CB8AC3E}">
        <p14:creationId xmlns:p14="http://schemas.microsoft.com/office/powerpoint/2010/main" val="308617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0825" y="476250"/>
            <a:ext cx="8229600" cy="990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he performance-talking:  </a:t>
            </a:r>
          </a:p>
          <a:p>
            <a:pPr>
              <a:defRPr/>
            </a:pPr>
            <a:r>
              <a:rPr lang="en-GB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feedback on 2016 performances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50825" y="1700808"/>
            <a:ext cx="882015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eaLnBrk="1" hangingPunct="1"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Aspects of stronger performances included:</a:t>
            </a:r>
          </a:p>
          <a:p>
            <a:pPr marL="0" indent="0" eaLnBrk="1" hangingPunct="1">
              <a:defRPr/>
            </a:pP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w"/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good use of learned material</a:t>
            </a:r>
          </a:p>
          <a:p>
            <a:pPr marL="342900" indent="-342900" eaLnBrk="1" hangingPunct="1">
              <a:buFont typeface="Wingdings" panose="05000000000000000000" pitchFamily="2" charset="2"/>
              <a:buChar char="w"/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going beyond minimal responses, often sustaining long and varied stretches of conversation</a:t>
            </a:r>
          </a:p>
          <a:p>
            <a:pPr marL="342900" indent="-342900" eaLnBrk="1" hangingPunct="1">
              <a:buFont typeface="Wingdings" panose="05000000000000000000" pitchFamily="2" charset="2"/>
              <a:buChar char="w"/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fluency and readily taking the initiative</a:t>
            </a:r>
          </a:p>
          <a:p>
            <a:pPr marL="342900" indent="-342900" eaLnBrk="1" hangingPunct="1">
              <a:buFont typeface="Wingdings" panose="05000000000000000000" pitchFamily="2" charset="2"/>
              <a:buChar char="w"/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high level of accuracy, use of complex and sophisticated language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GB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GB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GB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39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488950" y="1773238"/>
            <a:ext cx="7777163" cy="33115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ClrTx/>
              <a:buFont typeface="Wingdings" pitchFamily="2" charset="2"/>
              <a:buNone/>
              <a:defRPr/>
            </a:pPr>
            <a:endParaRPr lang="en-GB" sz="2400" b="1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3213" y="549275"/>
            <a:ext cx="8229600" cy="990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he performance-talking:  </a:t>
            </a:r>
          </a:p>
          <a:p>
            <a:pPr>
              <a:defRPr/>
            </a:pPr>
            <a:r>
              <a:rPr lang="en-GB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feedback on 2016 performances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3213" y="1774825"/>
            <a:ext cx="8353425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Aspects of weaker performances included:</a:t>
            </a:r>
          </a:p>
          <a:p>
            <a:pPr eaLnBrk="1" hangingPunct="1"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w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opic(s) too prescriptive/too broad in scope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allow for development of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  <a:p>
            <a:pPr marL="342900" indent="-342900" eaLnBrk="1" hangingPunct="1">
              <a:buFont typeface="Wingdings" panose="05000000000000000000" pitchFamily="2" charset="2"/>
              <a:buChar char="w"/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inability to move beyond pre-learned material</a:t>
            </a:r>
          </a:p>
          <a:p>
            <a:pPr marL="342900" indent="-342900" eaLnBrk="1" hangingPunct="1">
              <a:buFont typeface="Wingdings" panose="05000000000000000000" pitchFamily="2" charset="2"/>
              <a:buChar char="w"/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inability to talk comfortably about areas identified on STL form</a:t>
            </a:r>
          </a:p>
          <a:p>
            <a:pPr marL="342900" indent="-342900" eaLnBrk="1" hangingPunct="1">
              <a:buFont typeface="Wingdings" panose="05000000000000000000" pitchFamily="2" charset="2"/>
              <a:buChar char="w"/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lack of grammatical accuracy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730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0825" y="476250"/>
            <a:ext cx="8840788" cy="990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he performance-talking: </a:t>
            </a:r>
          </a:p>
          <a:p>
            <a:pPr>
              <a:defRPr/>
            </a:pPr>
            <a:r>
              <a:rPr lang="en-GB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advice for centres/future candidates</a:t>
            </a:r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179388" y="1773238"/>
            <a:ext cx="86804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endParaRPr lang="en-GB" altLang="en-US" sz="2400" dirty="0">
              <a:latin typeface="Arial" charset="0"/>
            </a:endParaRPr>
          </a:p>
          <a:p>
            <a:pPr eaLnBrk="1" hangingPunct="1">
              <a:buFont typeface="Arial" charset="0"/>
              <a:buChar char="•"/>
            </a:pPr>
            <a:endParaRPr lang="en-GB" altLang="en-US" sz="2400" dirty="0">
              <a:latin typeface="Arial" charset="0"/>
            </a:endParaRP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196850" y="1700213"/>
            <a:ext cx="8407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800100" lvl="1" indent="-342900" eaLnBrk="1" hangingPunct="1">
              <a:buFont typeface="Wingdings" panose="05000000000000000000" pitchFamily="2" charset="2"/>
              <a:buChar char="w"/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practise this skill throughout the session 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w"/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avoid any tendency to deliver mini-speeches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w"/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build up word banks of phrases for use and practise discussion techniques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w"/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 be afraid to ask for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w"/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 prepared to take the initiative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06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48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4650" y="539750"/>
            <a:ext cx="8518525" cy="647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Discursive writing: </a:t>
            </a:r>
            <a:r>
              <a:rPr lang="en-GB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information</a:t>
            </a:r>
            <a:endParaRPr lang="en-US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313" y="2192338"/>
            <a:ext cx="8135937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w"/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Candidates will write one essay using complex and sophisticated language in the modern language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from one of the following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contexts:  society, learning, employability and culture</a:t>
            </a:r>
          </a:p>
          <a:p>
            <a:pPr marL="342900" indent="-342900">
              <a:buFont typeface="Wingdings" panose="05000000000000000000" pitchFamily="2" charset="2"/>
              <a:buChar char="w"/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250-300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words/300-400 Chinese characters</a:t>
            </a:r>
          </a:p>
          <a:p>
            <a:pPr>
              <a:defRPr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1188" y="1341438"/>
            <a:ext cx="7705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Arial" charset="0"/>
              </a:rPr>
              <a:t>Worth 40 marks out of total of 200 </a:t>
            </a:r>
          </a:p>
        </p:txBody>
      </p:sp>
    </p:spTree>
    <p:extLst>
      <p:ext uri="{BB962C8B-B14F-4D97-AF65-F5344CB8AC3E}">
        <p14:creationId xmlns:p14="http://schemas.microsoft.com/office/powerpoint/2010/main" val="91886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4650" y="549275"/>
            <a:ext cx="8229600" cy="647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Discursive </a:t>
            </a:r>
            <a:r>
              <a:rPr lang="en-GB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writing: </a:t>
            </a:r>
            <a:r>
              <a:rPr lang="en-GB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marking criteria</a:t>
            </a:r>
            <a:endParaRPr lang="en-US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1175" y="1341438"/>
            <a:ext cx="82296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Three main aspects: </a:t>
            </a:r>
          </a:p>
          <a:p>
            <a:pPr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Content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Accuracy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Language resource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– variety, range, structures </a:t>
            </a:r>
          </a:p>
          <a:p>
            <a:pPr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7554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9388" y="566738"/>
            <a:ext cx="8948737" cy="990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Discursive </a:t>
            </a:r>
            <a:r>
              <a:rPr lang="en-GB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n-GB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GB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feedback on 2016 performances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40220" y="1844824"/>
            <a:ext cx="8712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eaLnBrk="1" hangingPunct="1"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Aspects of stronger performances included:</a:t>
            </a:r>
          </a:p>
          <a:p>
            <a:pPr marL="0" indent="0" eaLnBrk="1" hangingPunct="1">
              <a:defRPr/>
            </a:pP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w"/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essays which fully addressed the title</a:t>
            </a:r>
          </a:p>
          <a:p>
            <a:pPr marL="342900" indent="-342900" eaLnBrk="1" hangingPunct="1">
              <a:buFont typeface="Wingdings" panose="05000000000000000000" pitchFamily="2" charset="2"/>
              <a:buChar char="w"/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 of tenses and expression of ideas</a:t>
            </a:r>
          </a:p>
          <a:p>
            <a:pPr marL="342900" indent="-342900" eaLnBrk="1" hangingPunct="1">
              <a:buFont typeface="Wingdings" panose="05000000000000000000" pitchFamily="2" charset="2"/>
              <a:buChar char="w"/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well-structured pieces, written in paragraphs</a:t>
            </a:r>
          </a:p>
          <a:p>
            <a:pPr marL="342900" indent="-342900" eaLnBrk="1" hangingPunct="1">
              <a:buFont typeface="Wingdings" panose="05000000000000000000" pitchFamily="2" charset="2"/>
              <a:buChar char="w"/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learned material relevant to title/essay discussion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39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488950" y="1773238"/>
            <a:ext cx="7777163" cy="33115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ClrTx/>
              <a:buFont typeface="Wingdings" pitchFamily="2" charset="2"/>
              <a:buNone/>
              <a:defRPr/>
            </a:pPr>
            <a:endParaRPr lang="en-GB" sz="2400" b="1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7950" y="638175"/>
            <a:ext cx="9020175" cy="774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Discursive </a:t>
            </a:r>
            <a:r>
              <a:rPr lang="en-GB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writing:  </a:t>
            </a:r>
          </a:p>
          <a:p>
            <a:pPr>
              <a:defRPr/>
            </a:pPr>
            <a:r>
              <a:rPr lang="en-GB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feedback on 2016 performances 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61937" y="1944264"/>
            <a:ext cx="87122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eaLnBrk="1" hangingPunct="1"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Aspects of weaker performances included:</a:t>
            </a:r>
          </a:p>
          <a:p>
            <a:pPr marL="0" indent="0" eaLnBrk="1" hangingPunct="1">
              <a:defRPr/>
            </a:pP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eaLnBrk="1" hangingPunct="1">
              <a:buFont typeface="Wingdings" panose="05000000000000000000" pitchFamily="2" charset="2"/>
              <a:buChar char="w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lack of discussion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w"/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content very thin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w"/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insufficient control of language 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w"/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essays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too long and inaccurate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w"/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essay irrelevant to title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GB" alt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882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512" y="623190"/>
            <a:ext cx="8713539" cy="990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Discursive </a:t>
            </a:r>
            <a:r>
              <a:rPr lang="en-GB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n-GB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GB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advice for centres/future candidates</a:t>
            </a:r>
            <a:endParaRPr lang="en-GB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250824" y="1772816"/>
            <a:ext cx="8208963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800100" lvl="1" indent="-342900" eaLnBrk="1" hangingPunct="1">
              <a:buFont typeface="Wingdings" panose="05000000000000000000" pitchFamily="2" charset="2"/>
              <a:buChar char="w"/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read the essay title carefully 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w"/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plan the essay with relevance to title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w"/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 to include introduction and conclusion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w"/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draw upon learned material if relevant 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w"/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use complex and sophisticated language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w"/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proof read essays to check for errors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GB" alt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GB" alt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72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6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971600" y="476672"/>
            <a:ext cx="7056784" cy="86409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kern="0" dirty="0">
                <a:solidFill>
                  <a:schemeClr val="bg1"/>
                </a:solidFill>
              </a:rPr>
              <a:t> </a:t>
            </a:r>
            <a:endParaRPr lang="en-GB" kern="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kern="0" dirty="0" smtClean="0">
                <a:solidFill>
                  <a:schemeClr val="bg1"/>
                </a:solidFill>
              </a:rPr>
              <a:t>Modern </a:t>
            </a:r>
            <a:r>
              <a:rPr lang="en-GB" kern="0" dirty="0">
                <a:solidFill>
                  <a:schemeClr val="bg1"/>
                </a:solidFill>
              </a:rPr>
              <a:t>Languages</a:t>
            </a:r>
            <a:endParaRPr lang="en-US" kern="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kern="0" dirty="0" smtClean="0">
                <a:solidFill>
                  <a:schemeClr val="bg1"/>
                </a:solidFill>
              </a:rPr>
              <a:t>Advanced </a:t>
            </a:r>
            <a:r>
              <a:rPr lang="en-GB" kern="0" dirty="0">
                <a:solidFill>
                  <a:schemeClr val="bg1"/>
                </a:solidFill>
              </a:rPr>
              <a:t>Higher </a:t>
            </a:r>
          </a:p>
          <a:p>
            <a:pPr>
              <a:defRPr/>
            </a:pPr>
            <a:r>
              <a:rPr lang="en-GB" kern="0" dirty="0">
                <a:solidFill>
                  <a:schemeClr val="bg1"/>
                </a:solidFill>
              </a:rPr>
              <a:t>Course </a:t>
            </a:r>
            <a:r>
              <a:rPr lang="en-GB" kern="0" dirty="0" smtClean="0">
                <a:solidFill>
                  <a:schemeClr val="bg1"/>
                </a:solidFill>
              </a:rPr>
              <a:t>Assessment</a:t>
            </a:r>
          </a:p>
          <a:p>
            <a:pPr>
              <a:defRPr/>
            </a:pPr>
            <a:endParaRPr lang="en-GB" sz="2400" kern="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2400" kern="0" dirty="0" smtClean="0">
                <a:solidFill>
                  <a:schemeClr val="bg1"/>
                </a:solidFill>
              </a:rPr>
              <a:t>Wednesday </a:t>
            </a:r>
            <a:r>
              <a:rPr lang="en-GB" sz="2400" kern="0" dirty="0">
                <a:solidFill>
                  <a:schemeClr val="bg1"/>
                </a:solidFill>
              </a:rPr>
              <a:t>18 January 2017</a:t>
            </a:r>
            <a:endParaRPr lang="en-US" sz="2400" kern="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GB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5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0825" y="638175"/>
            <a:ext cx="8713788" cy="990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Translation: </a:t>
            </a:r>
            <a:r>
              <a:rPr lang="en-GB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information 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39750" y="2398713"/>
            <a:ext cx="81359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w"/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Section 2 of paper 1: Candidates will translate into English underlined section of reading comprehension</a:t>
            </a:r>
          </a:p>
          <a:p>
            <a:pPr marL="342900" indent="-342900" eaLnBrk="1" hangingPunct="1">
              <a:buFont typeface="Wingdings" panose="05000000000000000000" pitchFamily="2" charset="2"/>
              <a:buChar char="w"/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 sense units</a:t>
            </a:r>
          </a:p>
          <a:p>
            <a:pPr marL="342900" indent="-342900" eaLnBrk="1" hangingPunct="1">
              <a:buFont typeface="Wingdings" panose="05000000000000000000" pitchFamily="2" charset="2"/>
              <a:buChar char="w"/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each sense unit, 2, 1 or 0 marks is awarded</a:t>
            </a:r>
          </a:p>
          <a:p>
            <a:pPr eaLnBrk="1" hangingPunct="1">
              <a:defRPr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6725" y="1484313"/>
            <a:ext cx="7705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Arial" charset="0"/>
              </a:rPr>
              <a:t>Worth 20 marks out of total of 200 </a:t>
            </a:r>
          </a:p>
        </p:txBody>
      </p:sp>
    </p:spTree>
    <p:extLst>
      <p:ext uri="{BB962C8B-B14F-4D97-AF65-F5344CB8AC3E}">
        <p14:creationId xmlns:p14="http://schemas.microsoft.com/office/powerpoint/2010/main" val="191125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699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0825" y="549275"/>
            <a:ext cx="8589963" cy="990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Translation: </a:t>
            </a:r>
            <a:r>
              <a:rPr lang="en-GB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feedback on 2016 </a:t>
            </a:r>
            <a:r>
              <a:rPr lang="en-GB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performances </a:t>
            </a:r>
            <a:endParaRPr lang="en-GB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32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73097" y="1172582"/>
            <a:ext cx="84248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eaLnBrk="1" hangingPunct="1">
              <a:defRPr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Aspects of weaker performances included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eaLnBrk="1" hangingPunct="1">
              <a:defRPr/>
            </a:pP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w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rammatical errors</a:t>
            </a:r>
          </a:p>
          <a:p>
            <a:pPr marL="800100" lvl="1" indent="-342900">
              <a:buFont typeface="Wingdings" panose="05000000000000000000" pitchFamily="2" charset="2"/>
              <a:buChar char="w"/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misuse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 dictionary</a:t>
            </a:r>
          </a:p>
          <a:p>
            <a:pPr marL="800100" lvl="1" indent="-342900">
              <a:buFont typeface="Wingdings" panose="05000000000000000000" pitchFamily="2" charset="2"/>
              <a:buChar char="w"/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lack of accuracy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detail</a:t>
            </a:r>
          </a:p>
          <a:p>
            <a:pPr marL="800100" lvl="1" indent="-342900">
              <a:buFont typeface="Wingdings" panose="05000000000000000000" pitchFamily="2" charset="2"/>
              <a:buChar char="w"/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omissions</a:t>
            </a:r>
          </a:p>
          <a:p>
            <a:pPr marL="800100" lvl="1" indent="-342900">
              <a:buFont typeface="Wingdings" panose="05000000000000000000" pitchFamily="2" charset="2"/>
              <a:buChar char="w"/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poor English expression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01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3213" y="549275"/>
            <a:ext cx="8732837" cy="990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Translation:  </a:t>
            </a:r>
            <a:r>
              <a:rPr lang="en-GB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advice for centres/future candidates</a:t>
            </a:r>
            <a:endParaRPr lang="en-GB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39750" y="1541910"/>
            <a:ext cx="80645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60363" indent="-360363" eaLnBrk="1" hangingPunct="1">
              <a:buFont typeface="Wingdings" panose="05000000000000000000" pitchFamily="2" charset="2"/>
              <a:buChar char="w"/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focus on recognition of verbs and tenses</a:t>
            </a:r>
          </a:p>
          <a:p>
            <a:pPr marL="342900" indent="-342900" eaLnBrk="1" hangingPunct="1">
              <a:buFont typeface="Wingdings" panose="05000000000000000000" pitchFamily="2" charset="2"/>
              <a:buChar char="w"/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check English expression</a:t>
            </a:r>
          </a:p>
          <a:p>
            <a:pPr marL="342900" indent="-342900" eaLnBrk="1" hangingPunct="1">
              <a:buFont typeface="Wingdings" panose="05000000000000000000" pitchFamily="2" charset="2"/>
              <a:buChar char="w"/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dictionary practice and proof checking</a:t>
            </a:r>
          </a:p>
          <a:p>
            <a:pPr marL="342900" indent="-342900" eaLnBrk="1" hangingPunct="1">
              <a:buFont typeface="Wingdings" panose="05000000000000000000" pitchFamily="2" charset="2"/>
              <a:buChar char="w"/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practise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using past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papers/time management</a:t>
            </a:r>
          </a:p>
        </p:txBody>
      </p:sp>
    </p:spTree>
    <p:extLst>
      <p:ext uri="{BB962C8B-B14F-4D97-AF65-F5344CB8AC3E}">
        <p14:creationId xmlns:p14="http://schemas.microsoft.com/office/powerpoint/2010/main" val="298713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77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0825" y="549275"/>
            <a:ext cx="8589963" cy="990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Overall Purpose: </a:t>
            </a:r>
            <a:r>
              <a:rPr lang="en-GB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information </a:t>
            </a: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250825" y="1412875"/>
            <a:ext cx="824865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w"/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last question in the reading text worth a maximum of 7 marks out of 200</a:t>
            </a:r>
          </a:p>
          <a:p>
            <a:pPr eaLnBrk="1" hangingPunct="1">
              <a:buFont typeface="Wingdings" panose="05000000000000000000" pitchFamily="2" charset="2"/>
              <a:buChar char="w"/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candidates will draw meaning from their overall understanding of the text</a:t>
            </a:r>
          </a:p>
          <a:p>
            <a:pPr eaLnBrk="1" hangingPunct="1">
              <a:buFont typeface="Wingdings" panose="05000000000000000000" pitchFamily="2" charset="2"/>
              <a:buChar char="w"/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pegged marks of 7, 5, 3, 1 or 0 </a:t>
            </a:r>
          </a:p>
        </p:txBody>
      </p:sp>
    </p:spTree>
    <p:extLst>
      <p:ext uri="{BB962C8B-B14F-4D97-AF65-F5344CB8AC3E}">
        <p14:creationId xmlns:p14="http://schemas.microsoft.com/office/powerpoint/2010/main" val="174381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79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0825" y="476250"/>
            <a:ext cx="8589963" cy="7921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Overall purpose: </a:t>
            </a:r>
            <a:r>
              <a:rPr lang="en-GB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feedback on 2016 </a:t>
            </a:r>
            <a:r>
              <a:rPr lang="en-GB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performances </a:t>
            </a:r>
            <a:endParaRPr lang="en-GB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2800" b="1" u="sng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750" y="1268413"/>
            <a:ext cx="76327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Aspects of weaker performances included:</a:t>
            </a:r>
          </a:p>
          <a:p>
            <a:pPr>
              <a:defRPr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w"/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little or no attempt to draw inferences</a:t>
            </a:r>
          </a:p>
          <a:p>
            <a:pPr marL="457200" indent="-457200">
              <a:buFont typeface="Wingdings" panose="05000000000000000000" pitchFamily="2" charset="2"/>
              <a:buChar char="w"/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re-telling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story from the reading text</a:t>
            </a:r>
          </a:p>
          <a:p>
            <a:pPr marL="457200" indent="-457200">
              <a:buFont typeface="Wingdings" panose="05000000000000000000" pitchFamily="2" charset="2"/>
              <a:buChar char="w"/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lack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 reference to stylistic techniques </a:t>
            </a:r>
          </a:p>
          <a:p>
            <a:pPr marL="457200" indent="-457200">
              <a:buFont typeface="Wingdings" panose="05000000000000000000" pitchFamily="2" charset="2"/>
              <a:buChar char="w"/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aspects of text not addressed </a:t>
            </a:r>
          </a:p>
          <a:p>
            <a:pPr marL="457200" indent="-457200">
              <a:buFont typeface="Wingdings" panose="05000000000000000000" pitchFamily="2" charset="2"/>
              <a:buChar char="w"/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development of candidate’s own argument</a:t>
            </a:r>
          </a:p>
          <a:p>
            <a:pPr marL="457200" indent="-457200">
              <a:buFont typeface="Wingdings" panose="05000000000000000000" pitchFamily="2" charset="2"/>
              <a:buChar char="w"/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excess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21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9388" y="630238"/>
            <a:ext cx="9074150" cy="990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Overall purpose:  </a:t>
            </a:r>
            <a:r>
              <a:rPr lang="en-GB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advice for centres/future candidates</a:t>
            </a:r>
            <a:endParaRPr lang="en-GB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79388" y="1620838"/>
            <a:ext cx="8640762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Candidates should be encouraged to:</a:t>
            </a:r>
          </a:p>
          <a:p>
            <a:pPr eaLnBrk="1" hangingPunct="1">
              <a:defRPr/>
            </a:pP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w"/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attempt the questions in the order presented</a:t>
            </a:r>
          </a:p>
          <a:p>
            <a:pPr marL="342900" indent="-342900" eaLnBrk="1" hangingPunct="1">
              <a:buFont typeface="Wingdings" panose="05000000000000000000" pitchFamily="2" charset="2"/>
              <a:buChar char="w"/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give a concise and well-structured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</a:p>
          <a:p>
            <a:pPr marL="342900" indent="-342900" eaLnBrk="1" hangingPunct="1">
              <a:buFont typeface="Wingdings" panose="05000000000000000000" pitchFamily="2" charset="2"/>
              <a:buChar char="w"/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draw inferences from the text and not just provide factual information or repeat previous answers</a:t>
            </a:r>
          </a:p>
          <a:p>
            <a:pPr marL="342900" indent="-342900" eaLnBrk="1" hangingPunct="1">
              <a:buFont typeface="Wingdings" panose="05000000000000000000" pitchFamily="2" charset="2"/>
              <a:buChar char="w"/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key information from the text and link it to specific stylistic techniques </a:t>
            </a:r>
          </a:p>
          <a:p>
            <a:pPr marL="342900" indent="-342900" eaLnBrk="1" hangingPunct="1">
              <a:buFont typeface="Wingdings" panose="05000000000000000000" pitchFamily="2" charset="2"/>
              <a:buChar char="w"/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draw on evidence from the text to support their opinion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28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86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0825" y="782638"/>
            <a:ext cx="8589963" cy="990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Understanding Standards materials</a:t>
            </a:r>
            <a:endParaRPr lang="en-GB" sz="12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7063" y="1982788"/>
            <a:ext cx="5936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http://www.understandingstandards.org.uk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9763" y="3063875"/>
            <a:ext cx="53721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https://secure.sqa.org.uk/</a:t>
            </a:r>
            <a:r>
              <a:rPr lang="en-GB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411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0825" y="782638"/>
            <a:ext cx="8589963" cy="990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sz="32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Standards materials</a:t>
            </a:r>
            <a:r>
              <a:rPr lang="en-GB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9387" y="1277938"/>
            <a:ext cx="770572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800" dirty="0">
                <a:latin typeface="Arial" charset="0"/>
              </a:rPr>
              <a:t>maureen.andrew@sqa.org.uk</a:t>
            </a:r>
          </a:p>
          <a:p>
            <a:pPr eaLnBrk="1" hangingPunct="1"/>
            <a:r>
              <a:rPr lang="en-GB" altLang="en-US" sz="2800" dirty="0" smtClean="0">
                <a:latin typeface="Arial" charset="0"/>
              </a:rPr>
              <a:t>lorna.mcmurray@sqa.org.uk</a:t>
            </a:r>
          </a:p>
          <a:p>
            <a:pPr eaLnBrk="1" hangingPunct="1"/>
            <a:endParaRPr lang="en-GB" altLang="en-US" sz="2800" dirty="0">
              <a:latin typeface="Arial" charset="0"/>
            </a:endParaRPr>
          </a:p>
          <a:p>
            <a:pPr eaLnBrk="1" hangingPunct="1"/>
            <a:endParaRPr lang="en-GB" altLang="en-US" sz="2800" dirty="0" smtClean="0">
              <a:latin typeface="Arial" charset="0"/>
            </a:endParaRPr>
          </a:p>
          <a:p>
            <a:pPr eaLnBrk="1" hangingPunct="1"/>
            <a:endParaRPr lang="en-GB" altLang="en-US" sz="2800" dirty="0">
              <a:latin typeface="Arial" charset="0"/>
            </a:endParaRPr>
          </a:p>
          <a:p>
            <a:pPr eaLnBrk="1" hangingPunct="1"/>
            <a:endParaRPr lang="en-GB" altLang="en-US" sz="2800" dirty="0" smtClean="0">
              <a:latin typeface="Arial" charset="0"/>
            </a:endParaRPr>
          </a:p>
          <a:p>
            <a:pPr eaLnBrk="1" hangingPunct="1"/>
            <a:endParaRPr lang="en-GB" altLang="en-US" sz="2800" dirty="0" smtClean="0">
              <a:latin typeface="Arial" charset="0"/>
            </a:endParaRPr>
          </a:p>
          <a:p>
            <a:pPr eaLnBrk="1" hangingPunct="1"/>
            <a:r>
              <a:rPr lang="en-GB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www.sqa.org.uk</a:t>
            </a:r>
            <a:r>
              <a:rPr lang="en-GB" sz="2800" kern="0" dirty="0">
                <a:latin typeface="Arial" panose="020B0604020202020204" pitchFamily="34" charset="0"/>
                <a:cs typeface="Arial" panose="020B0604020202020204" pitchFamily="34" charset="0"/>
              </a:rPr>
              <a:t>│0303 333 0330        </a:t>
            </a: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800" dirty="0" smtClean="0">
              <a:latin typeface="Arial" charset="0"/>
            </a:endParaRPr>
          </a:p>
          <a:p>
            <a:pPr eaLnBrk="1" hangingPunct="1"/>
            <a:endParaRPr lang="en-GB" alt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04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26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67544" y="548680"/>
            <a:ext cx="8208912" cy="108012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r>
              <a:rPr lang="en-GB" altLang="en-US" sz="3200" dirty="0">
                <a:solidFill>
                  <a:schemeClr val="tx1"/>
                </a:solidFill>
                <a:latin typeface="Arial" charset="0"/>
              </a:rPr>
              <a:t>Welcome and Introduction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395536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Lorna McMurray, Subject Implementation </a:t>
            </a:r>
            <a:r>
              <a:rPr lang="en-GB" altLang="en-US" sz="2400" dirty="0" smtClean="0">
                <a:solidFill>
                  <a:schemeClr val="tx1"/>
                </a:solidFill>
                <a:latin typeface="Arial" charset="0"/>
              </a:rPr>
              <a:t>Manager</a:t>
            </a:r>
          </a:p>
          <a:p>
            <a:endParaRPr lang="en-GB" altLang="en-US" sz="2400" dirty="0" smtClean="0">
              <a:solidFill>
                <a:schemeClr val="tx1"/>
              </a:solidFill>
              <a:latin typeface="Arial" charset="0"/>
            </a:endParaRPr>
          </a:p>
          <a:p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Maureen Andrew, Subject Implementation Manager</a:t>
            </a:r>
          </a:p>
          <a:p>
            <a:endParaRPr lang="en-GB" altLang="en-US" sz="28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08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67544" y="548680"/>
            <a:ext cx="8208912" cy="108012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3200" kern="0" dirty="0">
                <a:solidFill>
                  <a:schemeClr val="tx1"/>
                </a:solidFill>
                <a:cs typeface="Arial" panose="020B0604020202020204" pitchFamily="34" charset="0"/>
              </a:rPr>
              <a:t>Aims of the Session</a:t>
            </a:r>
            <a:endParaRPr lang="en-US" sz="3200" kern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0"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395536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To consider key aspects and advice relating to</a:t>
            </a:r>
            <a:r>
              <a:rPr lang="en-GB" altLang="en-US" sz="2400" dirty="0" smtClean="0">
                <a:solidFill>
                  <a:schemeClr val="tx1"/>
                </a:solidFill>
                <a:latin typeface="Arial" charset="0"/>
              </a:rPr>
              <a:t>:</a:t>
            </a:r>
          </a:p>
          <a:p>
            <a:pPr>
              <a:defRPr/>
            </a:pPr>
            <a:endParaRPr lang="en-GB" altLang="en-US" sz="2400" dirty="0">
              <a:solidFill>
                <a:schemeClr val="tx1"/>
              </a:solidFill>
              <a:latin typeface="Arial" charset="0"/>
            </a:endParaRPr>
          </a:p>
          <a:p>
            <a:pPr lvl="1">
              <a:buClrTx/>
              <a:buFont typeface="Wingdings" panose="05000000000000000000" pitchFamily="2" charset="2"/>
              <a:buChar char="w"/>
              <a:defRPr/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the Portfolio</a:t>
            </a:r>
          </a:p>
          <a:p>
            <a:pPr lvl="1">
              <a:buClrTx/>
              <a:buFont typeface="Wingdings" panose="05000000000000000000" pitchFamily="2" charset="2"/>
              <a:buChar char="w"/>
              <a:defRPr/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the Performance-talking</a:t>
            </a:r>
          </a:p>
          <a:p>
            <a:pPr lvl="1">
              <a:buClrTx/>
              <a:buFont typeface="Wingdings" panose="05000000000000000000" pitchFamily="2" charset="2"/>
              <a:buChar char="w"/>
              <a:defRPr/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Discursive Writing </a:t>
            </a:r>
          </a:p>
          <a:p>
            <a:pPr lvl="1">
              <a:buClrTx/>
              <a:buFont typeface="Wingdings" panose="05000000000000000000" pitchFamily="2" charset="2"/>
              <a:buChar char="w"/>
              <a:defRPr/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the Translation</a:t>
            </a:r>
          </a:p>
          <a:p>
            <a:pPr lvl="1">
              <a:buClrTx/>
              <a:buFont typeface="Wingdings" panose="05000000000000000000" pitchFamily="2" charset="2"/>
              <a:buChar char="w"/>
              <a:defRPr/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the Overall Purpose question</a:t>
            </a:r>
          </a:p>
          <a:p>
            <a:pPr lvl="0">
              <a:buClrTx/>
              <a:buNone/>
              <a:defRPr/>
            </a:pPr>
            <a:endParaRPr lang="en-GB" sz="2400" kern="0" dirty="0" smtClean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402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67544" y="548680"/>
            <a:ext cx="8208912" cy="108012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3200" kern="0" dirty="0">
                <a:solidFill>
                  <a:schemeClr val="tx1"/>
                </a:solidFill>
                <a:cs typeface="Arial" panose="020B0604020202020204" pitchFamily="34" charset="0"/>
              </a:rPr>
              <a:t>The Portfolio</a:t>
            </a:r>
            <a:r>
              <a:rPr lang="en-GB" kern="0" dirty="0">
                <a:solidFill>
                  <a:schemeClr val="tx1"/>
                </a:solidFill>
                <a:cs typeface="Arial" panose="020B0604020202020204" pitchFamily="34" charset="0"/>
              </a:rPr>
              <a:t>:  </a:t>
            </a:r>
            <a:r>
              <a:rPr lang="en-GB" sz="2400" kern="0" dirty="0">
                <a:solidFill>
                  <a:schemeClr val="tx1"/>
                </a:solidFill>
                <a:cs typeface="Arial" panose="020B0604020202020204" pitchFamily="34" charset="0"/>
              </a:rPr>
              <a:t>general information</a:t>
            </a:r>
            <a:endParaRPr lang="en-US" sz="2400" kern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395536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To consider key aspects and advice relating to</a:t>
            </a:r>
            <a:r>
              <a:rPr lang="en-GB" altLang="en-US" sz="2400" dirty="0" smtClean="0">
                <a:solidFill>
                  <a:schemeClr val="tx1"/>
                </a:solidFill>
                <a:latin typeface="Arial" charset="0"/>
              </a:rPr>
              <a:t>:</a:t>
            </a:r>
          </a:p>
          <a:p>
            <a:pPr lvl="1">
              <a:buClrTx/>
              <a:buFont typeface="Wingdings" panose="05000000000000000000" pitchFamily="2" charset="2"/>
              <a:buChar char="w"/>
              <a:defRPr/>
            </a:pPr>
            <a:endParaRPr lang="en-GB" altLang="en-US" sz="1400" dirty="0" smtClean="0">
              <a:solidFill>
                <a:schemeClr val="tx1"/>
              </a:solidFill>
              <a:latin typeface="Arial" charset="0"/>
            </a:endParaRPr>
          </a:p>
          <a:p>
            <a:pPr lvl="1">
              <a:buClrTx/>
              <a:buFont typeface="Wingdings" panose="05000000000000000000" pitchFamily="2" charset="2"/>
              <a:buChar char="w"/>
              <a:defRPr/>
            </a:pPr>
            <a:r>
              <a:rPr lang="en-GB" altLang="en-US" sz="2000" dirty="0" smtClean="0">
                <a:solidFill>
                  <a:schemeClr val="tx1"/>
                </a:solidFill>
                <a:latin typeface="Arial" charset="0"/>
              </a:rPr>
              <a:t>Worth </a:t>
            </a: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30 marks out of total of 200</a:t>
            </a:r>
          </a:p>
          <a:p>
            <a:pPr lvl="1">
              <a:buClrTx/>
              <a:buFont typeface="Wingdings" panose="05000000000000000000" pitchFamily="2" charset="2"/>
              <a:buChar char="w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One piece of writing in English of 1200-1500 words (excluding quotations and bibliography) analysing literature, media or language in work within the context of the modern language</a:t>
            </a:r>
          </a:p>
          <a:p>
            <a:pPr lvl="1">
              <a:buClrTx/>
              <a:buFont typeface="Wingdings" panose="05000000000000000000" pitchFamily="2" charset="2"/>
              <a:buChar char="w"/>
              <a:defRPr/>
            </a:pPr>
            <a:r>
              <a:rPr lang="en-GB" altLang="en-US" sz="2000" dirty="0" smtClean="0">
                <a:solidFill>
                  <a:schemeClr val="tx1"/>
                </a:solidFill>
                <a:latin typeface="Arial" charset="0"/>
              </a:rPr>
              <a:t>At </a:t>
            </a: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least two sources in the modern language, one of which must be written</a:t>
            </a:r>
          </a:p>
          <a:p>
            <a:pPr lvl="1">
              <a:buClrTx/>
              <a:buFont typeface="Wingdings" panose="05000000000000000000" pitchFamily="2" charset="2"/>
              <a:buChar char="w"/>
              <a:defRPr/>
            </a:pPr>
            <a:r>
              <a:rPr lang="en-GB" altLang="en-US" sz="2000" dirty="0" smtClean="0">
                <a:solidFill>
                  <a:schemeClr val="tx1"/>
                </a:solidFill>
                <a:latin typeface="Arial" charset="0"/>
              </a:rPr>
              <a:t>Appropriate </a:t>
            </a: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title which reflects focus for analysis</a:t>
            </a:r>
          </a:p>
          <a:p>
            <a:pPr lvl="1">
              <a:buClrTx/>
              <a:buFont typeface="Wingdings" panose="05000000000000000000" pitchFamily="2" charset="2"/>
              <a:buChar char="w"/>
              <a:defRPr/>
            </a:pPr>
            <a:endParaRPr lang="en-GB" altLang="en-US" sz="2400" dirty="0">
              <a:solidFill>
                <a:schemeClr val="tx1"/>
              </a:solidFill>
              <a:latin typeface="Arial" charset="0"/>
            </a:endParaRPr>
          </a:p>
          <a:p>
            <a:pPr lvl="0">
              <a:buClrTx/>
              <a:buNone/>
              <a:defRPr/>
            </a:pPr>
            <a:endParaRPr lang="en-GB" sz="2400" kern="0" dirty="0" smtClean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184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67544" y="548680"/>
            <a:ext cx="8208912" cy="108012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3200" kern="0" dirty="0">
                <a:solidFill>
                  <a:schemeClr val="tx1"/>
                </a:solidFill>
                <a:cs typeface="Arial" panose="020B0604020202020204" pitchFamily="34" charset="0"/>
              </a:rPr>
              <a:t>The Portfolio:  </a:t>
            </a:r>
            <a:r>
              <a:rPr lang="en-GB" sz="2400" kern="0" dirty="0">
                <a:solidFill>
                  <a:schemeClr val="tx1"/>
                </a:solidFill>
                <a:cs typeface="Arial" panose="020B0604020202020204" pitchFamily="34" charset="0"/>
              </a:rPr>
              <a:t>marking criteria</a:t>
            </a:r>
            <a:endParaRPr lang="en-US" sz="2400" kern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395536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450850" indent="-450850">
              <a:tabLst>
                <a:tab pos="1970088" algn="l"/>
              </a:tabLst>
              <a:defRPr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main aspects:</a:t>
            </a:r>
          </a:p>
          <a:p>
            <a:pPr marL="450850" indent="-450850">
              <a:tabLst>
                <a:tab pos="1970088" algn="l"/>
              </a:tabLst>
              <a:defRPr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indent="-450850">
              <a:tabLst>
                <a:tab pos="2420938" algn="l"/>
              </a:tabLst>
              <a:defRPr/>
            </a:pPr>
            <a:r>
              <a:rPr lang="en-GB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	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analysis </a:t>
            </a:r>
          </a:p>
          <a:p>
            <a:pPr marL="450850" indent="-450850">
              <a:tabLst>
                <a:tab pos="2420938" algn="l"/>
              </a:tabLst>
              <a:defRPr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indent="-450850">
              <a:tabLst>
                <a:tab pos="2420938" algn="l"/>
              </a:tabLst>
              <a:defRPr/>
            </a:pPr>
            <a:r>
              <a:rPr lang="en-GB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Style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critical terminology, quoting 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from 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 </a:t>
            </a:r>
          </a:p>
          <a:p>
            <a:pPr marL="450850" indent="-450850">
              <a:buFont typeface="Arial" panose="020B0604020202020204" pitchFamily="34" charset="0"/>
              <a:buChar char="•"/>
              <a:tabLst>
                <a:tab pos="2420938" algn="l"/>
              </a:tabLst>
              <a:defRPr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indent="-450850">
              <a:tabLst>
                <a:tab pos="2420938" algn="l"/>
              </a:tabLst>
              <a:defRPr/>
            </a:pPr>
            <a:r>
              <a:rPr lang="en-GB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Organisation:  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coherence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structure, clarity </a:t>
            </a:r>
          </a:p>
        </p:txBody>
      </p:sp>
    </p:spTree>
    <p:extLst>
      <p:ext uri="{BB962C8B-B14F-4D97-AF65-F5344CB8AC3E}">
        <p14:creationId xmlns:p14="http://schemas.microsoft.com/office/powerpoint/2010/main" val="344356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67544" y="548680"/>
            <a:ext cx="8208912" cy="108012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3200" kern="0" dirty="0">
                <a:solidFill>
                  <a:schemeClr val="tx1"/>
                </a:solidFill>
                <a:cs typeface="Arial" panose="020B0604020202020204" pitchFamily="34" charset="0"/>
              </a:rPr>
              <a:t>The Portfolio:  </a:t>
            </a:r>
            <a:r>
              <a:rPr lang="en-GB" sz="2400" kern="0" dirty="0">
                <a:solidFill>
                  <a:schemeClr val="tx1"/>
                </a:solidFill>
                <a:cs typeface="Arial" panose="020B0604020202020204" pitchFamily="34" charset="0"/>
              </a:rPr>
              <a:t>feedback on 2016 performance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376106" y="184482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Aspects </a:t>
            </a: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stronger performances included:</a:t>
            </a:r>
          </a:p>
          <a:p>
            <a:pPr>
              <a:defRPr/>
            </a:pPr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Wingdings" panose="05000000000000000000" pitchFamily="2" charset="2"/>
              <a:buChar char="w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title 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which led candidates to adopt an analytical approach</a:t>
            </a:r>
          </a:p>
          <a:p>
            <a:pPr lvl="1">
              <a:buClrTx/>
              <a:buFont typeface="Wingdings" panose="05000000000000000000" pitchFamily="2" charset="2"/>
              <a:buChar char="w"/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charset="0"/>
              </a:rPr>
              <a:t>an 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element of comparing and contrasting  </a:t>
            </a:r>
          </a:p>
          <a:p>
            <a:pPr lvl="1">
              <a:buClrTx/>
              <a:buFont typeface="Wingdings" panose="05000000000000000000" pitchFamily="2" charset="2"/>
              <a:buChar char="w"/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charset="0"/>
              </a:rPr>
              <a:t>use 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of formal English and critical terminology</a:t>
            </a:r>
          </a:p>
          <a:p>
            <a:pPr lvl="1">
              <a:buClrTx/>
              <a:buFont typeface="Wingdings" panose="05000000000000000000" pitchFamily="2" charset="2"/>
              <a:buChar char="w"/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charset="0"/>
              </a:rPr>
              <a:t>accurate 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and justified quotation</a:t>
            </a:r>
          </a:p>
          <a:p>
            <a:pPr lvl="1">
              <a:buClrTx/>
              <a:buFont typeface="Wingdings" panose="05000000000000000000" pitchFamily="2" charset="2"/>
              <a:buChar char="w"/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charset="0"/>
              </a:rPr>
              <a:t>clear 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structure with well-formed argument leading to a conclusion</a:t>
            </a:r>
          </a:p>
          <a:p>
            <a:pPr lvl="1">
              <a:buClrTx/>
              <a:buFont typeface="Wingdings" panose="05000000000000000000" pitchFamily="2" charset="2"/>
              <a:buChar char="w"/>
              <a:defRPr/>
            </a:pPr>
            <a:endParaRPr lang="en-GB" altLang="en-US" sz="2000" dirty="0">
              <a:solidFill>
                <a:schemeClr val="tx1"/>
              </a:solidFill>
              <a:latin typeface="Arial" charset="0"/>
            </a:endParaRPr>
          </a:p>
          <a:p>
            <a:pPr lvl="1">
              <a:buClrTx/>
              <a:buFont typeface="Wingdings" panose="05000000000000000000" pitchFamily="2" charset="2"/>
              <a:buChar char="w"/>
              <a:defRPr/>
            </a:pPr>
            <a:endParaRPr lang="en-GB" altLang="en-US" sz="2400" dirty="0">
              <a:solidFill>
                <a:schemeClr val="tx1"/>
              </a:solidFill>
              <a:latin typeface="Arial" charset="0"/>
            </a:endParaRPr>
          </a:p>
          <a:p>
            <a:pPr lvl="0">
              <a:buClrTx/>
              <a:buNone/>
              <a:defRPr/>
            </a:pPr>
            <a:endParaRPr lang="en-GB" sz="2400" kern="0" dirty="0" smtClean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709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67544" y="548680"/>
            <a:ext cx="8208912" cy="108012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3200" kern="0" dirty="0">
                <a:solidFill>
                  <a:schemeClr val="tx1"/>
                </a:solidFill>
                <a:cs typeface="Arial" panose="020B0604020202020204" pitchFamily="34" charset="0"/>
              </a:rPr>
              <a:t>The Portfolio:  </a:t>
            </a:r>
            <a:r>
              <a:rPr lang="en-GB" sz="2400" kern="0" dirty="0">
                <a:solidFill>
                  <a:schemeClr val="tx1"/>
                </a:solidFill>
                <a:cs typeface="Arial" panose="020B0604020202020204" pitchFamily="34" charset="0"/>
              </a:rPr>
              <a:t>feedback on 2016 performance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376106" y="184482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Aspects </a:t>
            </a: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weaker </a:t>
            </a: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performances included:</a:t>
            </a:r>
          </a:p>
          <a:p>
            <a:pPr>
              <a:defRPr/>
            </a:pPr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Wingdings" panose="05000000000000000000" pitchFamily="2" charset="2"/>
              <a:buChar char="w"/>
              <a:defRPr/>
            </a:pPr>
            <a:r>
              <a:rPr lang="en-GB" altLang="en-US" sz="2000" dirty="0" smtClean="0">
                <a:solidFill>
                  <a:schemeClr val="tx1"/>
                </a:solidFill>
                <a:latin typeface="Arial" charset="0"/>
              </a:rPr>
              <a:t>essay title that was too wide or obscure</a:t>
            </a:r>
          </a:p>
          <a:p>
            <a:pPr lvl="1">
              <a:buClrTx/>
              <a:buFont typeface="Wingdings" panose="05000000000000000000" pitchFamily="2" charset="2"/>
              <a:buChar char="w"/>
              <a:defRPr/>
            </a:pPr>
            <a:r>
              <a:rPr lang="en-GB" altLang="en-US" sz="2000" dirty="0" smtClean="0">
                <a:solidFill>
                  <a:schemeClr val="tx1"/>
                </a:solidFill>
                <a:latin typeface="Arial" charset="0"/>
              </a:rPr>
              <a:t>lack of critical or analytical approach</a:t>
            </a:r>
          </a:p>
          <a:p>
            <a:pPr lvl="1">
              <a:buClrTx/>
              <a:buFont typeface="Wingdings" panose="05000000000000000000" pitchFamily="2" charset="2"/>
              <a:buChar char="w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t</a:t>
            </a:r>
            <a:r>
              <a:rPr lang="en-GB" altLang="en-US" sz="2000" dirty="0" smtClean="0">
                <a:solidFill>
                  <a:schemeClr val="tx1"/>
                </a:solidFill>
                <a:latin typeface="Arial" charset="0"/>
              </a:rPr>
              <a:t>oo much information and recounting the story and insufficient discussion</a:t>
            </a:r>
          </a:p>
          <a:p>
            <a:pPr lvl="1">
              <a:buClrTx/>
              <a:buFont typeface="Wingdings" panose="05000000000000000000" pitchFamily="2" charset="2"/>
              <a:buChar char="w"/>
              <a:defRPr/>
            </a:pPr>
            <a:r>
              <a:rPr lang="en-GB" altLang="en-US" sz="2000" dirty="0" smtClean="0">
                <a:solidFill>
                  <a:schemeClr val="tx1"/>
                </a:solidFill>
                <a:latin typeface="Arial" charset="0"/>
              </a:rPr>
              <a:t>disregard for word limit or failure to include bibliography</a:t>
            </a:r>
            <a:endParaRPr lang="en-GB" altLang="en-US" sz="2000" dirty="0">
              <a:solidFill>
                <a:schemeClr val="tx1"/>
              </a:solidFill>
              <a:latin typeface="Arial" charset="0"/>
            </a:endParaRPr>
          </a:p>
          <a:p>
            <a:pPr lvl="1">
              <a:buClrTx/>
              <a:buFont typeface="Wingdings" panose="05000000000000000000" pitchFamily="2" charset="2"/>
              <a:buChar char="w"/>
              <a:defRPr/>
            </a:pPr>
            <a:endParaRPr lang="en-GB" altLang="en-US" sz="2400" dirty="0">
              <a:solidFill>
                <a:schemeClr val="tx1"/>
              </a:solidFill>
              <a:latin typeface="Arial" charset="0"/>
            </a:endParaRPr>
          </a:p>
          <a:p>
            <a:pPr lvl="0">
              <a:buClrTx/>
              <a:buNone/>
              <a:defRPr/>
            </a:pPr>
            <a:endParaRPr lang="en-GB" sz="2400" kern="0" dirty="0" smtClean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978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9221" y="549275"/>
            <a:ext cx="8928100" cy="647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he Portfolio: </a:t>
            </a:r>
          </a:p>
          <a:p>
            <a:pPr>
              <a:defRPr/>
            </a:pPr>
            <a:r>
              <a:rPr lang="en-GB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advice for centres/future candidates </a:t>
            </a:r>
            <a:endParaRPr lang="en-US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19221" y="1844824"/>
            <a:ext cx="799306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w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title should not be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over-ambitious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 too general </a:t>
            </a: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w"/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title should provide focus for critical analysis</a:t>
            </a: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w"/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adopt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investigative/discursive/evaluative tone in essay</a:t>
            </a: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w"/>
              <a:defRPr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choose relevant sources </a:t>
            </a: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w"/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proof check English and accuracy of quotes in the modern language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22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SQA TITLE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CBD 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ICBD 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ICBD SQA LOGO  FINAL HOLDING SL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RPORATE BLANK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RPORATE BLANK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QA FINAL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CBD SQA TITLE HOLDING SLID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CBD 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6430859E30924696E3C7AF19FC4D68" ma:contentTypeVersion="2" ma:contentTypeDescription="Create a new document." ma:contentTypeScope="" ma:versionID="6283e24cc0fe9a612af9fca6f92e10f8">
  <xsd:schema xmlns:xsd="http://www.w3.org/2001/XMLSchema" xmlns:xs="http://www.w3.org/2001/XMLSchema" xmlns:p="http://schemas.microsoft.com/office/2006/metadata/properties" xmlns:ns2="dd074a72-0cdf-4f2f-b80f-a53e9f3b0a09" targetNamespace="http://schemas.microsoft.com/office/2006/metadata/properties" ma:root="true" ma:fieldsID="cfd905a52653becd9e33b5c088fa682d" ns2:_="">
    <xsd:import namespace="dd074a72-0cdf-4f2f-b80f-a53e9f3b0a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074a72-0cdf-4f2f-b80f-a53e9f3b0a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D83731-29A6-4365-92DD-9D71EFAD5EE6}"/>
</file>

<file path=customXml/itemProps2.xml><?xml version="1.0" encoding="utf-8"?>
<ds:datastoreItem xmlns:ds="http://schemas.openxmlformats.org/officeDocument/2006/customXml" ds:itemID="{EBF7CF07-8572-4BC3-AF33-B2A9214E1C25}"/>
</file>

<file path=customXml/itemProps3.xml><?xml version="1.0" encoding="utf-8"?>
<ds:datastoreItem xmlns:ds="http://schemas.openxmlformats.org/officeDocument/2006/customXml" ds:itemID="{BAC66A5A-A51A-4362-B5D0-221AB4C9308B}"/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940</Words>
  <Application>Microsoft Office PowerPoint</Application>
  <PresentationFormat>On-screen Show (4:3)</PresentationFormat>
  <Paragraphs>210</Paragraphs>
  <Slides>28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28</vt:i4>
      </vt:variant>
    </vt:vector>
  </HeadingPairs>
  <TitlesOfParts>
    <vt:vector size="45" baseType="lpstr">
      <vt:lpstr>Arial</vt:lpstr>
      <vt:lpstr>Arial Narrow</vt:lpstr>
      <vt:lpstr>Calibri</vt:lpstr>
      <vt:lpstr>Symbol</vt:lpstr>
      <vt:lpstr>Wingdings</vt:lpstr>
      <vt:lpstr>SQA TITLE HOLDING SLIDE</vt:lpstr>
      <vt:lpstr>SQA TITLE GOES HERE</vt:lpstr>
      <vt:lpstr>SQA DARK BACKGROUND</vt:lpstr>
      <vt:lpstr>SQA LIGHT BACKGROUND</vt:lpstr>
      <vt:lpstr>CORPORATE BLANK DARK</vt:lpstr>
      <vt:lpstr>CORPORATE BLANK LIGHT</vt:lpstr>
      <vt:lpstr>SQA FINAL HOLDING SLIDE</vt:lpstr>
      <vt:lpstr>ICBD SQA TITLE HOLDING SLIDE </vt:lpstr>
      <vt:lpstr>ICBD SQA TITLE GOES HERE</vt:lpstr>
      <vt:lpstr>ICBD SQA DARK BACKGROUND</vt:lpstr>
      <vt:lpstr>ICBD SQA LIGHT BACKGROUND</vt:lpstr>
      <vt:lpstr>ICBD SQA LOGO  FINAL HOLDING SLID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SQA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Findlay</dc:creator>
  <cp:lastModifiedBy>Adele Pattison</cp:lastModifiedBy>
  <cp:revision>107</cp:revision>
  <cp:lastPrinted>2013-10-31T13:53:25Z</cp:lastPrinted>
  <dcterms:created xsi:type="dcterms:W3CDTF">2013-10-10T15:37:55Z</dcterms:created>
  <dcterms:modified xsi:type="dcterms:W3CDTF">2019-05-10T12:57:10Z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0x010100926430859E30924696E3C7AF19FC4D68</vt:lpwstr>
  </property>
</Properties>
</file>