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35"/>
  </p:notesMasterIdLst>
  <p:handoutMasterIdLst>
    <p:handoutMasterId r:id="rId36"/>
  </p:handoutMasterIdLst>
  <p:sldIdLst>
    <p:sldId id="256" r:id="rId16"/>
    <p:sldId id="264" r:id="rId17"/>
    <p:sldId id="279" r:id="rId18"/>
    <p:sldId id="295" r:id="rId19"/>
    <p:sldId id="294" r:id="rId20"/>
    <p:sldId id="299" r:id="rId21"/>
    <p:sldId id="298" r:id="rId22"/>
    <p:sldId id="300" r:id="rId23"/>
    <p:sldId id="304" r:id="rId24"/>
    <p:sldId id="305" r:id="rId25"/>
    <p:sldId id="296" r:id="rId26"/>
    <p:sldId id="297" r:id="rId27"/>
    <p:sldId id="306" r:id="rId28"/>
    <p:sldId id="307" r:id="rId29"/>
    <p:sldId id="312" r:id="rId30"/>
    <p:sldId id="317" r:id="rId31"/>
    <p:sldId id="316" r:id="rId32"/>
    <p:sldId id="308" r:id="rId33"/>
    <p:sldId id="293" r:id="rId34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27" autoAdjust="0"/>
  </p:normalViewPr>
  <p:slideViewPr>
    <p:cSldViewPr>
      <p:cViewPr varScale="1">
        <p:scale>
          <a:sx n="51" d="100"/>
          <a:sy n="51" d="100"/>
        </p:scale>
        <p:origin x="12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03/07/2019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03/07/2019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45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043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124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42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38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873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48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question paper</a:t>
            </a:r>
            <a:endParaRPr lang="en-GB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2" y="1484313"/>
            <a:ext cx="84961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 3: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Part A </a:t>
            </a:r>
          </a:p>
          <a:p>
            <a:pPr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11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A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Understanding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12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B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The impact of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13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C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Responses to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marL="357188">
              <a:buClrTx/>
              <a:buFontTx/>
              <a:buChar char="-"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Part B </a:t>
            </a:r>
          </a:p>
          <a:p>
            <a:pPr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14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Research methods.</a:t>
            </a:r>
          </a:p>
          <a:p>
            <a:pPr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15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Source-stimulus.</a:t>
            </a: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question paper</a:t>
            </a:r>
            <a:endParaRPr lang="en-GB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2" y="1196752"/>
            <a:ext cx="84961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Allocation of 90 marks across Parts A and B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in each section of the paper.</a:t>
            </a:r>
            <a:endParaRPr lang="en-GB" sz="20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Part A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(60 </a:t>
            </a:r>
            <a:r>
              <a:rPr lang="en-GB" sz="2000" kern="0" dirty="0">
                <a:solidFill>
                  <a:schemeClr val="tx1"/>
                </a:solidFill>
                <a:latin typeface="Arial"/>
              </a:rPr>
              <a:t>marks)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Two 30-mark extended response questions.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All questions will continue to focus on key terms ‘</a:t>
            </a:r>
            <a:r>
              <a:rPr lang="en-GB" sz="2000" i="1" kern="0" dirty="0">
                <a:solidFill>
                  <a:schemeClr val="tx1"/>
                </a:solidFill>
                <a:latin typeface="Arial"/>
              </a:rPr>
              <a:t>Discuss, with reference to the UK/Scotland and any other country/countries you have studied’. 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Candidates attempt two questions from three in Part A.</a:t>
            </a:r>
          </a:p>
          <a:p>
            <a:pPr marL="0" indent="0">
              <a:buClrTx/>
              <a:buNone/>
              <a:defRPr/>
            </a:pPr>
            <a:endParaRPr lang="en-GB" sz="20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Part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B (</a:t>
            </a:r>
            <a:r>
              <a:rPr lang="en-GB" sz="2000" kern="0" dirty="0">
                <a:solidFill>
                  <a:schemeClr val="tx1"/>
                </a:solidFill>
                <a:latin typeface="Arial"/>
              </a:rPr>
              <a:t>30 marks)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One 15-mark research method question – continues to be focused on key term </a:t>
            </a:r>
            <a:r>
              <a:rPr lang="en-GB" sz="2000" i="1" kern="0" dirty="0">
                <a:solidFill>
                  <a:schemeClr val="tx1"/>
                </a:solidFill>
                <a:latin typeface="Arial"/>
              </a:rPr>
              <a:t>‘To what extent …’ 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One 15-mark source-stimulus question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– </a:t>
            </a:r>
            <a:r>
              <a:rPr lang="en-GB" sz="2000" kern="0" dirty="0">
                <a:solidFill>
                  <a:schemeClr val="tx1"/>
                </a:solidFill>
                <a:latin typeface="Arial"/>
              </a:rPr>
              <a:t>continues to be focused on key term ‘</a:t>
            </a:r>
            <a:r>
              <a:rPr lang="en-GB" sz="2000" i="1" kern="0" dirty="0">
                <a:solidFill>
                  <a:schemeClr val="tx1"/>
                </a:solidFill>
                <a:latin typeface="Arial"/>
              </a:rPr>
              <a:t>To what extent …’ 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All candidates answer both questions in Part B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57320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8808" y="584202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2: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project-dissertation</a:t>
            </a:r>
            <a:endParaRPr lang="en-GB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0" y="1341439"/>
            <a:ext cx="8784975" cy="40306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Allocation of 50 marks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No change structure or distribution of marks.</a:t>
            </a:r>
          </a:p>
          <a:p>
            <a:pPr>
              <a:buClrTx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7 key assessable elements remain: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marks: justifying an 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complex, 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contemporary political or social issue 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marks: evaluating research methodology 			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marks: using a wide range of sources of information 		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marks: analysing the issue 					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marks: evaluating arguments and evidence 			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marks: synthesising 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to develop a sustained and  coherent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of 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argument,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to a conclusion, supported by evidence 	</a:t>
            </a:r>
          </a:p>
          <a:p>
            <a:pPr marL="620713">
              <a:buClrTx/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marks: organising, presenting and referencing findings using appropriate conventions</a:t>
            </a:r>
            <a:endParaRPr lang="en-GB" sz="20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32203" y="1196752"/>
            <a:ext cx="8560277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Refer to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course specification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for mandatory content to be examined in the question paper.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Refer also to the course support notes in the course specification appendix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which provides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further clarity and guidance.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 provide consistency and clarity there have been revisions to some of the information in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course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pecification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. This ensures three distinct areas of course content to sample from across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topics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A–C in each area of study.</a:t>
            </a:r>
          </a:p>
          <a:p>
            <a:pPr>
              <a:buClrTx/>
              <a:defRPr/>
            </a:pPr>
            <a:endParaRPr lang="en-GB" sz="20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573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 (continued)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0" y="1484313"/>
            <a:ext cx="87849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Section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1: Political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issues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Topic A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Power and influence - clarified and restructured.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B: Political ideology - clarified and restructured.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C</a:t>
            </a:r>
            <a:r>
              <a:rPr lang="en-GB" sz="2400" kern="0" dirty="0">
                <a:solidFill>
                  <a:schemeClr val="tx1"/>
                </a:solidFill>
                <a:latin typeface="Arial"/>
                <a:cs typeface="+mn-cs"/>
              </a:rPr>
              <a:t>: Political structures - remains unchanged.</a:t>
            </a: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 (continued)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79512" y="1341438"/>
            <a:ext cx="87849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Section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2: Law and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order and research methods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A: Understanding the criminal justice system - reorganised but unchanged. 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B: Understanding criminal behaviour - clarified and restructured.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Topic C: Responses by society to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crime - clarified and restructured.</a:t>
            </a:r>
          </a:p>
          <a:p>
            <a:pPr>
              <a:buClrTx/>
              <a:defRPr/>
            </a:pPr>
            <a:endParaRPr lang="en-GB" sz="2000" kern="0" dirty="0" smtClean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endParaRPr lang="en-GB" sz="20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 (continued)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0" y="1484313"/>
            <a:ext cx="87849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Section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3: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and research methods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A: Understanding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- clarified and restructured.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B: The impact of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- clarified and restructured.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C: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Responses to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- clarified and restructured.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 (continued)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0" y="1484313"/>
            <a:ext cx="8784975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Sections 1-3: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D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Topic D clarified and restructured to focus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on: 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7127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research methodology</a:t>
            </a:r>
          </a:p>
          <a:p>
            <a:pPr marL="7127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source evaluation</a:t>
            </a:r>
          </a:p>
          <a:p>
            <a:pPr marL="712788">
              <a:buClrTx/>
              <a:buFontTx/>
              <a:buChar char="-"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Mandatory coverage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specified.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General guidance (continued)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1" y="1484313"/>
            <a:ext cx="856895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Component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2: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project-dissertation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Refer to the course support notes to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course specification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in the appendix which provide further clarity and guidance on approaches to the dissertation.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Refer to previous Modern Studies (Advanced Higher) course reports.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www.sqa.org.uk│0303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Modern Studies 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What this presentation covers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Overall structure of the revised Advanced Higher Modern Studies course assessment.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What is changed/unchanged.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Detailed overview of each component.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General guidance on preparing candidates for the course assessment.</a:t>
            </a:r>
            <a:endParaRPr lang="en-GB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Structure of the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Two components: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  <a:cs typeface="+mn-cs"/>
              </a:rPr>
              <a:t>Component 1: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question paper </a:t>
            </a:r>
            <a:r>
              <a:rPr lang="en-GB" sz="2400" kern="0" dirty="0">
                <a:solidFill>
                  <a:schemeClr val="tx1"/>
                </a:solidFill>
                <a:latin typeface="Arial"/>
                <a:cs typeface="+mn-cs"/>
              </a:rPr>
              <a:t>– 3 hours (90 marks).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  <a:cs typeface="+mn-cs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Component 2: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project-dissertation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– submitted and marked externally by SQA (50 marks).</a:t>
            </a: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An overview of what is changing and/or what is unchanged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84041" y="1916113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question paper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changes to the mark allocation.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changes to the structure or time allocation.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 in the weighting of marks for this component.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Revisions and clarification of content for Political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issues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, Law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and order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contexts (see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course specification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).</a:t>
            </a:r>
          </a:p>
          <a:p>
            <a:pPr>
              <a:buClrTx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 5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An overview of what is changing and/or what is unchanged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060575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Component 2: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project-dissertation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changes to the mark allocation.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changes to the structure or assessment criteria.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No change in the weighting of marks for this component.</a:t>
            </a:r>
          </a:p>
          <a:p>
            <a:pPr marL="0" indent="0">
              <a:buClrTx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66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question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paper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Three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sections: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 1: Political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issues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 2: Law and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order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 3: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Social inequality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methods.</a:t>
            </a:r>
          </a:p>
          <a:p>
            <a:pPr>
              <a:buClrTx/>
              <a:defRPr/>
            </a:pPr>
            <a:endParaRPr lang="en-GB" sz="2400" b="1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Candidates continue to attempt questions from one section only.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question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paper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 1: Political i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ssues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research methods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Part A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1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A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Power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influence.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2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B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Political ideology.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3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C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Political structures.</a:t>
            </a:r>
          </a:p>
          <a:p>
            <a:pPr marL="357188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Part B</a:t>
            </a:r>
          </a:p>
          <a:p>
            <a:pPr marL="357188" indent="-355600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4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Research methods.</a:t>
            </a:r>
          </a:p>
          <a:p>
            <a:pPr marL="357188" indent="-355600">
              <a:buClrTx/>
              <a:buFontTx/>
              <a:buChar char="-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5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: Source-stimulus.</a:t>
            </a: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Component 1: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question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paper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2" y="1321244"/>
            <a:ext cx="8568183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Section 2: Law and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order 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and research methods</a:t>
            </a:r>
          </a:p>
          <a:p>
            <a:pPr>
              <a:buClrTx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Part A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Question 6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– Topic A: Understanding 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the criminal justice system.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Question 7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– Topic B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: Understanding criminal behaviour.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Question 8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– Topic C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: Responses by society to crime.</a:t>
            </a:r>
          </a:p>
          <a:p>
            <a:pPr marL="357188">
              <a:buClrTx/>
              <a:buFontTx/>
              <a:buChar char="-"/>
              <a:defRPr/>
            </a:pPr>
            <a:endParaRPr lang="en-GB" sz="23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Part B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Question 9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: Research methods.</a:t>
            </a:r>
          </a:p>
          <a:p>
            <a:pPr marL="357188">
              <a:buClrTx/>
              <a:buFontTx/>
              <a:buChar char="-"/>
              <a:defRPr/>
            </a:pPr>
            <a:r>
              <a:rPr lang="en-GB" sz="2300" kern="0" dirty="0">
                <a:solidFill>
                  <a:schemeClr val="tx1"/>
                </a:solidFill>
                <a:latin typeface="Arial"/>
              </a:rPr>
              <a:t>Question 10 </a:t>
            </a:r>
            <a:r>
              <a:rPr lang="en-GB" sz="2300" kern="0" dirty="0" smtClean="0">
                <a:solidFill>
                  <a:schemeClr val="tx1"/>
                </a:solidFill>
                <a:latin typeface="Arial"/>
              </a:rPr>
              <a:t>– Topic D</a:t>
            </a:r>
            <a:r>
              <a:rPr lang="en-GB" sz="2300" kern="0" dirty="0">
                <a:solidFill>
                  <a:schemeClr val="tx1"/>
                </a:solidFill>
                <a:latin typeface="Arial"/>
              </a:rPr>
              <a:t>: Source-stimulus.</a:t>
            </a: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1BBCE2-BE64-484C-A690-A7C521B0E61E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68c55a57-db60-41c4-bc88-93d8b354313f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FA6813D-CF1A-42F8-9E17-D64AE96BC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9815D3-68EE-4ED0-B33C-ABFCD657EC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3333</TotalTime>
  <Words>903</Words>
  <Application>Microsoft Office PowerPoint</Application>
  <PresentationFormat>On-screen Show (4:3)</PresentationFormat>
  <Paragraphs>147</Paragraphs>
  <Slides>19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Tom Stenger</cp:lastModifiedBy>
  <cp:revision>142</cp:revision>
  <cp:lastPrinted>2013-10-31T13:53:25Z</cp:lastPrinted>
  <dcterms:created xsi:type="dcterms:W3CDTF">2013-10-10T15:37:55Z</dcterms:created>
  <dcterms:modified xsi:type="dcterms:W3CDTF">2019-07-03T14:18:50Z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