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52"/>
  </p:notesMasterIdLst>
  <p:handoutMasterIdLst>
    <p:handoutMasterId r:id="rId53"/>
  </p:handoutMasterIdLst>
  <p:sldIdLst>
    <p:sldId id="256" r:id="rId16"/>
    <p:sldId id="264" r:id="rId17"/>
    <p:sldId id="332" r:id="rId18"/>
    <p:sldId id="349" r:id="rId19"/>
    <p:sldId id="333" r:id="rId20"/>
    <p:sldId id="335" r:id="rId21"/>
    <p:sldId id="295" r:id="rId22"/>
    <p:sldId id="301" r:id="rId23"/>
    <p:sldId id="336" r:id="rId24"/>
    <p:sldId id="305" r:id="rId25"/>
    <p:sldId id="337" r:id="rId26"/>
    <p:sldId id="328" r:id="rId27"/>
    <p:sldId id="338" r:id="rId28"/>
    <p:sldId id="309" r:id="rId29"/>
    <p:sldId id="306" r:id="rId30"/>
    <p:sldId id="307" r:id="rId31"/>
    <p:sldId id="311" r:id="rId32"/>
    <p:sldId id="339" r:id="rId33"/>
    <p:sldId id="308" r:id="rId34"/>
    <p:sldId id="340" r:id="rId35"/>
    <p:sldId id="314" r:id="rId36"/>
    <p:sldId id="312" r:id="rId37"/>
    <p:sldId id="317" r:id="rId38"/>
    <p:sldId id="318" r:id="rId39"/>
    <p:sldId id="319" r:id="rId40"/>
    <p:sldId id="341" r:id="rId41"/>
    <p:sldId id="347" r:id="rId42"/>
    <p:sldId id="343" r:id="rId43"/>
    <p:sldId id="322" r:id="rId44"/>
    <p:sldId id="345" r:id="rId45"/>
    <p:sldId id="323" r:id="rId46"/>
    <p:sldId id="348" r:id="rId47"/>
    <p:sldId id="344" r:id="rId48"/>
    <p:sldId id="330" r:id="rId49"/>
    <p:sldId id="325" r:id="rId50"/>
    <p:sldId id="293" r:id="rId51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 Rimmer" initials="JR" lastIdx="1" clrIdx="0">
    <p:extLst>
      <p:ext uri="{19B8F6BF-5375-455C-9EA6-DF929625EA0E}">
        <p15:presenceInfo xmlns:p15="http://schemas.microsoft.com/office/powerpoint/2012/main" userId="S-1-5-21-2064592321-1637304448-1524247972-24069" providerId="AD"/>
      </p:ext>
    </p:extLst>
  </p:cmAuthor>
  <p:cmAuthor id="2" name="Daniel Beadle" initials="DB" lastIdx="1" clrIdx="1">
    <p:extLst>
      <p:ext uri="{19B8F6BF-5375-455C-9EA6-DF929625EA0E}">
        <p15:presenceInfo xmlns:p15="http://schemas.microsoft.com/office/powerpoint/2012/main" userId="S-1-5-21-2064592321-1637304448-1524247972-23025" providerId="AD"/>
      </p:ext>
    </p:extLst>
  </p:cmAuthor>
  <p:cmAuthor id="3" name="Joyce Cockburn" initials="JC" lastIdx="2" clrIdx="2">
    <p:extLst>
      <p:ext uri="{19B8F6BF-5375-455C-9EA6-DF929625EA0E}">
        <p15:presenceInfo xmlns:p15="http://schemas.microsoft.com/office/powerpoint/2012/main" userId="S-1-5-21-2064592321-1637304448-1524247972-338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8C2"/>
    <a:srgbClr val="E7CFE9"/>
    <a:srgbClr val="BDDEFF"/>
    <a:srgbClr val="005AB4"/>
    <a:srgbClr val="0066CC"/>
    <a:srgbClr val="5DAEFF"/>
    <a:srgbClr val="006FDE"/>
    <a:srgbClr val="C183C7"/>
    <a:srgbClr val="007BF6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7" autoAdjust="0"/>
    <p:restoredTop sz="94343" autoAdjust="0"/>
  </p:normalViewPr>
  <p:slideViewPr>
    <p:cSldViewPr>
      <p:cViewPr varScale="1">
        <p:scale>
          <a:sx n="124" d="100"/>
          <a:sy n="124" d="100"/>
        </p:scale>
        <p:origin x="1488" y="9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-9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27/08/2019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27/08/2019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6701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1269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6676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1258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282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5303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7567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7712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3199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RGB colours for text 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Purple  = R204 G153 B209 &amp; Dark Blue  =R0 G51 B102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Arial 20 font black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Line spacing 4.8pt before single line spacing 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36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RGB colours for text 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Purple  = R204 G153 B209 &amp; Dark Blue  =R0 G51 B102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842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590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880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39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5300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4061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486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1.png"/><Relationship Id="rId4" Type="http://schemas.openxmlformats.org/officeDocument/2006/relationships/hyperlink" Target="https://www.sqa.org.uk/files_ccc/AHCourseSpecMusic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016000"/>
            <a:ext cx="763284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plan </a:t>
            </a:r>
            <a:r>
              <a:rPr lang="en-GB" sz="2400" kern="0" dirty="0">
                <a:latin typeface="Arial"/>
                <a:cs typeface="+mn-cs"/>
              </a:rPr>
              <a:t>the </a:t>
            </a:r>
            <a:r>
              <a:rPr lang="en-GB" sz="2400" kern="0" dirty="0" smtClean="0">
                <a:latin typeface="Arial"/>
                <a:cs typeface="+mn-cs"/>
              </a:rPr>
              <a:t>composition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  <a:cs typeface="+mn-cs"/>
              </a:rPr>
              <a:t>e</a:t>
            </a:r>
            <a:r>
              <a:rPr lang="en-GB" sz="2400" kern="0" dirty="0" smtClean="0">
                <a:latin typeface="Arial"/>
                <a:cs typeface="+mn-cs"/>
              </a:rPr>
              <a:t>xplore and develop musical ideas using </a:t>
            </a:r>
            <a:r>
              <a:rPr lang="en-GB" sz="2400" b="1" kern="0" dirty="0" smtClean="0">
                <a:latin typeface="Arial"/>
                <a:cs typeface="+mn-cs"/>
              </a:rPr>
              <a:t>all</a:t>
            </a:r>
            <a:r>
              <a:rPr lang="en-GB" sz="2400" kern="0" dirty="0" smtClean="0">
                <a:latin typeface="Arial"/>
                <a:cs typeface="+mn-cs"/>
              </a:rPr>
              <a:t>           </a:t>
            </a:r>
            <a:r>
              <a:rPr lang="en-GB" sz="2400" kern="0" dirty="0" smtClean="0">
                <a:latin typeface="Arial"/>
              </a:rPr>
              <a:t>the </a:t>
            </a:r>
            <a:r>
              <a:rPr lang="en-GB" sz="2400" kern="0" dirty="0">
                <a:latin typeface="Arial"/>
              </a:rPr>
              <a:t>musical elements of melody, harmony, rhythm, structure and </a:t>
            </a:r>
            <a:r>
              <a:rPr lang="en-GB" sz="2400" kern="0" dirty="0" smtClean="0">
                <a:latin typeface="Arial"/>
              </a:rPr>
              <a:t>timbre</a:t>
            </a:r>
            <a:endParaRPr lang="en-GB" sz="2400" kern="0" dirty="0" smtClean="0">
              <a:latin typeface="Arial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</a:rPr>
              <a:t>create one </a:t>
            </a:r>
            <a:r>
              <a:rPr lang="en-GB" sz="2400" kern="0" dirty="0" smtClean="0">
                <a:latin typeface="Arial"/>
              </a:rPr>
              <a:t>complete piece </a:t>
            </a:r>
            <a:r>
              <a:rPr lang="en-GB" sz="2400" kern="0" dirty="0">
                <a:latin typeface="Arial"/>
              </a:rPr>
              <a:t>of </a:t>
            </a:r>
            <a:r>
              <a:rPr lang="en-GB" sz="2400" kern="0" dirty="0" smtClean="0">
                <a:latin typeface="Arial"/>
              </a:rPr>
              <a:t>music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Composing</a:t>
            </a:r>
            <a:r>
              <a:rPr lang="en-GB" sz="2800" kern="0" dirty="0" smtClean="0">
                <a:solidFill>
                  <a:srgbClr val="CC99D1"/>
                </a:solidFill>
              </a:rPr>
              <a:t> </a:t>
            </a:r>
            <a:endParaRPr lang="en-US" sz="2800" kern="0" dirty="0">
              <a:solidFill>
                <a:srgbClr val="CC99D1"/>
              </a:solidFill>
            </a:endParaRPr>
          </a:p>
        </p:txBody>
      </p:sp>
      <p:pic>
        <p:nvPicPr>
          <p:cNvPr id="5" name="Slide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016000"/>
            <a:ext cx="7632848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plan </a:t>
            </a:r>
            <a:r>
              <a:rPr lang="en-GB" sz="2400" kern="0" dirty="0">
                <a:latin typeface="Arial"/>
                <a:cs typeface="+mn-cs"/>
              </a:rPr>
              <a:t>the </a:t>
            </a:r>
            <a:r>
              <a:rPr lang="en-GB" sz="2400" kern="0" dirty="0" smtClean="0">
                <a:latin typeface="Arial"/>
                <a:cs typeface="+mn-cs"/>
              </a:rPr>
              <a:t>arrangement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b="1" kern="0" dirty="0">
                <a:latin typeface="Arial"/>
                <a:cs typeface="+mn-cs"/>
              </a:rPr>
              <a:t>c</a:t>
            </a:r>
            <a:r>
              <a:rPr lang="en-GB" sz="2400" b="1" kern="0" dirty="0" smtClean="0">
                <a:latin typeface="Arial"/>
                <a:cs typeface="+mn-cs"/>
              </a:rPr>
              <a:t>reatively rework the chosen music </a:t>
            </a:r>
            <a:r>
              <a:rPr lang="en-GB" sz="2400" b="1" kern="0" dirty="0" smtClean="0">
                <a:solidFill>
                  <a:srgbClr val="005AB4"/>
                </a:solidFill>
                <a:latin typeface="Arial"/>
                <a:cs typeface="+mn-cs"/>
              </a:rPr>
              <a:t>                   </a:t>
            </a:r>
            <a:r>
              <a:rPr lang="en-GB" sz="2400" kern="0" dirty="0" smtClean="0">
                <a:latin typeface="Arial"/>
                <a:cs typeface="+mn-cs"/>
              </a:rPr>
              <a:t>by exploring and developing musical ideas using </a:t>
            </a:r>
            <a:r>
              <a:rPr lang="en-GB" sz="2400" b="1" kern="0" dirty="0" smtClean="0">
                <a:latin typeface="Arial"/>
                <a:cs typeface="+mn-cs"/>
              </a:rPr>
              <a:t>all</a:t>
            </a:r>
            <a:r>
              <a:rPr lang="en-GB" sz="2400" kern="0" dirty="0" smtClean="0">
                <a:latin typeface="Arial"/>
                <a:cs typeface="+mn-cs"/>
              </a:rPr>
              <a:t> </a:t>
            </a:r>
            <a:r>
              <a:rPr lang="en-GB" sz="2400" kern="0" dirty="0">
                <a:latin typeface="Arial"/>
              </a:rPr>
              <a:t>the musical elements of melody, harmony, rhythm, structure and </a:t>
            </a:r>
            <a:r>
              <a:rPr lang="en-GB" sz="2400" kern="0" dirty="0" smtClean="0">
                <a:latin typeface="Arial"/>
              </a:rPr>
              <a:t>timbre</a:t>
            </a:r>
            <a:endParaRPr lang="en-GB" sz="2400" kern="0" dirty="0" smtClean="0">
              <a:latin typeface="Arial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</a:rPr>
              <a:t>create one </a:t>
            </a:r>
            <a:r>
              <a:rPr lang="en-GB" sz="2400" kern="0" dirty="0" smtClean="0">
                <a:latin typeface="Arial"/>
              </a:rPr>
              <a:t>arrangement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Arranging</a:t>
            </a:r>
            <a:r>
              <a:rPr lang="en-GB" sz="2800" kern="0" dirty="0" smtClean="0">
                <a:solidFill>
                  <a:srgbClr val="CC99D1"/>
                </a:solidFill>
              </a:rPr>
              <a:t> </a:t>
            </a:r>
            <a:endParaRPr lang="en-US" sz="2800" kern="0" dirty="0">
              <a:solidFill>
                <a:srgbClr val="CC99D1"/>
              </a:solidFill>
            </a:endParaRPr>
          </a:p>
        </p:txBody>
      </p:sp>
      <p:pic>
        <p:nvPicPr>
          <p:cNvPr id="5" name="Slide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016000"/>
            <a:ext cx="828092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Tx/>
              <a:buNone/>
              <a:defRPr/>
            </a:pPr>
            <a:r>
              <a:rPr lang="en-GB" sz="2400" kern="0" dirty="0" smtClean="0">
                <a:latin typeface="Arial"/>
              </a:rPr>
              <a:t>Candidates </a:t>
            </a:r>
            <a:r>
              <a:rPr lang="en-GB" sz="2400" kern="0" dirty="0">
                <a:latin typeface="Arial"/>
              </a:rPr>
              <a:t>should have the freedom to explore </a:t>
            </a:r>
            <a:r>
              <a:rPr lang="en-GB" sz="2400" kern="0" dirty="0" smtClean="0">
                <a:latin typeface="Arial"/>
              </a:rPr>
              <a:t>and </a:t>
            </a:r>
            <a:r>
              <a:rPr lang="en-GB" sz="2400" kern="0" dirty="0">
                <a:latin typeface="Arial"/>
              </a:rPr>
              <a:t>develop their musical ideas and to compose </a:t>
            </a:r>
            <a:r>
              <a:rPr lang="en-GB" sz="2400" kern="0" dirty="0" smtClean="0">
                <a:latin typeface="Arial"/>
              </a:rPr>
              <a:t>or arrange for </a:t>
            </a:r>
          </a:p>
          <a:p>
            <a:pPr marL="0" indent="0">
              <a:buClrTx/>
              <a:buNone/>
              <a:defRPr/>
            </a:pPr>
            <a:r>
              <a:rPr lang="en-GB" sz="2400" kern="0" dirty="0" smtClean="0">
                <a:latin typeface="Arial"/>
              </a:rPr>
              <a:t>instruments </a:t>
            </a:r>
            <a:r>
              <a:rPr lang="en-GB" sz="2400" kern="0" dirty="0">
                <a:latin typeface="Arial"/>
              </a:rPr>
              <a:t>they know in a style/genre that interests them</a:t>
            </a:r>
            <a:r>
              <a:rPr lang="en-GB" sz="2400" kern="0" dirty="0" smtClean="0">
                <a:latin typeface="Arial"/>
              </a:rPr>
              <a:t>.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latin typeface="Arial"/>
            </a:endParaRPr>
          </a:p>
          <a:p>
            <a:pPr>
              <a:defRPr/>
            </a:pPr>
            <a:r>
              <a:rPr lang="en-GB" sz="2400" kern="0" dirty="0" smtClean="0">
                <a:latin typeface="Arial"/>
              </a:rPr>
              <a:t>The composition or arrangement </a:t>
            </a:r>
            <a:r>
              <a:rPr lang="en-GB" sz="2400" kern="0" dirty="0">
                <a:latin typeface="Arial"/>
              </a:rPr>
              <a:t>must last between </a:t>
            </a:r>
            <a:endParaRPr lang="en-GB" sz="2400" kern="0" dirty="0" smtClean="0">
              <a:latin typeface="Arial"/>
            </a:endParaRPr>
          </a:p>
          <a:p>
            <a:pPr>
              <a:defRPr/>
            </a:pPr>
            <a:r>
              <a:rPr lang="en-GB" sz="2400" b="1" kern="0" dirty="0" smtClean="0">
                <a:latin typeface="Arial"/>
              </a:rPr>
              <a:t>one </a:t>
            </a:r>
            <a:r>
              <a:rPr lang="en-GB" sz="2400" b="1" kern="0" dirty="0">
                <a:latin typeface="Arial"/>
              </a:rPr>
              <a:t>minute </a:t>
            </a:r>
            <a:r>
              <a:rPr lang="en-GB" sz="2400" kern="0" dirty="0">
                <a:latin typeface="Arial"/>
              </a:rPr>
              <a:t>and</a:t>
            </a:r>
            <a:r>
              <a:rPr lang="en-GB" sz="2400" b="1" kern="0" dirty="0">
                <a:latin typeface="Arial"/>
              </a:rPr>
              <a:t> four and a half </a:t>
            </a:r>
            <a:r>
              <a:rPr lang="en-GB" sz="2400" b="1" kern="0" dirty="0" smtClean="0">
                <a:latin typeface="Arial"/>
              </a:rPr>
              <a:t>minutes</a:t>
            </a:r>
            <a:r>
              <a:rPr lang="en-GB" sz="2400" kern="0" dirty="0" smtClean="0">
                <a:latin typeface="Arial"/>
              </a:rPr>
              <a:t> </a:t>
            </a:r>
            <a:r>
              <a:rPr lang="en-GB" sz="2400" b="1" kern="0" dirty="0">
                <a:latin typeface="Arial"/>
              </a:rPr>
              <a:t>duration.</a:t>
            </a:r>
          </a:p>
          <a:p>
            <a:pPr marL="0" indent="0">
              <a:buClrTx/>
              <a:buNone/>
              <a:defRPr/>
            </a:pPr>
            <a:r>
              <a:rPr lang="en-GB" sz="2400" kern="0" dirty="0" smtClean="0">
                <a:latin typeface="Arial"/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7544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Composing or arranging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016000"/>
            <a:ext cx="828092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ClrTx/>
              <a:buNone/>
              <a:defRPr/>
            </a:pPr>
            <a:r>
              <a:rPr lang="en-GB" sz="2400" kern="0" dirty="0" smtClean="0">
                <a:latin typeface="Arial"/>
              </a:rPr>
              <a:t>Examples of types of pieces could </a:t>
            </a:r>
            <a:r>
              <a:rPr lang="en-GB" sz="2400" kern="0" dirty="0">
                <a:latin typeface="Arial"/>
              </a:rPr>
              <a:t>b</a:t>
            </a:r>
            <a:r>
              <a:rPr lang="en-GB" sz="2400" kern="0" dirty="0" smtClean="0">
                <a:latin typeface="Arial"/>
              </a:rPr>
              <a:t>e: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 panose="020B0604020202020204" pitchFamily="34" charset="0"/>
              </a:rPr>
              <a:t>melody with accompaniment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composition for a small ensemble such as a rock band, instrumental duo, string quartet or small vocal </a:t>
            </a:r>
            <a:r>
              <a:rPr lang="en-GB" sz="2400" kern="0" dirty="0" smtClean="0">
                <a:latin typeface="Arial" panose="020B0604020202020204" pitchFamily="34" charset="0"/>
              </a:rPr>
              <a:t>group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composition for a small </a:t>
            </a:r>
            <a:r>
              <a:rPr lang="en-GB" sz="2400" kern="0" dirty="0" smtClean="0">
                <a:latin typeface="Arial" panose="020B0604020202020204" pitchFamily="34" charset="0"/>
              </a:rPr>
              <a:t>orchestra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solo piano or </a:t>
            </a:r>
            <a:r>
              <a:rPr lang="en-GB" sz="2400" kern="0" dirty="0" smtClean="0">
                <a:latin typeface="Arial" panose="020B0604020202020204" pitchFamily="34" charset="0"/>
              </a:rPr>
              <a:t>keyboard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singer </a:t>
            </a:r>
            <a:r>
              <a:rPr lang="en-GB" sz="2400" kern="0" dirty="0" smtClean="0">
                <a:latin typeface="Arial" panose="020B0604020202020204" pitchFamily="34" charset="0"/>
              </a:rPr>
              <a:t>songwriter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an arrangement of a chosen piece of </a:t>
            </a:r>
            <a:r>
              <a:rPr lang="en-GB" sz="2400" kern="0" dirty="0" smtClean="0">
                <a:latin typeface="Arial" panose="020B0604020202020204" pitchFamily="34" charset="0"/>
              </a:rPr>
              <a:t>music</a:t>
            </a:r>
            <a:endParaRPr lang="en-GB" sz="2400" b="1" kern="0" dirty="0">
              <a:latin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Composing or arranging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000" y="2016000"/>
            <a:ext cx="84969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Tx/>
              <a:buNone/>
              <a:defRPr/>
            </a:pPr>
            <a:r>
              <a:rPr lang="en-GB" sz="2400" kern="0" dirty="0" smtClean="0">
                <a:latin typeface="Arial"/>
              </a:rPr>
              <a:t>Centres should note: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the composed piece may contains sections of improvisation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candidates may work with pre-recorded loops as  </a:t>
            </a:r>
            <a:r>
              <a:rPr lang="en-GB" sz="2400" kern="0" dirty="0" smtClean="0">
                <a:latin typeface="Arial" panose="020B0604020202020204" pitchFamily="34" charset="0"/>
              </a:rPr>
              <a:t>          long </a:t>
            </a:r>
            <a:r>
              <a:rPr lang="en-GB" sz="2400" kern="0" dirty="0">
                <a:latin typeface="Arial" panose="020B0604020202020204" pitchFamily="34" charset="0"/>
              </a:rPr>
              <a:t>as the candidate’s creative input is </a:t>
            </a:r>
            <a:r>
              <a:rPr lang="en-GB" sz="2400" kern="0" dirty="0" smtClean="0">
                <a:latin typeface="Arial" panose="020B0604020202020204" pitchFamily="34" charset="0"/>
              </a:rPr>
              <a:t>identifiable</a:t>
            </a:r>
            <a:endParaRPr lang="en-GB" sz="2400" kern="0" dirty="0">
              <a:latin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Composing or arranging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000" y="2016000"/>
            <a:ext cx="8157605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With reference to compositional methods used, candidates </a:t>
            </a:r>
            <a:r>
              <a:rPr lang="en-GB" sz="2400" b="1" dirty="0" smtClean="0">
                <a:latin typeface="Arial" panose="020B0604020202020204" pitchFamily="34" charset="0"/>
              </a:rPr>
              <a:t>must</a:t>
            </a:r>
            <a:r>
              <a:rPr lang="en-GB" sz="2400" dirty="0" smtClean="0">
                <a:latin typeface="Arial" panose="020B0604020202020204" pitchFamily="34" charset="0"/>
              </a:rPr>
              <a:t> include clear details of:</a:t>
            </a:r>
            <a:endParaRPr lang="en-GB" sz="2400" dirty="0">
              <a:latin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 panose="020B0604020202020204" pitchFamily="34" charset="0"/>
              </a:rPr>
              <a:t>the main </a:t>
            </a:r>
            <a:r>
              <a:rPr lang="en-GB" sz="2400" kern="0" dirty="0">
                <a:latin typeface="Arial" panose="020B0604020202020204" pitchFamily="34" charset="0"/>
              </a:rPr>
              <a:t>decisions made when composing or arranging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t</a:t>
            </a:r>
            <a:r>
              <a:rPr lang="en-GB" sz="2400" kern="0" dirty="0" smtClean="0">
                <a:latin typeface="Arial" panose="020B0604020202020204" pitchFamily="34" charset="0"/>
              </a:rPr>
              <a:t>he exploration </a:t>
            </a:r>
            <a:r>
              <a:rPr lang="en-GB" sz="2400" kern="0" dirty="0">
                <a:latin typeface="Arial" panose="020B0604020202020204" pitchFamily="34" charset="0"/>
              </a:rPr>
              <a:t>and development of their musical ideas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strengths and/or areas for </a:t>
            </a:r>
            <a:r>
              <a:rPr lang="en-GB" sz="2400" kern="0" dirty="0" smtClean="0">
                <a:latin typeface="Arial" panose="020B0604020202020204" pitchFamily="34" charset="0"/>
              </a:rPr>
              <a:t>improvement</a:t>
            </a:r>
            <a:endParaRPr lang="en-GB" sz="2400" kern="0" dirty="0">
              <a:latin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Reviewing the creative process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313" y="4870310"/>
            <a:ext cx="815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At least two strengths and/or areas for improvement should be identified.</a:t>
            </a:r>
            <a:endParaRPr lang="en-GB" sz="2400" kern="0" dirty="0">
              <a:latin typeface="Arial" panose="020B0604020202020204" pitchFamily="34" charset="0"/>
            </a:endParaRPr>
          </a:p>
        </p:txBody>
      </p:sp>
      <p:pic>
        <p:nvPicPr>
          <p:cNvPr id="3" name="Slide_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016000"/>
            <a:ext cx="7848872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The review:</a:t>
            </a:r>
            <a:endParaRPr lang="en-GB" sz="2400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  <a:cs typeface="+mn-cs"/>
              </a:rPr>
              <a:t>must be completed on the SQA template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  <a:cs typeface="+mn-cs"/>
              </a:rPr>
              <a:t>can be in the form of prose or bullet points 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  <a:cs typeface="+mn-cs"/>
              </a:rPr>
              <a:t>should be in the region of 200-350 words</a:t>
            </a:r>
          </a:p>
          <a:p>
            <a:endParaRPr lang="en-GB" sz="2400" dirty="0">
              <a:latin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</a:rPr>
              <a:t>Candidates should be encouraged to write the review </a:t>
            </a:r>
          </a:p>
          <a:p>
            <a:r>
              <a:rPr lang="en-GB" sz="2400" dirty="0">
                <a:latin typeface="Arial" panose="020B0604020202020204" pitchFamily="34" charset="0"/>
              </a:rPr>
              <a:t>as they make their decisions and explore and develop their musical ideas.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313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Reviewing the creative process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751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="">
      <p:transition spd="slow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016000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Candidates are required to choose a piece of music </a:t>
            </a:r>
          </a:p>
          <a:p>
            <a:r>
              <a:rPr lang="en-GB" sz="2400" dirty="0" smtClean="0">
                <a:latin typeface="Arial" panose="020B0604020202020204" pitchFamily="34" charset="0"/>
              </a:rPr>
              <a:t>and analyse the key features with reference to compositional methods and music concepts. </a:t>
            </a:r>
          </a:p>
          <a:p>
            <a:endParaRPr lang="en-GB" sz="2400" dirty="0" smtClean="0">
              <a:latin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</a:rPr>
              <a:t>Candidates must not analyse their own music in this part of the assignment. </a:t>
            </a:r>
            <a:endParaRPr lang="en-GB" sz="2400" kern="0" dirty="0">
              <a:latin typeface="Arial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Analysing a chosen piece of music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016000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The </a:t>
            </a:r>
            <a:r>
              <a:rPr lang="en-GB" sz="2400" dirty="0">
                <a:latin typeface="Arial" panose="020B0604020202020204" pitchFamily="34" charset="0"/>
              </a:rPr>
              <a:t>analysis must contain reference to </a:t>
            </a:r>
            <a:r>
              <a:rPr lang="en-GB" sz="2400" b="1" dirty="0">
                <a:latin typeface="Arial" panose="020B0604020202020204" pitchFamily="34" charset="0"/>
              </a:rPr>
              <a:t>at least five </a:t>
            </a:r>
            <a:r>
              <a:rPr lang="en-GB" sz="2400" dirty="0">
                <a:latin typeface="Arial" panose="020B0604020202020204" pitchFamily="34" charset="0"/>
              </a:rPr>
              <a:t>of the </a:t>
            </a:r>
            <a:r>
              <a:rPr lang="en-GB" sz="2400" dirty="0" smtClean="0">
                <a:latin typeface="Arial" panose="020B0604020202020204" pitchFamily="34" charset="0"/>
              </a:rPr>
              <a:t>elements:</a:t>
            </a:r>
          </a:p>
          <a:p>
            <a:endParaRPr lang="en-GB" sz="12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style</a:t>
            </a:r>
          </a:p>
          <a:p>
            <a:pPr marL="342900" lvl="0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melody</a:t>
            </a:r>
          </a:p>
          <a:p>
            <a:pPr marL="342900" lvl="0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harmony</a:t>
            </a:r>
          </a:p>
          <a:p>
            <a:pPr marL="342900" lvl="0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rhythm and tempo</a:t>
            </a:r>
          </a:p>
          <a:p>
            <a:pPr marL="342900" lvl="0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texture</a:t>
            </a:r>
          </a:p>
          <a:p>
            <a:pPr marL="342900" lvl="0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structure and/or form</a:t>
            </a:r>
          </a:p>
          <a:p>
            <a:pPr marL="342900" lvl="0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timbre and dynamics</a:t>
            </a:r>
          </a:p>
          <a:p>
            <a:pPr marL="342900" lvl="0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endParaRPr lang="en-GB" sz="2400" kern="0" dirty="0">
              <a:latin typeface="Arial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Analysing a chosen piece of music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00" y="1868163"/>
            <a:ext cx="806444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2400" kern="0" dirty="0" smtClean="0">
                <a:latin typeface="Arial" panose="020B0604020202020204" pitchFamily="34" charset="0"/>
              </a:rPr>
              <a:t>Candidates must: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GB" sz="1200" kern="0" dirty="0" smtClean="0">
              <a:latin typeface="Arial" panose="020B0604020202020204" pitchFamily="34" charset="0"/>
            </a:endParaRPr>
          </a:p>
          <a:p>
            <a:pPr marL="342900" lvl="1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  <a:cs typeface="+mn-cs"/>
              </a:rPr>
              <a:t>provide an audio recording of their chosen </a:t>
            </a:r>
            <a:r>
              <a:rPr lang="en-GB" sz="2400" kern="0" dirty="0" smtClean="0">
                <a:latin typeface="Arial"/>
                <a:cs typeface="+mn-cs"/>
              </a:rPr>
              <a:t>piece       (audio file or web link)</a:t>
            </a:r>
            <a:endParaRPr lang="en-GB" sz="2400" kern="0" dirty="0">
              <a:latin typeface="Arial"/>
              <a:cs typeface="+mn-cs"/>
            </a:endParaRPr>
          </a:p>
          <a:p>
            <a:pPr marL="342900" lvl="1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  <a:cs typeface="+mn-cs"/>
              </a:rPr>
              <a:t>include audio time codes referencing the key features they identify</a:t>
            </a:r>
          </a:p>
          <a:p>
            <a:pPr marL="342900" lvl="1" indent="-342900" eaLnBrk="1" hangingPunct="1">
              <a:spcBef>
                <a:spcPts val="24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/>
                <a:cs typeface="+mn-cs"/>
              </a:rPr>
              <a:t>complete the analysis on the SQA template. It should be written in prose and should be in the region of  600-800 words</a:t>
            </a:r>
            <a:r>
              <a:rPr lang="en-GB" sz="2400" kern="0" dirty="0" smtClean="0">
                <a:latin typeface="Arial"/>
                <a:cs typeface="+mn-cs"/>
              </a:rPr>
              <a:t>.</a:t>
            </a:r>
            <a:endParaRPr lang="en-GB" sz="1200" kern="0" dirty="0">
              <a:latin typeface="Arial"/>
              <a:cs typeface="+mn-cs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2400" kern="0" dirty="0" smtClean="0">
                <a:latin typeface="Arial"/>
                <a:cs typeface="+mn-cs"/>
              </a:rPr>
              <a:t>Candidates can include sections of a score. </a:t>
            </a:r>
            <a:r>
              <a:rPr lang="en-GB" sz="2400" kern="0" dirty="0" smtClean="0">
                <a:latin typeface="Arial" panose="020B0604020202020204" pitchFamily="34" charset="0"/>
              </a:rPr>
              <a:t>They do not need to provide edited excerpts of the audio recording.</a:t>
            </a:r>
            <a:endParaRPr lang="en-GB" sz="2400" kern="0" dirty="0"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Analysing a chosen piece of music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2" name="Slide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Understanding </a:t>
            </a:r>
            <a:r>
              <a:rPr lang="en-GB" sz="4000" kern="0" dirty="0" smtClean="0">
                <a:solidFill>
                  <a:srgbClr val="CC99D1"/>
                </a:solidFill>
              </a:rPr>
              <a:t>Standards</a:t>
            </a:r>
            <a:endParaRPr lang="en-GB" sz="4000" kern="0" dirty="0">
              <a:solidFill>
                <a:srgbClr val="CC99D1"/>
              </a:solidFill>
            </a:endParaRP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Advanced Higher </a:t>
            </a:r>
            <a:r>
              <a:rPr lang="en-GB" sz="4000" kern="0" dirty="0">
                <a:solidFill>
                  <a:srgbClr val="CC99D1"/>
                </a:solidFill>
              </a:rPr>
              <a:t>Music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>
                <a:solidFill>
                  <a:srgbClr val="003366"/>
                </a:solidFill>
              </a:rPr>
              <a:t>An overview of course assessment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2" name="Slide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754083"/>
              </p:ext>
            </p:extLst>
          </p:nvPr>
        </p:nvGraphicFramePr>
        <p:xfrm>
          <a:off x="342000" y="1440000"/>
          <a:ext cx="8460000" cy="42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000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4788000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</a:tblGrid>
              <a:tr h="7200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Evidence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 gathered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453909"/>
                  </a:ext>
                </a:extLst>
              </a:tr>
              <a:tr h="702000">
                <a:tc rowSpan="2"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 or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arrangement</a:t>
                      </a:r>
                    </a:p>
                    <a:p>
                      <a:pPr algn="l">
                        <a:tabLst/>
                      </a:pPr>
                      <a:r>
                        <a:rPr lang="en-GB" sz="16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candidates who submit an arrangement must provide a copy of the original music, including harmonies (where available)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audio recording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702000">
                <a:tc vMerge="1"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score</a:t>
                      </a:r>
                      <a:r>
                        <a:rPr lang="en-GB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or performance plan</a:t>
                      </a:r>
                      <a:endParaRPr lang="en-GB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review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creative process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42764"/>
                  </a:ext>
                </a:extLst>
              </a:tr>
              <a:tr h="684000">
                <a:tc rowSpan="2"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an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analysis of the chosen piece </a:t>
                      </a:r>
                    </a:p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including reference to audio time codes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02664"/>
                  </a:ext>
                </a:extLst>
              </a:tr>
              <a:tr h="702000">
                <a:tc vMerge="1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an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audio recording of the analysed 	piece (audio file or web link)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27770"/>
                  </a:ext>
                </a:extLst>
              </a:tr>
            </a:tbl>
          </a:graphicData>
        </a:graphic>
      </p:graphicFrame>
      <p:pic>
        <p:nvPicPr>
          <p:cNvPr id="3" name="Slide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00" y="2016000"/>
            <a:ext cx="8208912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Candidate evidence should be submitted as follows:</a:t>
            </a:r>
          </a:p>
          <a:p>
            <a:endParaRPr lang="en-GB" sz="2400" b="1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dirty="0" smtClean="0">
                <a:latin typeface="Arial" panose="020B0604020202020204" pitchFamily="34" charset="0"/>
              </a:rPr>
              <a:t>on a </a:t>
            </a:r>
            <a:r>
              <a:rPr lang="en-GB" sz="2400" dirty="0">
                <a:latin typeface="Arial" panose="020B0604020202020204" pitchFamily="34" charset="0"/>
              </a:rPr>
              <a:t>pen drive or audio CD </a:t>
            </a:r>
            <a:r>
              <a:rPr lang="en-GB" sz="2400" dirty="0" smtClean="0">
                <a:latin typeface="Arial" panose="020B0604020202020204" pitchFamily="34" charset="0"/>
              </a:rPr>
              <a:t>clearly </a:t>
            </a:r>
            <a:r>
              <a:rPr lang="en-GB" sz="2400" dirty="0">
                <a:latin typeface="Arial" panose="020B0604020202020204" pitchFamily="34" charset="0"/>
              </a:rPr>
              <a:t>labelled in an identifiable folder for each individual </a:t>
            </a:r>
            <a:r>
              <a:rPr lang="en-GB" sz="2400" dirty="0" smtClean="0">
                <a:latin typeface="Arial" panose="020B0604020202020204" pitchFamily="34" charset="0"/>
              </a:rPr>
              <a:t>candidate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dirty="0" smtClean="0">
                <a:latin typeface="Arial" panose="020B0604020202020204" pitchFamily="34" charset="0"/>
              </a:rPr>
              <a:t>a </a:t>
            </a:r>
            <a:r>
              <a:rPr lang="en-GB" sz="2400" dirty="0">
                <a:latin typeface="Arial" panose="020B0604020202020204" pitchFamily="34" charset="0"/>
              </a:rPr>
              <a:t>maximum of 10 candidates’ work may be included on any single pen drive or </a:t>
            </a:r>
            <a:r>
              <a:rPr lang="en-GB" sz="2400" dirty="0" smtClean="0">
                <a:latin typeface="Arial" panose="020B0604020202020204" pitchFamily="34" charset="0"/>
              </a:rPr>
              <a:t>CD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GB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2400" dirty="0" smtClean="0">
                <a:latin typeface="Arial" panose="020B0604020202020204" pitchFamily="34" charset="0"/>
              </a:rPr>
              <a:t>The </a:t>
            </a:r>
            <a:r>
              <a:rPr lang="en-GB" sz="2400" dirty="0">
                <a:latin typeface="Arial" panose="020B0604020202020204" pitchFamily="34" charset="0"/>
              </a:rPr>
              <a:t>assignment will be marked by SQA and will be uplifted from centres on the annual April uplift date.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Submitting candidate evidence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2" name="Slide_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0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0"/>
    </mc:Choice>
    <mc:Fallback xmlns=""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000" y="2016000"/>
            <a:ext cx="806444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2400" dirty="0" smtClean="0">
                <a:latin typeface="Arial" panose="020B0604020202020204" pitchFamily="34" charset="0"/>
              </a:rPr>
              <a:t>Detailed </a:t>
            </a:r>
            <a:r>
              <a:rPr lang="en-GB" sz="2400" dirty="0">
                <a:latin typeface="Arial" panose="020B0604020202020204" pitchFamily="34" charset="0"/>
              </a:rPr>
              <a:t>marking instructions can be found in the </a:t>
            </a:r>
            <a:r>
              <a:rPr lang="en-GB" sz="2400" i="1" dirty="0">
                <a:latin typeface="Arial" panose="020B0604020202020204" pitchFamily="34" charset="0"/>
              </a:rPr>
              <a:t>Advanced Higher Music Course </a:t>
            </a:r>
            <a:r>
              <a:rPr lang="en-GB" sz="2400" i="1" dirty="0" smtClean="0">
                <a:latin typeface="Arial" panose="020B0604020202020204" pitchFamily="34" charset="0"/>
              </a:rPr>
              <a:t>Specification.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GB" sz="2400" i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2400" dirty="0">
                <a:latin typeface="Arial" panose="020B0604020202020204" pitchFamily="34" charset="0"/>
                <a:hlinkClick r:id="rId4"/>
              </a:rPr>
              <a:t>https://www.sqa.org.uk/files_ccc/AHCourseSpecMusic.pdf</a:t>
            </a:r>
            <a:endParaRPr lang="en-GB" sz="2400" i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2400" i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2400" dirty="0" smtClean="0">
                <a:latin typeface="Arial" panose="020B0604020202020204" pitchFamily="34" charset="0"/>
              </a:rPr>
              <a:t>The </a:t>
            </a:r>
            <a:r>
              <a:rPr lang="en-GB" sz="2400" dirty="0">
                <a:latin typeface="Arial" panose="020B0604020202020204" pitchFamily="34" charset="0"/>
              </a:rPr>
              <a:t>marking instructions take a holistic approach to </a:t>
            </a:r>
            <a:r>
              <a:rPr lang="en-GB" sz="2400" dirty="0" smtClean="0">
                <a:latin typeface="Arial" panose="020B0604020202020204" pitchFamily="34" charset="0"/>
              </a:rPr>
              <a:t>assessment.</a:t>
            </a:r>
            <a:endParaRPr lang="en-GB" sz="2400" dirty="0">
              <a:latin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Marking instructions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2" name="Slide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0"/>
    </mc:Choice>
    <mc:Fallback xmlns="">
      <p:transition spd="slow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540000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Performance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000" y="1281600"/>
            <a:ext cx="8352927" cy="472530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performance assesses the candidate’s technical and musical skills in relation to: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1200" kern="0" dirty="0" smtClean="0">
              <a:solidFill>
                <a:schemeClr val="tx1"/>
              </a:solidFill>
              <a:latin typeface="Arial"/>
            </a:endParaRPr>
          </a:p>
          <a:p>
            <a:pPr marL="800100" lvl="1" indent="-342900">
              <a:buClrTx/>
              <a:buFont typeface="Wingdings" pitchFamily="2" charset="2"/>
              <a:buChar char="w"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melodic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accuracy and/or intonation</a:t>
            </a:r>
          </a:p>
          <a:p>
            <a:pPr marL="800100" lvl="1" indent="-342900">
              <a:buClrTx/>
              <a:buFont typeface="Wingdings" pitchFamily="2" charset="2"/>
              <a:buChar char="w"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rhythmic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accuracy</a:t>
            </a:r>
          </a:p>
          <a:p>
            <a:pPr marL="800100" lvl="1" indent="-342900">
              <a:buClrTx/>
              <a:buFont typeface="Wingdings" pitchFamily="2" charset="2"/>
              <a:buChar char="w"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tempo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and flow</a:t>
            </a:r>
          </a:p>
          <a:p>
            <a:pPr marL="800100" lvl="1" indent="-342900">
              <a:buClrTx/>
              <a:buFont typeface="Wingdings" pitchFamily="2" charset="2"/>
              <a:buChar char="w"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mood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and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character</a:t>
            </a:r>
          </a:p>
          <a:p>
            <a:pPr marL="800100" lvl="1" indent="-342900">
              <a:buClrTx/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</a:rPr>
              <a:t>one</a:t>
            </a:r>
          </a:p>
          <a:p>
            <a:pPr marL="800100" lvl="1" indent="-342900">
              <a:buClrTx/>
              <a:buFont typeface="Wingdings" pitchFamily="2" charset="2"/>
              <a:buChar char="w"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</a:rPr>
              <a:t>dynamics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7150" indent="0">
              <a:buClrTx/>
              <a:buNone/>
              <a:defRPr/>
            </a:pPr>
            <a:endParaRPr lang="en-GB" sz="1200" kern="0" dirty="0" smtClean="0">
              <a:solidFill>
                <a:schemeClr val="tx1"/>
              </a:solidFill>
              <a:latin typeface="Arial"/>
              <a:cs typeface="+mn-cs"/>
            </a:endParaRPr>
          </a:p>
          <a:p>
            <a:pPr marL="5715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Candidates must prepare a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rogramme of music at </a:t>
            </a:r>
          </a:p>
          <a:p>
            <a:pPr marL="5715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Grade 5 or above.</a:t>
            </a:r>
            <a:endParaRPr lang="en-GB" sz="2400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0"/>
    </mc:Choice>
    <mc:Fallback xmlns="">
      <p:transition spd="slow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540000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Performance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000" y="2016000"/>
            <a:ext cx="8352927" cy="40052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must last a </a:t>
            </a:r>
            <a:r>
              <a:rPr lang="en-GB" sz="2400" b="1" kern="0" dirty="0" smtClean="0">
                <a:solidFill>
                  <a:schemeClr val="tx1"/>
                </a:solidFill>
                <a:latin typeface="Arial"/>
                <a:cs typeface="+mn-cs"/>
              </a:rPr>
              <a:t>minimum of 18 minutes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and                           a</a:t>
            </a:r>
            <a:r>
              <a:rPr lang="en-GB" sz="2400" b="1" kern="0" dirty="0" smtClean="0">
                <a:solidFill>
                  <a:schemeClr val="tx1"/>
                </a:solidFill>
                <a:latin typeface="Arial"/>
                <a:cs typeface="+mn-cs"/>
              </a:rPr>
              <a:t> maximum of 20 minutes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he performance time on either of the two instruments must be a minimum of 6 minutes within the overall programme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here must be a minimum of two pieces of music on   each instrument or instrument and voice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spcBef>
                <a:spcPts val="2400"/>
              </a:spcBef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Centres should refer to the list of ‘approv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ed instruments and unacceptable combinations of instruments’.</a:t>
            </a:r>
            <a:endParaRPr lang="en-GB" sz="2400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Performance on two instruments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2" name="Slide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468001" y="2016000"/>
            <a:ext cx="8064440" cy="18992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ust last a </a:t>
            </a:r>
            <a:r>
              <a:rPr lang="en-GB" sz="2400" b="1" kern="0" dirty="0" smtClean="0">
                <a:solidFill>
                  <a:schemeClr val="tx1"/>
                </a:solidFill>
                <a:latin typeface="Arial"/>
                <a:cs typeface="+mn-cs"/>
              </a:rPr>
              <a:t>minimum of 6 minutes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and                             a </a:t>
            </a:r>
            <a:r>
              <a:rPr lang="en-GB" sz="2400" b="1" kern="0" dirty="0" smtClean="0">
                <a:solidFill>
                  <a:schemeClr val="tx1"/>
                </a:solidFill>
                <a:latin typeface="Arial"/>
                <a:cs typeface="+mn-cs"/>
              </a:rPr>
              <a:t>maximum of 8 minutes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here must be a minimum of two pieces of music on the selected instrument or voice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816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Performance on one instrument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8000" y="540000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Performance</a:t>
            </a: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2" name="Slide_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540000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Portfolio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951476"/>
              </p:ext>
            </p:extLst>
          </p:nvPr>
        </p:nvGraphicFramePr>
        <p:xfrm>
          <a:off x="1223928" y="2564904"/>
          <a:ext cx="6696144" cy="2501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0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</a:tblGrid>
              <a:tr h="701538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45390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kern="0" dirty="0" smtClean="0">
                          <a:solidFill>
                            <a:schemeClr val="tx1"/>
                          </a:solidFill>
                          <a:latin typeface="Arial"/>
                        </a:rPr>
                        <a:t>1.	to compose and/or arrange a minimum of 	two pieces of music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5113" algn="l"/>
                        </a:tabLst>
                        <a:defRPr/>
                      </a:pPr>
                      <a:r>
                        <a:rPr lang="en-GB" sz="2000" kern="0" dirty="0" smtClean="0">
                          <a:solidFill>
                            <a:schemeClr val="tx1"/>
                          </a:solidFill>
                          <a:latin typeface="Arial"/>
                        </a:rPr>
                        <a:t>2.	to review the creative process of each 	composition and/or arrangement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 txBox="1">
            <a:spLocks/>
          </p:cNvSpPr>
          <p:nvPr/>
        </p:nvSpPr>
        <p:spPr>
          <a:xfrm>
            <a:off x="468000" y="1440000"/>
            <a:ext cx="7552000" cy="8368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portfolio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is in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two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parts and is worth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25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% of the overall course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award.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</a:rPr>
              <a:t> </a:t>
            </a:r>
            <a:endParaRPr lang="en-GB" sz="20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000" y="1916832"/>
            <a:ext cx="7632848" cy="421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latin typeface="Arial"/>
              </a:rPr>
              <a:t>Similar to the assignment, candidates are required to: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1200" kern="0" dirty="0" smtClean="0">
              <a:latin typeface="Arial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plan </a:t>
            </a:r>
            <a:r>
              <a:rPr lang="en-GB" sz="2400" kern="0" dirty="0">
                <a:latin typeface="Arial"/>
                <a:cs typeface="+mn-cs"/>
              </a:rPr>
              <a:t>the </a:t>
            </a:r>
            <a:r>
              <a:rPr lang="en-GB" sz="2400" kern="0" dirty="0" smtClean="0">
                <a:latin typeface="Arial"/>
                <a:cs typeface="+mn-cs"/>
              </a:rPr>
              <a:t>composition(s) and/or arrangement(s) 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/>
                <a:cs typeface="+mn-cs"/>
              </a:rPr>
              <a:t>explore and develop musical ideas using </a:t>
            </a:r>
            <a:r>
              <a:rPr lang="en-GB" sz="2400" b="1" kern="0" dirty="0" smtClean="0">
                <a:latin typeface="Arial"/>
                <a:cs typeface="+mn-cs"/>
              </a:rPr>
              <a:t>all</a:t>
            </a:r>
            <a:r>
              <a:rPr lang="en-GB" sz="2400" kern="0" dirty="0" smtClean="0">
                <a:latin typeface="Arial"/>
                <a:cs typeface="+mn-cs"/>
              </a:rPr>
              <a:t>          the musical elements of melody, harmony, rhythm, structure and timbre</a:t>
            </a:r>
            <a:endParaRPr lang="en-GB" sz="2400" b="1" kern="0" dirty="0" smtClean="0">
              <a:latin typeface="Arial"/>
              <a:cs typeface="+mn-cs"/>
            </a:endParaRPr>
          </a:p>
          <a:p>
            <a:pPr eaLnBrk="1" hangingPunct="1">
              <a:spcBef>
                <a:spcPts val="1800"/>
              </a:spcBef>
              <a:defRPr/>
            </a:pPr>
            <a:r>
              <a:rPr lang="en-GB" sz="2400" kern="0" dirty="0" smtClean="0">
                <a:latin typeface="Arial"/>
              </a:rPr>
              <a:t>Candidates must create a </a:t>
            </a:r>
            <a:r>
              <a:rPr lang="en-GB" sz="2400" b="1" kern="0" dirty="0" smtClean="0">
                <a:latin typeface="Arial"/>
              </a:rPr>
              <a:t>minimum of two </a:t>
            </a:r>
            <a:r>
              <a:rPr lang="en-GB" sz="2400" kern="0" dirty="0" smtClean="0">
                <a:latin typeface="Arial"/>
              </a:rPr>
              <a:t>complete pieces of music. 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GB" sz="2400" kern="0" dirty="0" smtClean="0">
                <a:latin typeface="Arial"/>
              </a:rPr>
              <a:t>Candidates can compose and/or arrange more than two pieces of music.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000" y="540000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Portfolio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1398" y="12492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Composing or arranging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22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540000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Portfolio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2016000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Tx/>
              <a:buNone/>
              <a:defRPr/>
            </a:pPr>
            <a:r>
              <a:rPr lang="en-GB" sz="2400" kern="0" dirty="0" smtClean="0">
                <a:latin typeface="Arial"/>
              </a:rPr>
              <a:t>Candidates </a:t>
            </a:r>
            <a:r>
              <a:rPr lang="en-GB" sz="2400" kern="0" dirty="0">
                <a:latin typeface="Arial"/>
              </a:rPr>
              <a:t>should have the freedom to explore </a:t>
            </a:r>
            <a:r>
              <a:rPr lang="en-GB" sz="2400" kern="0" dirty="0" smtClean="0">
                <a:latin typeface="Arial"/>
              </a:rPr>
              <a:t>and </a:t>
            </a:r>
            <a:r>
              <a:rPr lang="en-GB" sz="2400" kern="0" dirty="0">
                <a:latin typeface="Arial"/>
              </a:rPr>
              <a:t>develop their musical ideas and to compose </a:t>
            </a:r>
            <a:r>
              <a:rPr lang="en-GB" sz="2400" kern="0" dirty="0" smtClean="0">
                <a:latin typeface="Arial"/>
              </a:rPr>
              <a:t>or arrange for </a:t>
            </a:r>
          </a:p>
          <a:p>
            <a:pPr marL="0" indent="0">
              <a:buClrTx/>
              <a:buNone/>
              <a:defRPr/>
            </a:pPr>
            <a:r>
              <a:rPr lang="en-GB" sz="2400" kern="0" dirty="0" smtClean="0">
                <a:latin typeface="Arial"/>
              </a:rPr>
              <a:t>instruments </a:t>
            </a:r>
            <a:r>
              <a:rPr lang="en-GB" sz="2400" kern="0" dirty="0">
                <a:latin typeface="Arial"/>
              </a:rPr>
              <a:t>they know in a style/genre that interests them</a:t>
            </a:r>
            <a:r>
              <a:rPr lang="en-GB" sz="2400" kern="0" dirty="0" smtClean="0">
                <a:latin typeface="Arial"/>
              </a:rPr>
              <a:t>.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latin typeface="Arial"/>
            </a:endParaRPr>
          </a:p>
          <a:p>
            <a:pPr>
              <a:defRPr/>
            </a:pPr>
            <a:r>
              <a:rPr lang="en-GB" sz="2400" kern="0" dirty="0" smtClean="0">
                <a:latin typeface="Arial"/>
              </a:rPr>
              <a:t>The composition(s) and/or arrangement(s) must last </a:t>
            </a:r>
          </a:p>
          <a:p>
            <a:pPr>
              <a:defRPr/>
            </a:pPr>
            <a:r>
              <a:rPr lang="en-GB" sz="2400" kern="0" dirty="0" smtClean="0">
                <a:latin typeface="Arial"/>
              </a:rPr>
              <a:t>a </a:t>
            </a:r>
            <a:r>
              <a:rPr lang="en-GB" sz="2400" b="1" kern="0" dirty="0" smtClean="0">
                <a:latin typeface="Arial"/>
              </a:rPr>
              <a:t>minimum of 6 minutes </a:t>
            </a:r>
            <a:r>
              <a:rPr lang="en-GB" sz="2400" kern="0" dirty="0" smtClean="0">
                <a:latin typeface="Arial"/>
              </a:rPr>
              <a:t>and a </a:t>
            </a:r>
            <a:r>
              <a:rPr lang="en-GB" sz="2400" b="1" kern="0" dirty="0" smtClean="0">
                <a:latin typeface="Arial"/>
              </a:rPr>
              <a:t>maximum of 8 minutes</a:t>
            </a:r>
            <a:r>
              <a:rPr lang="en-GB" sz="2400" kern="0" dirty="0" smtClean="0">
                <a:latin typeface="Arial"/>
              </a:rPr>
              <a:t>.</a:t>
            </a:r>
          </a:p>
          <a:p>
            <a:pPr>
              <a:defRPr/>
            </a:pPr>
            <a:endParaRPr lang="en-GB" sz="2400" kern="0" dirty="0"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12492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Composing or arranging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2" name="Slide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000" y="2016000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2400" kern="0" dirty="0" smtClean="0">
                <a:latin typeface="Arial"/>
              </a:rPr>
              <a:t>Portfolio </a:t>
            </a:r>
            <a:r>
              <a:rPr lang="en-GB" sz="2400" kern="0" dirty="0">
                <a:latin typeface="Arial"/>
              </a:rPr>
              <a:t>pieces must be different from the assignment </a:t>
            </a:r>
            <a:r>
              <a:rPr lang="en-GB" sz="2400" kern="0" dirty="0" smtClean="0">
                <a:latin typeface="Arial"/>
              </a:rPr>
              <a:t>piece.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GB" sz="2400" kern="0" dirty="0">
              <a:latin typeface="Arial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2400" kern="0" dirty="0">
                <a:latin typeface="Arial"/>
              </a:rPr>
              <a:t>Pieces can be compositions and/or arrangements</a:t>
            </a:r>
            <a:r>
              <a:rPr lang="en-GB" sz="2400" kern="0" dirty="0" smtClean="0">
                <a:latin typeface="Arial"/>
              </a:rPr>
              <a:t>.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GB" sz="2400" kern="0" dirty="0">
              <a:latin typeface="Arial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2400" kern="0" dirty="0">
                <a:latin typeface="Arial"/>
              </a:rPr>
              <a:t>Portfolio </a:t>
            </a:r>
            <a:r>
              <a:rPr lang="en-GB" sz="2400" kern="0" dirty="0" smtClean="0">
                <a:latin typeface="Arial"/>
              </a:rPr>
              <a:t>candidates are not required </a:t>
            </a:r>
            <a:r>
              <a:rPr lang="en-GB" sz="2400" kern="0" dirty="0">
                <a:latin typeface="Arial"/>
              </a:rPr>
              <a:t>to do additional </a:t>
            </a:r>
            <a:r>
              <a:rPr lang="en-GB" sz="2400" kern="0" dirty="0" smtClean="0">
                <a:latin typeface="Arial"/>
              </a:rPr>
              <a:t>analysis.</a:t>
            </a:r>
            <a:endParaRPr lang="en-GB" sz="2400" kern="0" dirty="0">
              <a:latin typeface="Arial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2400" kern="0" dirty="0">
              <a:latin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000" y="540000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Portfolio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492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Composing or arranging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7" name="Slide_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432000"/>
            <a:ext cx="388843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Course structure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479767"/>
              </p:ext>
            </p:extLst>
          </p:nvPr>
        </p:nvGraphicFramePr>
        <p:xfrm>
          <a:off x="1170000" y="1116840"/>
          <a:ext cx="6804000" cy="28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54838372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to course award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453909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Question paper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Assignment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Performance – </a:t>
                      </a:r>
                    </a:p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instrument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42764"/>
                  </a:ext>
                </a:extLst>
              </a:tr>
            </a:tbl>
          </a:graphicData>
        </a:graphic>
      </p:graphicFrame>
      <p:pic>
        <p:nvPicPr>
          <p:cNvPr id="2" name="Slide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000" y="2016000"/>
            <a:ext cx="8496944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Tx/>
              <a:buNone/>
              <a:defRPr/>
            </a:pPr>
            <a:r>
              <a:rPr lang="en-GB" sz="2400" kern="0" dirty="0" smtClean="0">
                <a:latin typeface="Arial"/>
              </a:rPr>
              <a:t>Centres should note:</a:t>
            </a:r>
          </a:p>
          <a:p>
            <a:pPr marL="0" indent="0">
              <a:buClrTx/>
              <a:buNone/>
              <a:defRPr/>
            </a:pPr>
            <a:endParaRPr lang="en-GB" sz="1200" kern="0" dirty="0" smtClean="0">
              <a:latin typeface="Arial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the composed piece may contains sections of improvisation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candidates may work with pre-recorded loops as  </a:t>
            </a:r>
            <a:r>
              <a:rPr lang="en-GB" sz="2400" kern="0" dirty="0" smtClean="0">
                <a:latin typeface="Arial" panose="020B0604020202020204" pitchFamily="34" charset="0"/>
              </a:rPr>
              <a:t>          long </a:t>
            </a:r>
            <a:r>
              <a:rPr lang="en-GB" sz="2400" kern="0" dirty="0">
                <a:latin typeface="Arial" panose="020B0604020202020204" pitchFamily="34" charset="0"/>
              </a:rPr>
              <a:t>as the candidate’s creative input is </a:t>
            </a:r>
            <a:r>
              <a:rPr lang="en-GB" sz="2400" kern="0" dirty="0" smtClean="0">
                <a:latin typeface="Arial" panose="020B0604020202020204" pitchFamily="34" charset="0"/>
              </a:rPr>
              <a:t>identifiable</a:t>
            </a:r>
            <a:endParaRPr lang="en-GB" sz="2400" kern="0" dirty="0">
              <a:latin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Portfolio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492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Composing or arranging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00" y="540000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kern="0" dirty="0" smtClean="0">
                <a:latin typeface="Arial" panose="020B0604020202020204" pitchFamily="34" charset="0"/>
              </a:rPr>
              <a:t>Portfolio</a:t>
            </a:r>
            <a:endParaRPr lang="en-US" sz="3600" b="1" kern="0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8000" y="2016000"/>
            <a:ext cx="8424480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With reference to compositional methods used, candidates must for </a:t>
            </a:r>
            <a:r>
              <a:rPr lang="en-GB" sz="2400" b="1" dirty="0" smtClean="0">
                <a:latin typeface="Arial" panose="020B0604020202020204" pitchFamily="34" charset="0"/>
              </a:rPr>
              <a:t>each</a:t>
            </a:r>
            <a:r>
              <a:rPr lang="en-GB" sz="2400" dirty="0" smtClean="0">
                <a:latin typeface="Arial" panose="020B0604020202020204" pitchFamily="34" charset="0"/>
              </a:rPr>
              <a:t> composition or arrangement include clear details of:</a:t>
            </a:r>
          </a:p>
          <a:p>
            <a:endParaRPr lang="en-GB" sz="2400" kern="0" dirty="0">
              <a:latin typeface="Arial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t</a:t>
            </a:r>
            <a:r>
              <a:rPr lang="en-GB" sz="2400" kern="0" dirty="0" smtClean="0">
                <a:latin typeface="Arial" panose="020B0604020202020204" pitchFamily="34" charset="0"/>
              </a:rPr>
              <a:t>he main decisions made when composing or arranging</a:t>
            </a:r>
            <a:endParaRPr lang="en-GB" sz="2400" kern="0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t</a:t>
            </a:r>
            <a:r>
              <a:rPr lang="en-GB" sz="2400" kern="0" dirty="0" smtClean="0">
                <a:latin typeface="Arial" panose="020B0604020202020204" pitchFamily="34" charset="0"/>
              </a:rPr>
              <a:t>he exploration and development of their musical ideas</a:t>
            </a:r>
            <a:endParaRPr lang="en-GB" sz="2400" kern="0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s</a:t>
            </a:r>
            <a:r>
              <a:rPr lang="en-GB" sz="2400" kern="0" dirty="0" smtClean="0">
                <a:latin typeface="Arial" panose="020B0604020202020204" pitchFamily="34" charset="0"/>
              </a:rPr>
              <a:t>trengths and/or areas for improvement</a:t>
            </a:r>
            <a:endParaRPr lang="en-GB" sz="2400" kern="0" dirty="0">
              <a:latin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492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Reviewing the creative process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13" y="5118283"/>
            <a:ext cx="815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The requirements for these reviews are the same as for the review contained in the assignment.</a:t>
            </a:r>
            <a:endParaRPr lang="en-GB" sz="2400" kern="0" dirty="0">
              <a:latin typeface="Arial" panose="020B0604020202020204" pitchFamily="34" charset="0"/>
            </a:endParaRPr>
          </a:p>
        </p:txBody>
      </p:sp>
      <p:pic>
        <p:nvPicPr>
          <p:cNvPr id="2" name="Slide_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9944" y="5847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00" y="540000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kern="0" dirty="0" smtClean="0">
                <a:latin typeface="Arial" panose="020B0604020202020204" pitchFamily="34" charset="0"/>
              </a:rPr>
              <a:t>Portfolio</a:t>
            </a:r>
            <a:endParaRPr lang="en-US" sz="3600" b="1" kern="0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8000" y="2016000"/>
            <a:ext cx="7776864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The portfolio reviews</a:t>
            </a:r>
            <a:r>
              <a:rPr lang="en-GB" sz="2400" kern="0" dirty="0" smtClean="0">
                <a:latin typeface="Arial"/>
              </a:rPr>
              <a:t>:</a:t>
            </a:r>
          </a:p>
          <a:p>
            <a:endParaRPr lang="en-GB" sz="2400" kern="0" dirty="0">
              <a:latin typeface="Arial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must be completed on the SQA template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latin typeface="Arial" panose="020B0604020202020204" pitchFamily="34" charset="0"/>
              </a:rPr>
              <a:t>can be in the form of prose or bullet points 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 smtClean="0">
                <a:latin typeface="Arial" panose="020B0604020202020204" pitchFamily="34" charset="0"/>
              </a:rPr>
              <a:t>should </a:t>
            </a:r>
            <a:r>
              <a:rPr lang="en-GB" sz="2400" kern="0" dirty="0">
                <a:latin typeface="Arial" panose="020B0604020202020204" pitchFamily="34" charset="0"/>
              </a:rPr>
              <a:t>be in the region of 200-350 </a:t>
            </a:r>
            <a:r>
              <a:rPr lang="en-GB" sz="2400" kern="0" dirty="0" smtClean="0">
                <a:latin typeface="Arial" panose="020B0604020202020204" pitchFamily="34" charset="0"/>
              </a:rPr>
              <a:t>words each</a:t>
            </a:r>
            <a:endParaRPr lang="en-GB" sz="2400" kern="0" dirty="0">
              <a:latin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492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Reviewing the creative process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2" name="Slide_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Portfolio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605681"/>
              </p:ext>
            </p:extLst>
          </p:nvPr>
        </p:nvGraphicFramePr>
        <p:xfrm>
          <a:off x="342000" y="2493208"/>
          <a:ext cx="8460000" cy="28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000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4788000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</a:tblGrid>
              <a:tr h="7200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Evidence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 gathered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453909"/>
                  </a:ext>
                </a:extLst>
              </a:tr>
              <a:tr h="702000">
                <a:tc rowSpan="2"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 or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arrangement</a:t>
                      </a:r>
                    </a:p>
                    <a:p>
                      <a:pPr algn="l">
                        <a:tabLst/>
                      </a:pPr>
                      <a:r>
                        <a:rPr lang="en-GB" sz="16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candidates who submit an arrangement must provide a copy of the original music, including harmonies (where available)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audio recording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702000">
                <a:tc vMerge="1"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score</a:t>
                      </a:r>
                      <a:r>
                        <a:rPr lang="en-GB" sz="20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or performance plan</a:t>
                      </a:r>
                      <a:endParaRPr lang="en-GB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review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creative process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4276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8000" y="144000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For </a:t>
            </a:r>
            <a:r>
              <a:rPr lang="en-GB" sz="2400" b="1" dirty="0" smtClean="0">
                <a:latin typeface="Arial" panose="020B0604020202020204" pitchFamily="34" charset="0"/>
              </a:rPr>
              <a:t>each piece </a:t>
            </a:r>
            <a:r>
              <a:rPr lang="en-GB" sz="2400" dirty="0" smtClean="0">
                <a:latin typeface="Arial" panose="020B0604020202020204" pitchFamily="34" charset="0"/>
              </a:rPr>
              <a:t>in the portfolio, the following evidence must be submitted:</a:t>
            </a:r>
            <a:endParaRPr lang="en-GB" sz="2400" kern="0" dirty="0">
              <a:latin typeface="Arial"/>
              <a:cs typeface="+mn-cs"/>
            </a:endParaRPr>
          </a:p>
        </p:txBody>
      </p:sp>
      <p:pic>
        <p:nvPicPr>
          <p:cNvPr id="2" name="Slide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52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000" y="5400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</a:rPr>
              <a:t>Portfolio</a:t>
            </a:r>
            <a:endParaRPr lang="en-GB" sz="3600" b="1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000" y="2016000"/>
            <a:ext cx="83529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kern="0" dirty="0" smtClean="0">
                <a:latin typeface="Arial"/>
                <a:cs typeface="+mn-cs"/>
              </a:rPr>
              <a:t>The portfolio is marked using the </a:t>
            </a:r>
            <a:r>
              <a:rPr lang="en-GB" sz="2400" b="1" kern="0" dirty="0" smtClean="0">
                <a:latin typeface="Arial"/>
                <a:cs typeface="+mn-cs"/>
              </a:rPr>
              <a:t>same</a:t>
            </a:r>
            <a:r>
              <a:rPr lang="en-GB" sz="2400" kern="0" dirty="0" smtClean="0">
                <a:latin typeface="Arial"/>
                <a:cs typeface="+mn-cs"/>
              </a:rPr>
              <a:t> criteria and </a:t>
            </a:r>
          </a:p>
          <a:p>
            <a:pPr>
              <a:defRPr/>
            </a:pPr>
            <a:r>
              <a:rPr lang="en-GB" sz="2400" kern="0" dirty="0" smtClean="0">
                <a:latin typeface="Arial"/>
                <a:cs typeface="+mn-cs"/>
              </a:rPr>
              <a:t>marking instructions as the assignment.</a:t>
            </a:r>
          </a:p>
          <a:p>
            <a:pPr>
              <a:defRPr/>
            </a:pPr>
            <a:endParaRPr lang="en-GB" sz="2400" kern="0" dirty="0">
              <a:latin typeface="Arial"/>
              <a:cs typeface="+mn-cs"/>
            </a:endParaRPr>
          </a:p>
          <a:p>
            <a:pPr>
              <a:defRPr/>
            </a:pPr>
            <a:r>
              <a:rPr lang="en-GB" sz="2400" kern="0" dirty="0" smtClean="0">
                <a:latin typeface="Arial"/>
                <a:cs typeface="+mn-cs"/>
              </a:rPr>
              <a:t>Each composition or arrangement is marked out of 10; scaling is applied if three or more pieces are created.</a:t>
            </a:r>
          </a:p>
          <a:p>
            <a:pPr>
              <a:defRPr/>
            </a:pPr>
            <a:endParaRPr lang="en-GB" sz="2400" kern="0" dirty="0">
              <a:latin typeface="Arial"/>
              <a:cs typeface="+mn-cs"/>
            </a:endParaRPr>
          </a:p>
          <a:p>
            <a:pPr>
              <a:defRPr/>
            </a:pPr>
            <a:r>
              <a:rPr lang="en-GB" sz="2400" kern="0" dirty="0" smtClean="0">
                <a:latin typeface="Arial"/>
                <a:cs typeface="+mn-cs"/>
              </a:rPr>
              <a:t>Each review is marked out of 5;</a:t>
            </a:r>
          </a:p>
          <a:p>
            <a:pPr>
              <a:defRPr/>
            </a:pPr>
            <a:r>
              <a:rPr lang="en-GB" sz="2400" kern="0" dirty="0">
                <a:latin typeface="Arial"/>
                <a:cs typeface="+mn-cs"/>
              </a:rPr>
              <a:t>s</a:t>
            </a:r>
            <a:r>
              <a:rPr lang="en-GB" sz="2400" kern="0" dirty="0" smtClean="0">
                <a:latin typeface="Arial"/>
                <a:cs typeface="+mn-cs"/>
              </a:rPr>
              <a:t>caling is applied if three or more pieces are created.</a:t>
            </a:r>
          </a:p>
          <a:p>
            <a:pPr>
              <a:defRPr/>
            </a:pPr>
            <a:endParaRPr lang="en-GB" sz="2400" kern="0" dirty="0">
              <a:latin typeface="Arial"/>
              <a:cs typeface="+mn-cs"/>
            </a:endParaRPr>
          </a:p>
          <a:p>
            <a:pPr>
              <a:defRPr/>
            </a:pPr>
            <a:r>
              <a:rPr lang="en-GB" sz="2400" kern="0" dirty="0" smtClean="0">
                <a:latin typeface="Arial"/>
                <a:cs typeface="+mn-cs"/>
              </a:rPr>
              <a:t>The scaling applied is outlined in the coursework assessment task document.</a:t>
            </a:r>
            <a:endParaRPr lang="en-GB" sz="2400" kern="0" dirty="0">
              <a:latin typeface="Arial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000" y="1249200"/>
            <a:ext cx="8229600" cy="5701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chemeClr val="tx1"/>
                </a:solidFill>
              </a:rPr>
              <a:t>Marking instructions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5" name="Slide_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720" y="5866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000" y="5400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</a:rPr>
              <a:t>Course codes</a:t>
            </a:r>
            <a:endParaRPr lang="en-GB" sz="3600" b="1" dirty="0">
              <a:latin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29738"/>
              </p:ext>
            </p:extLst>
          </p:nvPr>
        </p:nvGraphicFramePr>
        <p:xfrm>
          <a:off x="755576" y="1656000"/>
          <a:ext cx="7632848" cy="28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74545308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Higher Music option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Course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code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Course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assessment code</a:t>
                      </a:r>
                      <a:endParaRPr lang="en-GB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45390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two instruments or one instrument and voice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C850 77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X850 77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0" dirty="0" smtClean="0">
                          <a:solidFill>
                            <a:schemeClr val="tx1"/>
                          </a:solidFill>
                          <a:latin typeface="Arial"/>
                        </a:rPr>
                        <a:t>Performing on one instrument or voice and complete</a:t>
                      </a:r>
                      <a:r>
                        <a:rPr lang="en-GB" sz="2000" kern="0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 a portfolio</a:t>
                      </a:r>
                      <a:endParaRPr lang="en-GB" sz="2000" kern="0" dirty="0" smtClean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C878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77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X878 77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</a:tbl>
          </a:graphicData>
        </a:graphic>
      </p:graphicFrame>
      <p:pic>
        <p:nvPicPr>
          <p:cNvPr id="3" name="Slide_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0953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0"/>
    </mc:Choice>
    <mc:Fallback xmlns=""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WWW.sqa.org.uk│0303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432000"/>
            <a:ext cx="388843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Course structure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7022"/>
              </p:ext>
            </p:extLst>
          </p:nvPr>
        </p:nvGraphicFramePr>
        <p:xfrm>
          <a:off x="1170000" y="1116840"/>
          <a:ext cx="6804000" cy="462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54838372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to course award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453909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Question paper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Assignment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Performance – </a:t>
                      </a:r>
                    </a:p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instrument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4276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1029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Performance – </a:t>
                      </a:r>
                    </a:p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instrument 2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02664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Portfolio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277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4461495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</a:rPr>
              <a:t>either</a:t>
            </a:r>
            <a:endParaRPr lang="en-GB" sz="2000" b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339" y="520073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</a:rPr>
              <a:t>o</a:t>
            </a:r>
            <a:r>
              <a:rPr lang="en-GB" sz="2000" b="1" dirty="0" smtClean="0">
                <a:latin typeface="Arial" panose="020B0604020202020204" pitchFamily="34" charset="0"/>
              </a:rPr>
              <a:t>r</a:t>
            </a:r>
            <a:endParaRPr lang="en-GB" sz="2000" b="1" dirty="0">
              <a:latin typeface="Arial" panose="020B0604020202020204" pitchFamily="34" charset="0"/>
            </a:endParaRPr>
          </a:p>
        </p:txBody>
      </p:sp>
      <p:pic>
        <p:nvPicPr>
          <p:cNvPr id="4" name="Slide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806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2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432000"/>
            <a:ext cx="8280464" cy="1196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An overview of what is changed</a:t>
            </a:r>
          </a:p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</a:t>
            </a:r>
            <a:r>
              <a:rPr lang="en-GB" kern="0" dirty="0" smtClean="0">
                <a:solidFill>
                  <a:schemeClr val="tx1"/>
                </a:solidFill>
              </a:rPr>
              <a:t>nd what is unchanged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131334"/>
              </p:ext>
            </p:extLst>
          </p:nvPr>
        </p:nvGraphicFramePr>
        <p:xfrm>
          <a:off x="1170000" y="1116840"/>
          <a:ext cx="6804000" cy="462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54838372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541466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Question paper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unchanged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Assignment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Performance – </a:t>
                      </a:r>
                    </a:p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instrument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unchanged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4276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endParaRPr lang="en-GB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1029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Performance – </a:t>
                      </a:r>
                    </a:p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instrument 2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unchanged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02664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Portfolio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277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4461495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</a:rPr>
              <a:t>either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339" y="5200734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</a:rPr>
              <a:t>o</a:t>
            </a:r>
            <a:r>
              <a:rPr lang="en-GB" sz="2000" dirty="0" smtClean="0">
                <a:latin typeface="Arial" panose="020B0604020202020204" pitchFamily="34" charset="0"/>
              </a:rPr>
              <a:t>r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2" name="Slide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2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432000"/>
            <a:ext cx="8280464" cy="1196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An overview of what is changed</a:t>
            </a:r>
          </a:p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</a:t>
            </a:r>
            <a:r>
              <a:rPr lang="en-GB" kern="0" dirty="0" smtClean="0">
                <a:solidFill>
                  <a:schemeClr val="tx1"/>
                </a:solidFill>
              </a:rPr>
              <a:t>nd what is unchanged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327684"/>
              </p:ext>
            </p:extLst>
          </p:nvPr>
        </p:nvGraphicFramePr>
        <p:xfrm>
          <a:off x="1170000" y="1116840"/>
          <a:ext cx="6804000" cy="462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54838372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541466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Question paper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unchanged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tabLst>
                          <a:tab pos="176213" algn="l"/>
                        </a:tabLst>
                      </a:pP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Assignment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GB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component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>
                          <a:tab pos="266700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Performance – </a:t>
                      </a:r>
                    </a:p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instrument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unchanged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4276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endParaRPr lang="en-GB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1029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Performance – </a:t>
                      </a:r>
                    </a:p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instrument 2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unchanged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02664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Portfolio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277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4461495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</a:rPr>
              <a:t>either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339" y="5200734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</a:rPr>
              <a:t>o</a:t>
            </a:r>
            <a:r>
              <a:rPr lang="en-GB" sz="2000" dirty="0" smtClean="0">
                <a:latin typeface="Arial" panose="020B0604020202020204" pitchFamily="34" charset="0"/>
              </a:rPr>
              <a:t>r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2" name="Slide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744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0">
        <p:fade/>
      </p:transition>
    </mc:Choice>
    <mc:Fallback xmlns="">
      <p:transition spd="med" advTm="5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000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Question paper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000" y="2160000"/>
            <a:ext cx="7920424" cy="367240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wide variety of question types are used including:</a:t>
            </a:r>
          </a:p>
          <a:p>
            <a:pPr marL="0" indent="0">
              <a:buClrTx/>
              <a:buNone/>
              <a:defRPr/>
            </a:pPr>
            <a:endParaRPr lang="en-GB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equential listening question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musical literacy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short-answer questions specifically examining 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Higher or Higher level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 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extended question analysing two excerpts of music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68000" y="1440000"/>
            <a:ext cx="8496488" cy="8368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question paper is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worth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35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% of the overall course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award.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</a:rPr>
              <a:t> </a:t>
            </a:r>
            <a:endParaRPr lang="en-GB" sz="20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8324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00"/>
    </mc:Choice>
    <mc:Fallback xmlns="">
      <p:transition spd="slow" advTm="8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54000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</a:rPr>
              <a:t>Question paper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440000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latin typeface="Arial" panose="020B0604020202020204" pitchFamily="34" charset="0"/>
              </a:rPr>
              <a:t>Candidates are expected to have secure knowledge and understanding of the concepts at National 3, </a:t>
            </a:r>
            <a:r>
              <a:rPr lang="en-GB" sz="2400" kern="0" dirty="0" smtClean="0">
                <a:latin typeface="Arial" panose="020B0604020202020204" pitchFamily="34" charset="0"/>
              </a:rPr>
              <a:t>4, 5  </a:t>
            </a:r>
            <a:r>
              <a:rPr lang="en-GB" sz="2400" kern="0" dirty="0">
                <a:latin typeface="Arial" panose="020B0604020202020204" pitchFamily="34" charset="0"/>
              </a:rPr>
              <a:t>and </a:t>
            </a:r>
            <a:r>
              <a:rPr lang="en-GB" sz="2400" kern="0" dirty="0" smtClean="0">
                <a:latin typeface="Arial" panose="020B0604020202020204" pitchFamily="34" charset="0"/>
              </a:rPr>
              <a:t>Higher levels </a:t>
            </a:r>
            <a:r>
              <a:rPr lang="en-GB" sz="2400" kern="0" dirty="0">
                <a:latin typeface="Arial" panose="020B0604020202020204" pitchFamily="34" charset="0"/>
              </a:rPr>
              <a:t>in addition to </a:t>
            </a:r>
            <a:r>
              <a:rPr lang="en-GB" sz="2400" kern="0" dirty="0" smtClean="0">
                <a:latin typeface="Arial" panose="020B0604020202020204" pitchFamily="34" charset="0"/>
              </a:rPr>
              <a:t>the concepts introduced at Advanced Higher.</a:t>
            </a:r>
            <a:endParaRPr lang="en-GB" sz="2400" kern="0" dirty="0">
              <a:latin typeface="Arial" panose="020B0604020202020204" pitchFamily="34" charset="0"/>
            </a:endParaRPr>
          </a:p>
          <a:p>
            <a:endParaRPr lang="en-GB" sz="2400" kern="0" dirty="0">
              <a:latin typeface="Arial" panose="020B0604020202020204" pitchFamily="34" charset="0"/>
            </a:endParaRPr>
          </a:p>
          <a:p>
            <a:r>
              <a:rPr lang="en-GB" sz="2400" kern="0" dirty="0">
                <a:latin typeface="Arial" panose="020B0604020202020204" pitchFamily="34" charset="0"/>
              </a:rPr>
              <a:t>There are no new concepts </a:t>
            </a:r>
            <a:r>
              <a:rPr lang="en-GB" sz="2400" kern="0" dirty="0" smtClean="0">
                <a:latin typeface="Arial" panose="020B0604020202020204" pitchFamily="34" charset="0"/>
              </a:rPr>
              <a:t>at Advanced </a:t>
            </a:r>
            <a:r>
              <a:rPr lang="en-GB" sz="2400" kern="0" dirty="0">
                <a:latin typeface="Arial" panose="020B0604020202020204" pitchFamily="34" charset="0"/>
              </a:rPr>
              <a:t>Higher </a:t>
            </a:r>
            <a:r>
              <a:rPr lang="en-GB" sz="2400" kern="0" dirty="0" smtClean="0">
                <a:latin typeface="Arial" panose="020B0604020202020204" pitchFamily="34" charset="0"/>
              </a:rPr>
              <a:t>level </a:t>
            </a:r>
            <a:r>
              <a:rPr lang="en-GB" sz="2400" kern="0" dirty="0">
                <a:latin typeface="Arial" panose="020B0604020202020204" pitchFamily="34" charset="0"/>
              </a:rPr>
              <a:t>but existing concepts have been </a:t>
            </a:r>
            <a:r>
              <a:rPr lang="en-GB" sz="2400" kern="0" dirty="0" smtClean="0">
                <a:latin typeface="Arial" panose="020B0604020202020204" pitchFamily="34" charset="0"/>
              </a:rPr>
              <a:t>re-organised and clarified </a:t>
            </a:r>
            <a:r>
              <a:rPr lang="en-GB" sz="2400" kern="0" dirty="0">
                <a:latin typeface="Arial" panose="020B0604020202020204" pitchFamily="34" charset="0"/>
              </a:rPr>
              <a:t>to help both centres and candidates. </a:t>
            </a:r>
            <a:endParaRPr lang="en-GB" sz="2400" dirty="0">
              <a:latin typeface="Arial" panose="020B0604020202020204" pitchFamily="34" charset="0"/>
            </a:endParaRPr>
          </a:p>
        </p:txBody>
      </p:sp>
      <p:pic>
        <p:nvPicPr>
          <p:cNvPr id="2" name="Slide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=""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0000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000" y="1440000"/>
            <a:ext cx="8229913" cy="8368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assignment is in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three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parts and is worth 15% of the overall course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award.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</a:rPr>
              <a:t> </a:t>
            </a:r>
            <a:endParaRPr lang="en-GB" sz="2000" kern="0" dirty="0">
              <a:solidFill>
                <a:schemeClr val="tx1"/>
              </a:solidFill>
              <a:latin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159226"/>
              </p:ext>
            </p:extLst>
          </p:nvPr>
        </p:nvGraphicFramePr>
        <p:xfrm>
          <a:off x="1223928" y="2492896"/>
          <a:ext cx="6696144" cy="275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0">
                  <a:extLst>
                    <a:ext uri="{9D8B030D-6E8A-4147-A177-3AD203B41FA5}">
                      <a16:colId xmlns:a16="http://schemas.microsoft.com/office/drawing/2014/main" val="92079266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81017763"/>
                    </a:ext>
                  </a:extLst>
                </a:gridCol>
              </a:tblGrid>
              <a:tr h="701538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453909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>
                        <a:tabLst>
                          <a:tab pos="265113" algn="l"/>
                        </a:tabLst>
                      </a:pPr>
                      <a:r>
                        <a:rPr lang="en-GB" sz="2000" kern="0" dirty="0" smtClean="0">
                          <a:solidFill>
                            <a:schemeClr val="tx1"/>
                          </a:solidFill>
                          <a:latin typeface="Arial"/>
                        </a:rPr>
                        <a:t>1.	to compose or arrange one piece of music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580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5113" algn="l"/>
                        </a:tabLst>
                        <a:defRPr/>
                      </a:pPr>
                      <a:r>
                        <a:rPr lang="en-GB" sz="2000" kern="0" dirty="0" smtClean="0">
                          <a:solidFill>
                            <a:schemeClr val="tx1"/>
                          </a:solidFill>
                          <a:latin typeface="Arial"/>
                        </a:rPr>
                        <a:t>2.	to review the creative process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0798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5113" algn="l"/>
                        </a:tabLst>
                        <a:defRPr/>
                      </a:pPr>
                      <a:r>
                        <a:rPr lang="en-GB" sz="2000" kern="0" dirty="0" smtClean="0">
                          <a:solidFill>
                            <a:schemeClr val="tx1"/>
                          </a:solidFill>
                          <a:latin typeface="Arial"/>
                        </a:rPr>
                        <a:t>3.	to analyse a chosen piece of music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42764"/>
                  </a:ext>
                </a:extLst>
              </a:tr>
            </a:tbl>
          </a:graphicData>
        </a:graphic>
      </p:graphicFrame>
      <p:pic>
        <p:nvPicPr>
          <p:cNvPr id="2" name="Slide_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CE3015-391B-4EDD-BB76-855647F33163}">
  <ds:schemaRefs>
    <ds:schemaRef ds:uri="http://purl.org/dc/elements/1.1/"/>
    <ds:schemaRef ds:uri="68c55a57-db60-41c4-bc88-93d8b354313f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E76011C-6533-4955-B49D-8EDC9F781F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D64D0A-A64D-46DB-A4D2-C44C28DA4F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1470</Words>
  <Application>Microsoft Office PowerPoint</Application>
  <PresentationFormat>On-screen Show (4:3)</PresentationFormat>
  <Paragraphs>331</Paragraphs>
  <Slides>36</Slides>
  <Notes>19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Samantha Greig</cp:lastModifiedBy>
  <cp:revision>347</cp:revision>
  <cp:lastPrinted>2013-10-31T13:53:25Z</cp:lastPrinted>
  <dcterms:created xsi:type="dcterms:W3CDTF">2013-10-10T15:37:55Z</dcterms:created>
  <dcterms:modified xsi:type="dcterms:W3CDTF">2019-08-27T14:28:41Z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