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52" r:id="rId6"/>
    <p:sldMasterId id="2147483654" r:id="rId7"/>
    <p:sldMasterId id="2147483656" r:id="rId8"/>
    <p:sldMasterId id="2147483658" r:id="rId9"/>
    <p:sldMasterId id="2147483664" r:id="rId10"/>
    <p:sldMasterId id="2147483666" r:id="rId11"/>
    <p:sldMasterId id="2147483668" r:id="rId12"/>
    <p:sldMasterId id="2147483670" r:id="rId13"/>
    <p:sldMasterId id="2147483672" r:id="rId14"/>
    <p:sldMasterId id="2147483674" r:id="rId15"/>
  </p:sldMasterIdLst>
  <p:notesMasterIdLst>
    <p:notesMasterId r:id="rId46"/>
  </p:notesMasterIdLst>
  <p:handoutMasterIdLst>
    <p:handoutMasterId r:id="rId47"/>
  </p:handoutMasterIdLst>
  <p:sldIdLst>
    <p:sldId id="256" r:id="rId16"/>
    <p:sldId id="328" r:id="rId17"/>
    <p:sldId id="264" r:id="rId18"/>
    <p:sldId id="329" r:id="rId19"/>
    <p:sldId id="330" r:id="rId20"/>
    <p:sldId id="338" r:id="rId21"/>
    <p:sldId id="342" r:id="rId22"/>
    <p:sldId id="331" r:id="rId23"/>
    <p:sldId id="320" r:id="rId24"/>
    <p:sldId id="333" r:id="rId25"/>
    <p:sldId id="341" r:id="rId26"/>
    <p:sldId id="336" r:id="rId27"/>
    <p:sldId id="340" r:id="rId28"/>
    <p:sldId id="321" r:id="rId29"/>
    <p:sldId id="339" r:id="rId30"/>
    <p:sldId id="332" r:id="rId31"/>
    <p:sldId id="334" r:id="rId32"/>
    <p:sldId id="348" r:id="rId33"/>
    <p:sldId id="349" r:id="rId34"/>
    <p:sldId id="343" r:id="rId35"/>
    <p:sldId id="345" r:id="rId36"/>
    <p:sldId id="350" r:id="rId37"/>
    <p:sldId id="346" r:id="rId38"/>
    <p:sldId id="351" r:id="rId39"/>
    <p:sldId id="347" r:id="rId40"/>
    <p:sldId id="335" r:id="rId41"/>
    <p:sldId id="352" r:id="rId42"/>
    <p:sldId id="355" r:id="rId43"/>
    <p:sldId id="354" r:id="rId44"/>
    <p:sldId id="262" r:id="rId45"/>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Beadle" initials="DB" lastIdx="16" clrIdx="0">
    <p:extLst>
      <p:ext uri="{19B8F6BF-5375-455C-9EA6-DF929625EA0E}">
        <p15:presenceInfo xmlns:p15="http://schemas.microsoft.com/office/powerpoint/2012/main" userId="S-1-5-21-2064592321-1637304448-1524247972-23025" providerId="AD"/>
      </p:ext>
    </p:extLst>
  </p:cmAuthor>
  <p:cmAuthor id="2" name="Nina Atkinson" initials="NA" lastIdx="1" clrIdx="1">
    <p:extLst>
      <p:ext uri="{19B8F6BF-5375-455C-9EA6-DF929625EA0E}">
        <p15:presenceInfo xmlns:p15="http://schemas.microsoft.com/office/powerpoint/2012/main" userId="S-1-5-21-2064592321-1637304448-1524247972-23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7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76" d="100"/>
          <a:sy n="76" d="100"/>
        </p:scale>
        <p:origin x="112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6"/>
          </a:xfrm>
          <a:prstGeom prst="rect">
            <a:avLst/>
          </a:prstGeom>
        </p:spPr>
        <p:txBody>
          <a:bodyPr vert="horz" lIns="91586" tIns="45793" rIns="91586" bIns="45793" rtlCol="0"/>
          <a:lstStyle>
            <a:lvl1pPr algn="l">
              <a:defRPr sz="1200"/>
            </a:lvl1pPr>
          </a:lstStyle>
          <a:p>
            <a:endParaRPr lang="en-GB"/>
          </a:p>
        </p:txBody>
      </p:sp>
      <p:sp>
        <p:nvSpPr>
          <p:cNvPr id="3" name="Date Placeholder 2"/>
          <p:cNvSpPr>
            <a:spLocks noGrp="1"/>
          </p:cNvSpPr>
          <p:nvPr>
            <p:ph type="dt" sz="quarter" idx="1"/>
          </p:nvPr>
        </p:nvSpPr>
        <p:spPr>
          <a:xfrm>
            <a:off x="3854940" y="0"/>
            <a:ext cx="2949099" cy="497206"/>
          </a:xfrm>
          <a:prstGeom prst="rect">
            <a:avLst/>
          </a:prstGeom>
        </p:spPr>
        <p:txBody>
          <a:bodyPr vert="horz" lIns="91586" tIns="45793" rIns="91586" bIns="45793" rtlCol="0"/>
          <a:lstStyle>
            <a:lvl1pPr algn="r">
              <a:defRPr sz="1200"/>
            </a:lvl1pPr>
          </a:lstStyle>
          <a:p>
            <a:fld id="{2B072E86-E9A4-49BD-8545-91D469BDCC25}" type="datetimeFigureOut">
              <a:rPr lang="en-GB" smtClean="0"/>
              <a:pPr/>
              <a:t>28/06/2019</a:t>
            </a:fld>
            <a:endParaRPr lang="en-GB"/>
          </a:p>
        </p:txBody>
      </p:sp>
      <p:sp>
        <p:nvSpPr>
          <p:cNvPr id="4" name="Footer Placeholder 3"/>
          <p:cNvSpPr>
            <a:spLocks noGrp="1"/>
          </p:cNvSpPr>
          <p:nvPr>
            <p:ph type="ftr" sz="quarter" idx="2"/>
          </p:nvPr>
        </p:nvSpPr>
        <p:spPr>
          <a:xfrm>
            <a:off x="0" y="9445168"/>
            <a:ext cx="2949099" cy="497206"/>
          </a:xfrm>
          <a:prstGeom prst="rect">
            <a:avLst/>
          </a:prstGeom>
        </p:spPr>
        <p:txBody>
          <a:bodyPr vert="horz" lIns="91586" tIns="45793" rIns="91586" bIns="45793" rtlCol="0" anchor="b"/>
          <a:lstStyle>
            <a:lvl1pPr algn="l">
              <a:defRPr sz="1200"/>
            </a:lvl1pPr>
          </a:lstStyle>
          <a:p>
            <a:endParaRPr lang="en-GB"/>
          </a:p>
        </p:txBody>
      </p:sp>
      <p:sp>
        <p:nvSpPr>
          <p:cNvPr id="5" name="Slide Number Placeholder 4"/>
          <p:cNvSpPr>
            <a:spLocks noGrp="1"/>
          </p:cNvSpPr>
          <p:nvPr>
            <p:ph type="sldNum" sz="quarter" idx="3"/>
          </p:nvPr>
        </p:nvSpPr>
        <p:spPr>
          <a:xfrm>
            <a:off x="3854940" y="9445168"/>
            <a:ext cx="2949099" cy="497206"/>
          </a:xfrm>
          <a:prstGeom prst="rect">
            <a:avLst/>
          </a:prstGeom>
        </p:spPr>
        <p:txBody>
          <a:bodyPr vert="horz" lIns="91586" tIns="45793" rIns="91586" bIns="45793" rtlCol="0" anchor="b"/>
          <a:lstStyle>
            <a:lvl1pPr algn="r">
              <a:defRPr sz="1200"/>
            </a:lvl1pPr>
          </a:lstStyle>
          <a:p>
            <a:fld id="{A0143985-CF63-4E79-BA84-92EC3409B420}" type="slidenum">
              <a:rPr lang="en-GB" smtClean="0"/>
              <a:pPr/>
              <a:t>‹#›</a:t>
            </a:fld>
            <a:endParaRPr lang="en-GB"/>
          </a:p>
        </p:txBody>
      </p:sp>
    </p:spTree>
    <p:extLst>
      <p:ext uri="{BB962C8B-B14F-4D97-AF65-F5344CB8AC3E}">
        <p14:creationId xmlns:p14="http://schemas.microsoft.com/office/powerpoint/2010/main" val="371502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0"/>
            <a:ext cx="2949585" cy="497763"/>
          </a:xfrm>
          <a:prstGeom prst="rect">
            <a:avLst/>
          </a:prstGeom>
        </p:spPr>
        <p:txBody>
          <a:bodyPr vert="horz" lIns="91586" tIns="45793" rIns="91586" bIns="45793" rtlCol="0"/>
          <a:lstStyle>
            <a:lvl1pPr algn="l">
              <a:defRPr sz="1200"/>
            </a:lvl1pPr>
          </a:lstStyle>
          <a:p>
            <a:endParaRPr lang="en-GB"/>
          </a:p>
        </p:txBody>
      </p:sp>
      <p:sp>
        <p:nvSpPr>
          <p:cNvPr id="3" name="2 Marcador de fecha"/>
          <p:cNvSpPr>
            <a:spLocks noGrp="1"/>
          </p:cNvSpPr>
          <p:nvPr>
            <p:ph type="dt" idx="1"/>
          </p:nvPr>
        </p:nvSpPr>
        <p:spPr>
          <a:xfrm>
            <a:off x="3854407" y="0"/>
            <a:ext cx="2949584" cy="497763"/>
          </a:xfrm>
          <a:prstGeom prst="rect">
            <a:avLst/>
          </a:prstGeom>
        </p:spPr>
        <p:txBody>
          <a:bodyPr vert="horz" lIns="91586" tIns="45793" rIns="91586" bIns="45793" rtlCol="0"/>
          <a:lstStyle>
            <a:lvl1pPr algn="r">
              <a:defRPr sz="1200"/>
            </a:lvl1pPr>
          </a:lstStyle>
          <a:p>
            <a:fld id="{E8D76542-0E6F-48DD-9B54-5304CC007A7B}" type="datetimeFigureOut">
              <a:rPr lang="en-GB" smtClean="0"/>
              <a:t>28/06/2019</a:t>
            </a:fld>
            <a:endParaRPr lang="en-GB"/>
          </a:p>
        </p:txBody>
      </p:sp>
      <p:sp>
        <p:nvSpPr>
          <p:cNvPr id="4" name="3 Marcador de imagen de diapositiva"/>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586" tIns="45793" rIns="91586" bIns="45793" rtlCol="0" anchor="ctr"/>
          <a:lstStyle/>
          <a:p>
            <a:endParaRPr lang="en-GB"/>
          </a:p>
        </p:txBody>
      </p:sp>
      <p:sp>
        <p:nvSpPr>
          <p:cNvPr id="5" name="4 Marcador de notas"/>
          <p:cNvSpPr>
            <a:spLocks noGrp="1"/>
          </p:cNvSpPr>
          <p:nvPr>
            <p:ph type="body" sz="quarter" idx="3"/>
          </p:nvPr>
        </p:nvSpPr>
        <p:spPr>
          <a:xfrm>
            <a:off x="681049" y="4723169"/>
            <a:ext cx="5443517" cy="4475083"/>
          </a:xfrm>
          <a:prstGeom prst="rect">
            <a:avLst/>
          </a:prstGeom>
        </p:spPr>
        <p:txBody>
          <a:bodyPr vert="horz" lIns="91586" tIns="45793" rIns="91586" bIns="45793"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5 Marcador de pie de página"/>
          <p:cNvSpPr>
            <a:spLocks noGrp="1"/>
          </p:cNvSpPr>
          <p:nvPr>
            <p:ph type="ftr" sz="quarter" idx="4"/>
          </p:nvPr>
        </p:nvSpPr>
        <p:spPr>
          <a:xfrm>
            <a:off x="2" y="9444748"/>
            <a:ext cx="2949585" cy="497762"/>
          </a:xfrm>
          <a:prstGeom prst="rect">
            <a:avLst/>
          </a:prstGeom>
        </p:spPr>
        <p:txBody>
          <a:bodyPr vert="horz" lIns="91586" tIns="45793" rIns="91586" bIns="45793" rtlCol="0" anchor="b"/>
          <a:lstStyle>
            <a:lvl1pPr algn="l">
              <a:defRPr sz="1200"/>
            </a:lvl1pPr>
          </a:lstStyle>
          <a:p>
            <a:endParaRPr lang="en-GB"/>
          </a:p>
        </p:txBody>
      </p:sp>
      <p:sp>
        <p:nvSpPr>
          <p:cNvPr id="7" name="6 Marcador de número de diapositiva"/>
          <p:cNvSpPr>
            <a:spLocks noGrp="1"/>
          </p:cNvSpPr>
          <p:nvPr>
            <p:ph type="sldNum" sz="quarter" idx="5"/>
          </p:nvPr>
        </p:nvSpPr>
        <p:spPr>
          <a:xfrm>
            <a:off x="3854407" y="9444748"/>
            <a:ext cx="2949584" cy="497762"/>
          </a:xfrm>
          <a:prstGeom prst="rect">
            <a:avLst/>
          </a:prstGeom>
        </p:spPr>
        <p:txBody>
          <a:bodyPr vert="horz" lIns="91586" tIns="45793" rIns="91586" bIns="45793" rtlCol="0" anchor="b"/>
          <a:lstStyle>
            <a:lvl1pPr algn="r">
              <a:defRPr sz="1200"/>
            </a:lvl1pPr>
          </a:lstStyle>
          <a:p>
            <a:fld id="{DBF2F41B-1393-45C4-A811-948A65FD3E40}" type="slidenum">
              <a:rPr lang="en-GB" smtClean="0"/>
              <a:t>‹#›</a:t>
            </a:fld>
            <a:endParaRPr lang="en-GB"/>
          </a:p>
        </p:txBody>
      </p:sp>
    </p:spTree>
    <p:extLst>
      <p:ext uri="{BB962C8B-B14F-4D97-AF65-F5344CB8AC3E}">
        <p14:creationId xmlns:p14="http://schemas.microsoft.com/office/powerpoint/2010/main" val="248494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a:p>
            <a:pPr eaLnBrk="1" hangingPunct="1">
              <a:spcBef>
                <a:spcPct val="0"/>
              </a:spcBef>
            </a:pPr>
            <a:endParaRPr lang="en-GB" altLang="en-US"/>
          </a:p>
          <a:p>
            <a:pPr eaLnBrk="1" hangingPunct="1">
              <a:spcBef>
                <a:spcPct val="0"/>
              </a:spcBef>
            </a:pPr>
            <a:endParaRPr lang="en-GB" altLang="en-US"/>
          </a:p>
          <a:p>
            <a:pPr eaLnBrk="1" hangingPunct="1">
              <a:spcBef>
                <a:spcPct val="0"/>
              </a:spcBef>
            </a:pPr>
            <a:endParaRPr lang="en-GB" altLang="en-US"/>
          </a:p>
        </p:txBody>
      </p:sp>
      <p:sp>
        <p:nvSpPr>
          <p:cNvPr id="1843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4139" indent="-286207">
              <a:defRPr>
                <a:solidFill>
                  <a:schemeClr val="tx1"/>
                </a:solidFill>
                <a:latin typeface="Calibri" pitchFamily="34" charset="0"/>
              </a:defRPr>
            </a:lvl2pPr>
            <a:lvl3pPr marL="1144829" indent="-228966">
              <a:defRPr>
                <a:solidFill>
                  <a:schemeClr val="tx1"/>
                </a:solidFill>
                <a:latin typeface="Calibri" pitchFamily="34" charset="0"/>
              </a:defRPr>
            </a:lvl3pPr>
            <a:lvl4pPr marL="1602760" indent="-228966">
              <a:defRPr>
                <a:solidFill>
                  <a:schemeClr val="tx1"/>
                </a:solidFill>
                <a:latin typeface="Calibri" pitchFamily="34" charset="0"/>
              </a:defRPr>
            </a:lvl4pPr>
            <a:lvl5pPr marL="2060692" indent="-228966">
              <a:defRPr>
                <a:solidFill>
                  <a:schemeClr val="tx1"/>
                </a:solidFill>
                <a:latin typeface="Calibri" pitchFamily="34" charset="0"/>
              </a:defRPr>
            </a:lvl5pPr>
            <a:lvl6pPr marL="2518623" indent="-228966" fontAlgn="base">
              <a:spcBef>
                <a:spcPct val="0"/>
              </a:spcBef>
              <a:spcAft>
                <a:spcPct val="0"/>
              </a:spcAft>
              <a:defRPr>
                <a:solidFill>
                  <a:schemeClr val="tx1"/>
                </a:solidFill>
                <a:latin typeface="Calibri" pitchFamily="34" charset="0"/>
              </a:defRPr>
            </a:lvl6pPr>
            <a:lvl7pPr marL="2976555" indent="-228966" fontAlgn="base">
              <a:spcBef>
                <a:spcPct val="0"/>
              </a:spcBef>
              <a:spcAft>
                <a:spcPct val="0"/>
              </a:spcAft>
              <a:defRPr>
                <a:solidFill>
                  <a:schemeClr val="tx1"/>
                </a:solidFill>
                <a:latin typeface="Calibri" pitchFamily="34" charset="0"/>
              </a:defRPr>
            </a:lvl7pPr>
            <a:lvl8pPr marL="3434486" indent="-228966" fontAlgn="base">
              <a:spcBef>
                <a:spcPct val="0"/>
              </a:spcBef>
              <a:spcAft>
                <a:spcPct val="0"/>
              </a:spcAft>
              <a:defRPr>
                <a:solidFill>
                  <a:schemeClr val="tx1"/>
                </a:solidFill>
                <a:latin typeface="Calibri" pitchFamily="34" charset="0"/>
              </a:defRPr>
            </a:lvl8pPr>
            <a:lvl9pPr marL="3892418" indent="-22896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BDCF1FF-9FA8-4F1F-9031-259540CE8E88}" type="slidenum">
              <a:rPr lang="en-GB" altLang="en-US" smtClean="0"/>
              <a:pPr fontAlgn="base">
                <a:spcBef>
                  <a:spcPct val="0"/>
                </a:spcBef>
                <a:spcAft>
                  <a:spcPct val="0"/>
                </a:spcAft>
                <a:defRPr/>
              </a:pPr>
              <a:t>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CCEAF05-298D-4C99-A0E9-3AE5AAA178AA}" type="slidenum">
              <a:rPr lang="en-GB" altLang="en-US" smtClean="0"/>
              <a:pPr>
                <a:defRPr/>
              </a:pPr>
              <a:t>5</a:t>
            </a:fld>
            <a:endParaRPr lang="en-GB" altLang="en-US"/>
          </a:p>
        </p:txBody>
      </p:sp>
    </p:spTree>
    <p:extLst>
      <p:ext uri="{BB962C8B-B14F-4D97-AF65-F5344CB8AC3E}">
        <p14:creationId xmlns:p14="http://schemas.microsoft.com/office/powerpoint/2010/main" val="237197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CCEAF05-298D-4C99-A0E9-3AE5AAA178AA}" type="slidenum">
              <a:rPr lang="en-GB" altLang="en-US" smtClean="0"/>
              <a:pPr>
                <a:defRPr/>
              </a:pPr>
              <a:t>6</a:t>
            </a:fld>
            <a:endParaRPr lang="en-GB" altLang="en-US"/>
          </a:p>
        </p:txBody>
      </p:sp>
    </p:spTree>
    <p:extLst>
      <p:ext uri="{BB962C8B-B14F-4D97-AF65-F5344CB8AC3E}">
        <p14:creationId xmlns:p14="http://schemas.microsoft.com/office/powerpoint/2010/main" val="3565692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CCEAF05-298D-4C99-A0E9-3AE5AAA178AA}" type="slidenum">
              <a:rPr lang="en-GB" altLang="en-US" smtClean="0"/>
              <a:pPr>
                <a:defRPr/>
              </a:pPr>
              <a:t>7</a:t>
            </a:fld>
            <a:endParaRPr lang="en-GB" altLang="en-US"/>
          </a:p>
        </p:txBody>
      </p:sp>
    </p:spTree>
    <p:extLst>
      <p:ext uri="{BB962C8B-B14F-4D97-AF65-F5344CB8AC3E}">
        <p14:creationId xmlns:p14="http://schemas.microsoft.com/office/powerpoint/2010/main" val="12469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QA LOGO TITLE HOLDING SLIDE ">
    <p:spTree>
      <p:nvGrpSpPr>
        <p:cNvPr id="1" name=""/>
        <p:cNvGrpSpPr/>
        <p:nvPr/>
      </p:nvGrpSpPr>
      <p:grpSpPr>
        <a:xfrm>
          <a:off x="0" y="0"/>
          <a:ext cx="0" cy="0"/>
          <a:chOff x="0" y="0"/>
          <a:chExt cx="0" cy="0"/>
        </a:xfrm>
      </p:grpSpPr>
      <p:pic>
        <p:nvPicPr>
          <p:cNvPr id="7" name="Picture 6" descr="SQA 2567 rev288 (pms).png"/>
          <p:cNvPicPr>
            <a:picLocks noChangeAspect="1"/>
          </p:cNvPicPr>
          <p:nvPr userDrawn="1"/>
        </p:nvPicPr>
        <p:blipFill>
          <a:blip r:embed="rId2" cstate="print"/>
          <a:stretch>
            <a:fillRect/>
          </a:stretch>
        </p:blipFill>
        <p:spPr>
          <a:xfrm>
            <a:off x="683568" y="1484784"/>
            <a:ext cx="4802491" cy="2551393"/>
          </a:xfrm>
          <a:prstGeom prst="rect">
            <a:avLst/>
          </a:prstGeom>
        </p:spPr>
      </p:pic>
    </p:spTree>
    <p:extLst>
      <p:ext uri="{BB962C8B-B14F-4D97-AF65-F5344CB8AC3E}">
        <p14:creationId xmlns:p14="http://schemas.microsoft.com/office/powerpoint/2010/main" val="142406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45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455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A LOGO  FINAL HOLDING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15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5"/>
          <p:cNvSpPr txBox="1">
            <a:spLocks/>
          </p:cNvSpPr>
          <p:nvPr userDrawn="1"/>
        </p:nvSpPr>
        <p:spPr>
          <a:xfrm>
            <a:off x="467544" y="202438"/>
            <a:ext cx="8229600"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368321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1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1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1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86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QA LOGO  FINAL HOLDING SLIDE">
    <p:spTree>
      <p:nvGrpSpPr>
        <p:cNvPr id="1" name=""/>
        <p:cNvGrpSpPr/>
        <p:nvPr/>
      </p:nvGrpSpPr>
      <p:grpSpPr>
        <a:xfrm>
          <a:off x="0" y="0"/>
          <a:ext cx="0" cy="0"/>
          <a:chOff x="0" y="0"/>
          <a:chExt cx="0" cy="0"/>
        </a:xfrm>
      </p:grpSpPr>
      <p:pic>
        <p:nvPicPr>
          <p:cNvPr id="7" name="Picture 6" descr="SQA 2567 rev288 (pms).png"/>
          <p:cNvPicPr>
            <a:picLocks noChangeAspect="1"/>
          </p:cNvPicPr>
          <p:nvPr userDrawn="1"/>
        </p:nvPicPr>
        <p:blipFill>
          <a:blip r:embed="rId2" cstate="print"/>
          <a:stretch>
            <a:fillRect/>
          </a:stretch>
        </p:blipFill>
        <p:spPr>
          <a:xfrm>
            <a:off x="2041858" y="908720"/>
            <a:ext cx="4802491" cy="2551393"/>
          </a:xfrm>
          <a:prstGeom prst="rect">
            <a:avLst/>
          </a:prstGeom>
        </p:spPr>
      </p:pic>
      <p:sp>
        <p:nvSpPr>
          <p:cNvPr id="3" name="TextBox 2"/>
          <p:cNvSpPr txBox="1"/>
          <p:nvPr userDrawn="1"/>
        </p:nvSpPr>
        <p:spPr>
          <a:xfrm>
            <a:off x="1979712" y="3789041"/>
            <a:ext cx="5328591" cy="769441"/>
          </a:xfrm>
          <a:prstGeom prst="rect">
            <a:avLst/>
          </a:prstGeom>
          <a:noFill/>
        </p:spPr>
        <p:txBody>
          <a:bodyPr wrap="square" rtlCol="0">
            <a:spAutoFit/>
          </a:bodyPr>
          <a:lstStyle/>
          <a:p>
            <a:r>
              <a:rPr lang="en-GB" altLang="en-US" sz="2600" b="1" dirty="0">
                <a:solidFill>
                  <a:srgbClr val="FFFFFF"/>
                </a:solidFill>
              </a:rPr>
              <a:t>www.sqa.org.uk </a:t>
            </a:r>
            <a:r>
              <a:rPr lang="en-GB" altLang="en-US" sz="2600" dirty="0">
                <a:solidFill>
                  <a:srgbClr val="FFFFFF"/>
                </a:solidFill>
                <a:latin typeface="Arial Narrow" panose="020B0606020202030204" pitchFamily="34" charset="0"/>
              </a:rPr>
              <a:t>I</a:t>
            </a:r>
            <a:r>
              <a:rPr lang="en-GB" altLang="en-US" sz="2600" b="1" dirty="0">
                <a:solidFill>
                  <a:srgbClr val="FFFFFF"/>
                </a:solidFill>
              </a:rPr>
              <a:t> 0303 333 0330</a:t>
            </a:r>
            <a:endParaRPr lang="en-US" altLang="en-US" sz="2600" b="1" dirty="0">
              <a:solidFill>
                <a:srgbClr val="FFFFFF"/>
              </a:solidFill>
            </a:endParaRPr>
          </a:p>
          <a:p>
            <a:endParaRPr lang="en-GB" dirty="0">
              <a:solidFill>
                <a:srgbClr val="000000"/>
              </a:solidFill>
            </a:endParaRPr>
          </a:p>
        </p:txBody>
      </p:sp>
    </p:spTree>
    <p:extLst>
      <p:ext uri="{BB962C8B-B14F-4D97-AF65-F5344CB8AC3E}">
        <p14:creationId xmlns:p14="http://schemas.microsoft.com/office/powerpoint/2010/main" val="237633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BD SQA LOGO  TITLE HOL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04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20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SQA 2567 rev288 (pms).png"/>
          <p:cNvPicPr>
            <a:picLocks noChangeAspect="1"/>
          </p:cNvPicPr>
          <p:nvPr userDrawn="1"/>
        </p:nvPicPr>
        <p:blipFill>
          <a:blip r:embed="rId4" cstate="print"/>
          <a:stretch>
            <a:fillRect/>
          </a:stretch>
        </p:blipFill>
        <p:spPr>
          <a:xfrm>
            <a:off x="683568" y="1484784"/>
            <a:ext cx="4802491" cy="2551393"/>
          </a:xfrm>
          <a:prstGeom prst="rect">
            <a:avLst/>
          </a:prstGeom>
        </p:spPr>
      </p:pic>
    </p:spTree>
    <p:extLst>
      <p:ext uri="{BB962C8B-B14F-4D97-AF65-F5344CB8AC3E}">
        <p14:creationId xmlns:p14="http://schemas.microsoft.com/office/powerpoint/2010/main" val="9508332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919142"/>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919142"/>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979712" y="3789041"/>
            <a:ext cx="5328591" cy="769441"/>
          </a:xfrm>
          <a:prstGeom prst="rect">
            <a:avLst/>
          </a:prstGeom>
          <a:noFill/>
        </p:spPr>
        <p:txBody>
          <a:bodyPr wrap="square" rtlCol="0">
            <a:spAutoFit/>
          </a:bodyPr>
          <a:lstStyle/>
          <a:p>
            <a:r>
              <a:rPr lang="en-GB" altLang="en-US" sz="2600" b="1" dirty="0">
                <a:solidFill>
                  <a:srgbClr val="FFFFFF"/>
                </a:solidFill>
              </a:rPr>
              <a:t>www.sqa.org.uk </a:t>
            </a:r>
            <a:r>
              <a:rPr lang="en-GB" altLang="en-US" sz="2600" dirty="0">
                <a:solidFill>
                  <a:srgbClr val="FFFFFF"/>
                </a:solidFill>
                <a:latin typeface="Arial Narrow" panose="020B0606020202030204" pitchFamily="34" charset="0"/>
              </a:rPr>
              <a:t>I</a:t>
            </a:r>
            <a:r>
              <a:rPr lang="en-GB" altLang="en-US" sz="2600" b="1" dirty="0">
                <a:solidFill>
                  <a:srgbClr val="FFFFFF"/>
                </a:solidFill>
              </a:rPr>
              <a:t> 0303 333 0330</a:t>
            </a:r>
            <a:endParaRPr lang="en-US" altLang="en-US" sz="2600" b="1" dirty="0">
              <a:solidFill>
                <a:srgbClr val="FFFFFF"/>
              </a:solidFill>
            </a:endParaRPr>
          </a:p>
          <a:p>
            <a:endParaRPr lang="en-GB" dirty="0">
              <a:solidFill>
                <a:srgbClr val="000000"/>
              </a:solidFill>
            </a:endParaRPr>
          </a:p>
        </p:txBody>
      </p:sp>
    </p:spTree>
    <p:extLst>
      <p:ext uri="{BB962C8B-B14F-4D97-AF65-F5344CB8AC3E}">
        <p14:creationId xmlns:p14="http://schemas.microsoft.com/office/powerpoint/2010/main" val="354389512"/>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75720"/>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75720"/>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7572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Symbol" panose="05050102010706020507" pitchFamily="18" charset="2"/>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75720"/>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6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6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119308"/>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Symbol" panose="05050102010706020507"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SQA 2567 rev288 (pms).png"/>
          <p:cNvPicPr>
            <a:picLocks noChangeAspect="1"/>
          </p:cNvPicPr>
          <p:nvPr userDrawn="1"/>
        </p:nvPicPr>
        <p:blipFill>
          <a:blip r:embed="rId4" cstate="print"/>
          <a:stretch>
            <a:fillRect/>
          </a:stretch>
        </p:blipFill>
        <p:spPr>
          <a:xfrm>
            <a:off x="2041858" y="908720"/>
            <a:ext cx="4802491" cy="2551393"/>
          </a:xfrm>
          <a:prstGeom prst="rect">
            <a:avLst/>
          </a:prstGeom>
        </p:spPr>
      </p:pic>
    </p:spTree>
    <p:extLst>
      <p:ext uri="{BB962C8B-B14F-4D97-AF65-F5344CB8AC3E}">
        <p14:creationId xmlns:p14="http://schemas.microsoft.com/office/powerpoint/2010/main" val="433190268"/>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85257"/>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074673"/>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12618371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a:solidFill>
                  <a:schemeClr val="tx1"/>
                </a:solidFill>
                <a:latin typeface="Arial"/>
              </a:rPr>
              <a:t>Research project</a:t>
            </a:r>
          </a:p>
        </p:txBody>
      </p:sp>
      <p:sp>
        <p:nvSpPr>
          <p:cNvPr id="9" name="Text Placeholder 2"/>
          <p:cNvSpPr txBox="1">
            <a:spLocks/>
          </p:cNvSpPr>
          <p:nvPr/>
        </p:nvSpPr>
        <p:spPr>
          <a:xfrm>
            <a:off x="467544" y="1412776"/>
            <a:ext cx="8208912" cy="460851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spcBef>
                <a:spcPts val="2400"/>
              </a:spcBef>
              <a:buNone/>
            </a:pPr>
            <a:r>
              <a:rPr lang="en-GB" sz="2200" dirty="0">
                <a:solidFill>
                  <a:schemeClr val="tx1"/>
                </a:solidFill>
                <a:latin typeface="Arial" panose="020B0604020202020204" pitchFamily="34" charset="0"/>
                <a:cs typeface="Arial" panose="020B0604020202020204" pitchFamily="34" charset="0"/>
              </a:rPr>
              <a:t>Candidates must define their own brief. They must agree with their teachers and lecturers their context and research topic, to ensure it meets all of the assessment task requirements. The context and research topic must allow candidates to demonstrate all of the required research skills listed in the ‘Skills, knowledge and understanding for the course assessment’ section of the </a:t>
            </a:r>
            <a:r>
              <a:rPr lang="en-GB" sz="2200" dirty="0" smtClean="0">
                <a:solidFill>
                  <a:schemeClr val="tx1"/>
                </a:solidFill>
                <a:latin typeface="Arial" panose="020B0604020202020204" pitchFamily="34" charset="0"/>
                <a:cs typeface="Arial" panose="020B0604020202020204" pitchFamily="34" charset="0"/>
              </a:rPr>
              <a:t>course </a:t>
            </a:r>
            <a:r>
              <a:rPr lang="en-GB" sz="2200" dirty="0">
                <a:solidFill>
                  <a:schemeClr val="tx1"/>
                </a:solidFill>
                <a:latin typeface="Arial" panose="020B0604020202020204" pitchFamily="34" charset="0"/>
                <a:cs typeface="Arial" panose="020B0604020202020204" pitchFamily="34" charset="0"/>
              </a:rPr>
              <a:t>s</a:t>
            </a:r>
            <a:r>
              <a:rPr lang="en-GB" sz="2200" dirty="0" smtClean="0">
                <a:solidFill>
                  <a:schemeClr val="tx1"/>
                </a:solidFill>
                <a:latin typeface="Arial" panose="020B0604020202020204" pitchFamily="34" charset="0"/>
                <a:cs typeface="Arial" panose="020B0604020202020204" pitchFamily="34" charset="0"/>
              </a:rPr>
              <a:t>pecification</a:t>
            </a:r>
            <a:r>
              <a:rPr lang="en-GB" sz="2200" dirty="0">
                <a:solidFill>
                  <a:schemeClr val="tx1"/>
                </a:solidFill>
                <a:latin typeface="Arial" panose="020B0604020202020204" pitchFamily="34" charset="0"/>
                <a:cs typeface="Arial" panose="020B0604020202020204" pitchFamily="34" charset="0"/>
              </a:rPr>
              <a:t>. </a:t>
            </a:r>
          </a:p>
          <a:p>
            <a:pPr marL="0" indent="0">
              <a:buNone/>
            </a:pPr>
            <a:endParaRPr lang="en-GB" sz="2200" dirty="0" smtClean="0">
              <a:solidFill>
                <a:schemeClr val="tx1"/>
              </a:solidFill>
              <a:latin typeface="Arial" panose="020B0604020202020204" pitchFamily="34" charset="0"/>
              <a:cs typeface="Arial" panose="020B0604020202020204" pitchFamily="34" charset="0"/>
            </a:endParaRPr>
          </a:p>
          <a:p>
            <a:pPr marL="0" indent="0">
              <a:buNone/>
            </a:pPr>
            <a:r>
              <a:rPr lang="en-GB" sz="2200" dirty="0" smtClean="0">
                <a:solidFill>
                  <a:schemeClr val="tx1"/>
                </a:solidFill>
                <a:latin typeface="Arial" panose="020B0604020202020204" pitchFamily="34" charset="0"/>
                <a:cs typeface="Arial" panose="020B0604020202020204" pitchFamily="34" charset="0"/>
              </a:rPr>
              <a:t>Candidates </a:t>
            </a:r>
            <a:r>
              <a:rPr lang="en-GB" sz="2200" dirty="0">
                <a:solidFill>
                  <a:schemeClr val="tx1"/>
                </a:solidFill>
                <a:latin typeface="Arial" panose="020B0604020202020204" pitchFamily="34" charset="0"/>
                <a:cs typeface="Arial" panose="020B0604020202020204" pitchFamily="34" charset="0"/>
              </a:rPr>
              <a:t>may link their research and production projects by context. They must not submit the evidence used in their research project as evidence for their production project, although they can use the same skills, techniques, and processes in both. </a:t>
            </a: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166416587"/>
      </p:ext>
    </p:extLst>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defRPr/>
            </a:pPr>
            <a:r>
              <a:rPr lang="en-GB" kern="0" dirty="0">
                <a:solidFill>
                  <a:schemeClr val="tx1"/>
                </a:solidFill>
                <a:latin typeface="Arial"/>
              </a:rPr>
              <a:t>Research project</a:t>
            </a:r>
          </a:p>
          <a:p>
            <a:pPr lvl="0">
              <a:defRPr/>
            </a:pPr>
            <a:r>
              <a:rPr lang="en-GB" kern="0" dirty="0" smtClean="0">
                <a:solidFill>
                  <a:schemeClr val="tx1"/>
                </a:solidFill>
                <a:latin typeface="Arial"/>
              </a:rPr>
              <a:t> </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sp>
        <p:nvSpPr>
          <p:cNvPr id="9" name="Text Placeholder 2"/>
          <p:cNvSpPr txBox="1">
            <a:spLocks/>
          </p:cNvSpPr>
          <p:nvPr/>
        </p:nvSpPr>
        <p:spPr>
          <a:xfrm>
            <a:off x="410981" y="1484784"/>
            <a:ext cx="8208912" cy="453618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Candidates can choose their research project topic from any appropriate music technology context that provides sufficient scope for investigation, analysis, experimentation, and synthesis of music technology skills, techniques, and processes, such </a:t>
            </a:r>
            <a:r>
              <a:rPr lang="en-GB" sz="2200" dirty="0" smtClean="0">
                <a:solidFill>
                  <a:schemeClr val="tx1"/>
                </a:solidFill>
                <a:latin typeface="Arial" panose="020B0604020202020204" pitchFamily="34" charset="0"/>
                <a:cs typeface="Arial" panose="020B0604020202020204" pitchFamily="34" charset="0"/>
              </a:rPr>
              <a:t>as:</a:t>
            </a:r>
          </a:p>
          <a:p>
            <a:pPr marL="0" indent="0">
              <a:buNone/>
            </a:pPr>
            <a:endParaRPr lang="en-GB" sz="2200" dirty="0">
              <a:solidFill>
                <a:schemeClr val="tx1"/>
              </a:solidFill>
              <a:latin typeface="Arial" panose="020B0604020202020204" pitchFamily="34" charset="0"/>
              <a:cs typeface="Arial" panose="020B0604020202020204" pitchFamily="34" charset="0"/>
            </a:endParaRPr>
          </a:p>
          <a:p>
            <a:pPr marL="342900" lvl="1" indent="-342900">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advanced Foley and sound design techniques in contemporary action sequences</a:t>
            </a:r>
          </a:p>
          <a:p>
            <a:pPr marL="342900" lvl="1" indent="-342900">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advanced sound production techniques in modern rock music</a:t>
            </a:r>
          </a:p>
          <a:p>
            <a:pPr marL="342900" lvl="1" indent="-342900">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advanced mixing techniques in 21st century pop music</a:t>
            </a:r>
          </a:p>
          <a:p>
            <a:pPr marL="342900" lvl="1" indent="-342900">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mastering techniques</a:t>
            </a:r>
          </a:p>
          <a:p>
            <a:pPr marL="342900" lvl="1" indent="-342900">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advanced </a:t>
            </a:r>
            <a:r>
              <a:rPr lang="en-GB" sz="2200" dirty="0" err="1">
                <a:solidFill>
                  <a:schemeClr val="tx1"/>
                </a:solidFill>
                <a:latin typeface="Arial" panose="020B0604020202020204" pitchFamily="34" charset="0"/>
                <a:cs typeface="Arial" panose="020B0604020202020204" pitchFamily="34" charset="0"/>
              </a:rPr>
              <a:t>mic’ing</a:t>
            </a:r>
            <a:r>
              <a:rPr lang="en-GB" sz="2200" dirty="0">
                <a:solidFill>
                  <a:schemeClr val="tx1"/>
                </a:solidFill>
                <a:latin typeface="Arial" panose="020B0604020202020204" pitchFamily="34" charset="0"/>
                <a:cs typeface="Arial" panose="020B0604020202020204" pitchFamily="34" charset="0"/>
              </a:rPr>
              <a:t> and recording techniques in contemporary classical </a:t>
            </a:r>
            <a:r>
              <a:rPr lang="en-GB" sz="2200" dirty="0" smtClean="0">
                <a:solidFill>
                  <a:schemeClr val="tx1"/>
                </a:solidFill>
                <a:latin typeface="Arial" panose="020B0604020202020204" pitchFamily="34" charset="0"/>
                <a:cs typeface="Arial" panose="020B0604020202020204" pitchFamily="34" charset="0"/>
              </a:rPr>
              <a:t>production.</a:t>
            </a:r>
            <a:endParaRPr lang="en-GB" sz="2200" dirty="0">
              <a:solidFill>
                <a:schemeClr val="tx1"/>
              </a:solidFill>
              <a:latin typeface="Arial" panose="020B0604020202020204" pitchFamily="34" charset="0"/>
              <a:cs typeface="Arial" panose="020B0604020202020204" pitchFamily="34" charset="0"/>
            </a:endParaRPr>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622633719"/>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45777" y="490495"/>
            <a:ext cx="7777162" cy="10801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lvl="0" indent="0" fontAlgn="auto">
              <a:spcBef>
                <a:spcPts val="0"/>
              </a:spcBef>
              <a:spcAft>
                <a:spcPts val="0"/>
              </a:spcAft>
              <a:buClrTx/>
              <a:buNone/>
              <a:defRPr/>
            </a:pPr>
            <a:r>
              <a:rPr lang="en-GB" sz="3600" b="1" kern="0" dirty="0">
                <a:solidFill>
                  <a:prstClr val="black"/>
                </a:solidFill>
                <a:latin typeface="Arial"/>
              </a:rPr>
              <a:t>Research project</a:t>
            </a:r>
          </a:p>
          <a:p>
            <a:pPr marL="0" indent="0">
              <a:buClrTx/>
              <a:buNone/>
              <a:defRPr/>
            </a:pPr>
            <a:endParaRPr lang="en-GB" sz="2800" kern="0" dirty="0">
              <a:solidFill>
                <a:schemeClr val="tx1"/>
              </a:solidFill>
              <a:latin typeface="Arial"/>
            </a:endParaRPr>
          </a:p>
        </p:txBody>
      </p:sp>
      <p:sp>
        <p:nvSpPr>
          <p:cNvPr id="2" name="Rectangle 1"/>
          <p:cNvSpPr/>
          <p:nvPr/>
        </p:nvSpPr>
        <p:spPr>
          <a:xfrm>
            <a:off x="445777" y="1484784"/>
            <a:ext cx="8429160" cy="3816429"/>
          </a:xfrm>
          <a:prstGeom prst="rect">
            <a:avLst/>
          </a:prstGeom>
        </p:spPr>
        <p:txBody>
          <a:bodyPr wrap="square">
            <a:spAutoFit/>
          </a:bodyPr>
          <a:lstStyle/>
          <a:p>
            <a:r>
              <a:rPr lang="en-GB" sz="2200" dirty="0" smtClean="0">
                <a:latin typeface="Arial" panose="020B0604020202020204" pitchFamily="34" charset="0"/>
                <a:cs typeface="Arial" panose="020B0604020202020204" pitchFamily="34" charset="0"/>
              </a:rPr>
              <a:t>Candidates should avoid contexts that are too broad or do not provide sufficient scope for the research project.</a:t>
            </a:r>
          </a:p>
          <a:p>
            <a:endParaRPr lang="en-GB" sz="22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An example of a context that is too broad is ‘multi-tracked production techniques’. Candidates may struggle to identify particular skills, techniques, and processes, as there are so many possible sub contexts within this very broad area.</a:t>
            </a:r>
          </a:p>
          <a:p>
            <a:endParaRPr lang="en-GB" sz="22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A context that does not provide enough scope is ‘voice-over recording techniques’, as there is a finite number of skills, techniques, and processes candidates could research.</a:t>
            </a:r>
            <a:endParaRPr lang="en-GB" sz="2200" dirty="0">
              <a:latin typeface="Arial" panose="020B0604020202020204" pitchFamily="34" charset="0"/>
              <a:cs typeface="Arial" panose="020B0604020202020204" pitchFamily="34" charset="0"/>
            </a:endParaRP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254668280"/>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777" y="1484784"/>
            <a:ext cx="8429160" cy="4401205"/>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following candidate evidence is required for the </a:t>
            </a:r>
            <a:r>
              <a:rPr lang="en-GB" sz="2000" dirty="0" smtClean="0">
                <a:latin typeface="Arial" panose="020B0604020202020204" pitchFamily="34" charset="0"/>
                <a:cs typeface="Arial" panose="020B0604020202020204" pitchFamily="34" charset="0"/>
              </a:rPr>
              <a:t>research project.</a:t>
            </a:r>
          </a:p>
          <a:p>
            <a:endParaRPr lang="en-GB"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w"/>
            </a:pP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short description of the topic, including the candidate’s identification and justification of the topic’s suitability, and an indication of the scope for investigation, analysis, experimentation, and </a:t>
            </a:r>
            <a:r>
              <a:rPr lang="en-GB" sz="2000" dirty="0" smtClean="0">
                <a:latin typeface="Arial" panose="020B0604020202020204" pitchFamily="34" charset="0"/>
                <a:cs typeface="Arial" panose="020B0604020202020204" pitchFamily="34" charset="0"/>
              </a:rPr>
              <a:t>synthesis.</a:t>
            </a:r>
            <a:endParaRPr lang="en-GB"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w"/>
            </a:pP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n </a:t>
            </a:r>
            <a:r>
              <a:rPr lang="en-GB" sz="2000" dirty="0">
                <a:latin typeface="Arial" panose="020B0604020202020204" pitchFamily="34" charset="0"/>
                <a:cs typeface="Arial" panose="020B0604020202020204" pitchFamily="34" charset="0"/>
              </a:rPr>
              <a:t>outline project specification that gives an overview of the project, a timeline, proposed resources, and projected </a:t>
            </a:r>
            <a:r>
              <a:rPr lang="en-GB" sz="2000" dirty="0" smtClean="0">
                <a:latin typeface="Arial" panose="020B0604020202020204" pitchFamily="34" charset="0"/>
                <a:cs typeface="Arial" panose="020B0604020202020204" pitchFamily="34" charset="0"/>
              </a:rPr>
              <a:t>outcomes.</a:t>
            </a:r>
            <a:endParaRPr lang="en-GB"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w"/>
            </a:pP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report (which may be an extended essay or a multimedia report) on their investigation, analysis, experimentation, and synthesis that is presented appropriately and has references to the candidate’s sources of </a:t>
            </a:r>
            <a:r>
              <a:rPr lang="en-GB" sz="2000" dirty="0" smtClean="0">
                <a:latin typeface="Arial" panose="020B0604020202020204" pitchFamily="34" charset="0"/>
                <a:cs typeface="Arial" panose="020B0604020202020204" pitchFamily="34" charset="0"/>
              </a:rPr>
              <a:t>information.</a:t>
            </a:r>
            <a:endParaRPr lang="en-GB" sz="20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w"/>
            </a:pPr>
            <a:r>
              <a:rPr lang="en-GB" sz="2000" dirty="0">
                <a:latin typeface="Arial" panose="020B0604020202020204" pitchFamily="34" charset="0"/>
                <a:cs typeface="Arial" panose="020B0604020202020204" pitchFamily="34" charset="0"/>
              </a:rPr>
              <a:t>M</a:t>
            </a:r>
            <a:r>
              <a:rPr lang="en-GB" sz="2000" dirty="0" smtClean="0">
                <a:latin typeface="Arial" panose="020B0604020202020204" pitchFamily="34" charset="0"/>
                <a:cs typeface="Arial" panose="020B0604020202020204" pitchFamily="34" charset="0"/>
              </a:rPr>
              <a:t>edia </a:t>
            </a:r>
            <a:r>
              <a:rPr lang="en-GB" sz="2000" dirty="0">
                <a:latin typeface="Arial" panose="020B0604020202020204" pitchFamily="34" charset="0"/>
                <a:cs typeface="Arial" panose="020B0604020202020204" pitchFamily="34" charset="0"/>
              </a:rPr>
              <a:t>files that demonstrate the candidate’s experimentation with identified skills, techniques, and </a:t>
            </a:r>
            <a:r>
              <a:rPr lang="en-GB" sz="2000" dirty="0" smtClean="0">
                <a:latin typeface="Arial" panose="020B0604020202020204" pitchFamily="34" charset="0"/>
                <a:cs typeface="Arial" panose="020B0604020202020204" pitchFamily="34" charset="0"/>
              </a:rPr>
              <a:t>processes.</a:t>
            </a:r>
            <a:endParaRPr lang="en-GB" sz="2000" dirty="0">
              <a:latin typeface="Arial" panose="020B0604020202020204" pitchFamily="34" charset="0"/>
              <a:cs typeface="Arial" panose="020B0604020202020204" pitchFamily="34" charset="0"/>
            </a:endParaRPr>
          </a:p>
          <a:p>
            <a:pPr>
              <a:spcAft>
                <a:spcPts val="600"/>
              </a:spcAft>
            </a:pPr>
            <a:endParaRPr lang="en-GB" sz="2000" dirty="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445777" y="490495"/>
            <a:ext cx="7777162" cy="10801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lvl="0" indent="0" fontAlgn="auto">
              <a:spcBef>
                <a:spcPts val="0"/>
              </a:spcBef>
              <a:spcAft>
                <a:spcPts val="0"/>
              </a:spcAft>
              <a:buClrTx/>
              <a:buNone/>
              <a:defRPr/>
            </a:pPr>
            <a:r>
              <a:rPr lang="en-GB" sz="3600" b="1" kern="0" dirty="0">
                <a:solidFill>
                  <a:prstClr val="black"/>
                </a:solidFill>
                <a:latin typeface="Arial"/>
              </a:rPr>
              <a:t>Research project</a:t>
            </a:r>
          </a:p>
          <a:p>
            <a:pPr marL="0" indent="0">
              <a:buClrTx/>
              <a:buNone/>
              <a:defRPr/>
            </a:pPr>
            <a:endParaRPr lang="en-GB" sz="2800" kern="0" dirty="0">
              <a:solidFill>
                <a:schemeClr val="tx1"/>
              </a:solidFill>
              <a:latin typeface="Arial"/>
            </a:endParaRPr>
          </a:p>
        </p:txBody>
      </p:sp>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696459694"/>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95536" y="1484784"/>
            <a:ext cx="7777162" cy="3887787"/>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endParaRPr lang="en-GB" sz="2400" dirty="0" smtClean="0">
              <a:solidFill>
                <a:schemeClr val="tx1"/>
              </a:solidFill>
              <a:latin typeface="Arial" panose="020B0604020202020204" pitchFamily="34" charset="0"/>
              <a:cs typeface="Arial" panose="020B0604020202020204" pitchFamily="34" charset="0"/>
            </a:endParaRPr>
          </a:p>
          <a:p>
            <a:pPr marL="0" indent="0">
              <a:buNone/>
            </a:pPr>
            <a:r>
              <a:rPr lang="en-GB" sz="2400" dirty="0" smtClean="0">
                <a:solidFill>
                  <a:schemeClr val="tx1"/>
                </a:solidFill>
                <a:latin typeface="Arial" panose="020B0604020202020204" pitchFamily="34" charset="0"/>
                <a:cs typeface="Arial" panose="020B0604020202020204" pitchFamily="34" charset="0"/>
              </a:rPr>
              <a:t>As </a:t>
            </a:r>
            <a:r>
              <a:rPr lang="en-GB" sz="2400" dirty="0">
                <a:solidFill>
                  <a:schemeClr val="tx1"/>
                </a:solidFill>
                <a:latin typeface="Arial" panose="020B0604020202020204" pitchFamily="34" charset="0"/>
                <a:cs typeface="Arial" panose="020B0604020202020204" pitchFamily="34" charset="0"/>
              </a:rPr>
              <a:t>a guide, a written report should have a word count of 2,500 to 3,000 words. If candidates choose to submit their project in another format, their evidence should be of an equivalent volume</a:t>
            </a:r>
            <a:r>
              <a:rPr lang="en-GB" sz="2400" dirty="0" smtClean="0">
                <a:solidFill>
                  <a:schemeClr val="tx1"/>
                </a:solidFill>
                <a:latin typeface="Arial" panose="020B0604020202020204" pitchFamily="34" charset="0"/>
                <a:cs typeface="Arial" panose="020B0604020202020204" pitchFamily="34" charset="0"/>
              </a:rPr>
              <a:t>.</a:t>
            </a:r>
          </a:p>
          <a:p>
            <a:r>
              <a:rPr lang="en-GB" sz="2400" dirty="0" smtClean="0">
                <a:solidFill>
                  <a:schemeClr val="tx1"/>
                </a:solidFill>
                <a:latin typeface="Arial" panose="020B0604020202020204" pitchFamily="34" charset="0"/>
                <a:cs typeface="Arial" panose="020B0604020202020204" pitchFamily="34" charset="0"/>
              </a:rPr>
              <a:t> </a:t>
            </a:r>
            <a:endParaRPr lang="en-GB" sz="2400" dirty="0">
              <a:solidFill>
                <a:schemeClr val="tx1"/>
              </a:solidFill>
              <a:latin typeface="Arial" panose="020B0604020202020204" pitchFamily="34" charset="0"/>
              <a:cs typeface="Arial" panose="020B0604020202020204" pitchFamily="34" charset="0"/>
            </a:endParaRPr>
          </a:p>
          <a:p>
            <a:pPr marL="0" indent="0">
              <a:buNone/>
            </a:pPr>
            <a:r>
              <a:rPr lang="en-GB" sz="2400" dirty="0" smtClean="0">
                <a:solidFill>
                  <a:schemeClr val="tx1"/>
                </a:solidFill>
                <a:latin typeface="Arial" panose="020B0604020202020204" pitchFamily="34" charset="0"/>
                <a:cs typeface="Arial" panose="020B0604020202020204" pitchFamily="34" charset="0"/>
              </a:rPr>
              <a:t>Word count is given to indicate the volume of evidence required. No penalty is applied.</a:t>
            </a:r>
          </a:p>
          <a:p>
            <a:pPr marL="0" indent="0">
              <a:buNone/>
            </a:pPr>
            <a:endParaRPr lang="en-GB" sz="2400" dirty="0">
              <a:solidFill>
                <a:schemeClr val="tx1"/>
              </a:solidFill>
              <a:latin typeface="Arial" panose="020B0604020202020204" pitchFamily="34" charset="0"/>
              <a:cs typeface="Arial" panose="020B0604020202020204" pitchFamily="34" charset="0"/>
            </a:endParaRPr>
          </a:p>
          <a:p>
            <a:pPr marL="0" indent="0">
              <a:buNone/>
            </a:pPr>
            <a:r>
              <a:rPr lang="en-GB" sz="2400" dirty="0" smtClean="0">
                <a:solidFill>
                  <a:schemeClr val="tx1"/>
                </a:solidFill>
                <a:latin typeface="Arial" panose="020B0604020202020204" pitchFamily="34" charset="0"/>
                <a:cs typeface="Arial" panose="020B0604020202020204" pitchFamily="34" charset="0"/>
              </a:rPr>
              <a:t>Centres should refer to the additional guidance provided in the detailed marking instructions in the course specification.</a:t>
            </a:r>
          </a:p>
          <a:p>
            <a:pPr marL="0" indent="0">
              <a:buNone/>
            </a:pPr>
            <a:endParaRPr lang="en-GB" sz="2400" dirty="0">
              <a:solidFill>
                <a:schemeClr val="tx1"/>
              </a:solidFill>
              <a:latin typeface="Arial" panose="020B0604020202020204" pitchFamily="34" charset="0"/>
              <a:cs typeface="Arial" panose="020B0604020202020204" pitchFamily="34" charset="0"/>
            </a:endParaRPr>
          </a:p>
          <a:p>
            <a:pPr marL="0" indent="0">
              <a:buNone/>
            </a:pPr>
            <a:endParaRPr lang="en-GB" sz="2400" dirty="0">
              <a:solidFill>
                <a:schemeClr val="tx1"/>
              </a:solidFill>
              <a:latin typeface="Arial" panose="020B0604020202020204" pitchFamily="34" charset="0"/>
              <a:cs typeface="Arial" panose="020B0604020202020204" pitchFamily="34" charset="0"/>
            </a:endParaRPr>
          </a:p>
        </p:txBody>
      </p:sp>
      <p:sp>
        <p:nvSpPr>
          <p:cNvPr id="4" name="Text Placeholder 2"/>
          <p:cNvSpPr txBox="1">
            <a:spLocks/>
          </p:cNvSpPr>
          <p:nvPr/>
        </p:nvSpPr>
        <p:spPr>
          <a:xfrm>
            <a:off x="395536" y="548680"/>
            <a:ext cx="8892479" cy="10801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lvl="0" indent="0" fontAlgn="auto">
              <a:spcBef>
                <a:spcPts val="0"/>
              </a:spcBef>
              <a:spcAft>
                <a:spcPts val="0"/>
              </a:spcAft>
              <a:buClrTx/>
              <a:buNone/>
              <a:defRPr/>
            </a:pPr>
            <a:r>
              <a:rPr lang="en-GB" sz="3600" b="1" kern="0" dirty="0" smtClean="0">
                <a:solidFill>
                  <a:prstClr val="black"/>
                </a:solidFill>
                <a:latin typeface="Arial"/>
              </a:rPr>
              <a:t>Research project — </a:t>
            </a:r>
            <a:r>
              <a:rPr lang="en-GB" sz="3600" b="1" kern="0" dirty="0">
                <a:solidFill>
                  <a:prstClr val="black"/>
                </a:solidFill>
                <a:latin typeface="Arial"/>
              </a:rPr>
              <a:t>a</a:t>
            </a:r>
            <a:r>
              <a:rPr lang="en-GB" sz="3600" b="1" kern="0" dirty="0" smtClean="0">
                <a:solidFill>
                  <a:prstClr val="black"/>
                </a:solidFill>
                <a:latin typeface="Arial"/>
              </a:rPr>
              <a:t>dditional guidance</a:t>
            </a:r>
            <a:endParaRPr lang="en-GB" sz="3600" b="1" kern="0" dirty="0">
              <a:solidFill>
                <a:prstClr val="black"/>
              </a:solidFill>
              <a:latin typeface="Arial"/>
            </a:endParaRPr>
          </a:p>
        </p:txBody>
      </p:sp>
      <p:pic>
        <p:nvPicPr>
          <p:cNvPr id="3"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459776894"/>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sp>
        <p:nvSpPr>
          <p:cNvPr id="9" name="Text Placeholder 2"/>
          <p:cNvSpPr txBox="1">
            <a:spLocks/>
          </p:cNvSpPr>
          <p:nvPr/>
        </p:nvSpPr>
        <p:spPr>
          <a:xfrm>
            <a:off x="464096" y="1412776"/>
            <a:ext cx="7777162" cy="424847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400" dirty="0">
                <a:solidFill>
                  <a:schemeClr val="tx1"/>
                </a:solidFill>
                <a:latin typeface="Arial" panose="020B0604020202020204" pitchFamily="34" charset="0"/>
                <a:cs typeface="Arial" panose="020B0604020202020204" pitchFamily="34" charset="0"/>
              </a:rPr>
              <a:t>The production project assesses candidate application of knowledge and skills acquired from the course in a practical context. Candidates plan, implement, and evaluate a large-scale creative production using music technology</a:t>
            </a:r>
            <a:r>
              <a:rPr lang="en-GB" sz="2400" dirty="0" smtClean="0">
                <a:solidFill>
                  <a:schemeClr val="tx1"/>
                </a:solidFill>
                <a:latin typeface="Arial" panose="020B0604020202020204" pitchFamily="34" charset="0"/>
                <a:cs typeface="Arial" panose="020B0604020202020204" pitchFamily="34" charset="0"/>
              </a:rPr>
              <a:t>.</a:t>
            </a:r>
          </a:p>
          <a:p>
            <a:pPr marL="0" indent="0">
              <a:buNone/>
            </a:pPr>
            <a:endParaRPr lang="en-GB" sz="2400" dirty="0">
              <a:solidFill>
                <a:schemeClr val="tx1"/>
              </a:solidFill>
              <a:latin typeface="Arial" panose="020B0604020202020204" pitchFamily="34" charset="0"/>
              <a:cs typeface="Arial" panose="020B0604020202020204" pitchFamily="34" charset="0"/>
            </a:endParaRPr>
          </a:p>
          <a:p>
            <a:pPr marL="0" indent="0">
              <a:buNone/>
            </a:pPr>
            <a:r>
              <a:rPr lang="en-GB" sz="2400" dirty="0">
                <a:solidFill>
                  <a:schemeClr val="tx1"/>
                </a:solidFill>
                <a:latin typeface="Arial" panose="020B0604020202020204" pitchFamily="34" charset="0"/>
                <a:cs typeface="Arial" panose="020B0604020202020204" pitchFamily="34" charset="0"/>
              </a:rPr>
              <a:t>Candidates should clearly demonstrate knowledge and skills (as defined in the ‘Skills, knowledge and understanding for the course assessment’ section of </a:t>
            </a:r>
            <a:r>
              <a:rPr lang="en-GB" sz="2400" dirty="0" smtClean="0">
                <a:solidFill>
                  <a:schemeClr val="tx1"/>
                </a:solidFill>
                <a:latin typeface="Arial" panose="020B0604020202020204" pitchFamily="34" charset="0"/>
                <a:cs typeface="Arial" panose="020B0604020202020204" pitchFamily="34" charset="0"/>
              </a:rPr>
              <a:t>the course specification) </a:t>
            </a:r>
            <a:r>
              <a:rPr lang="en-GB" sz="2400" dirty="0">
                <a:solidFill>
                  <a:schemeClr val="tx1"/>
                </a:solidFill>
                <a:latin typeface="Arial" panose="020B0604020202020204" pitchFamily="34" charset="0"/>
                <a:cs typeface="Arial" panose="020B0604020202020204" pitchFamily="34" charset="0"/>
              </a:rPr>
              <a:t>and skills, techniques, and processes they acquire through their own research. </a:t>
            </a:r>
          </a:p>
          <a:p>
            <a:pPr lvl="1">
              <a:buClrTx/>
              <a:defRPr/>
            </a:pPr>
            <a:endParaRPr lang="en-GB" sz="2800" kern="0" dirty="0">
              <a:solidFill>
                <a:schemeClr val="tx1"/>
              </a:solidFill>
              <a:latin typeface="Arial"/>
            </a:endParaRPr>
          </a:p>
        </p:txBody>
      </p:sp>
      <p:pic>
        <p:nvPicPr>
          <p:cNvPr id="2" name="Slide 15">
            <a:hlinkClick r:id="" action="ppaction://media"/>
          </p:cNvPr>
          <p:cNvPicPr>
            <a:picLocks noChangeAspect="1"/>
          </p:cNvPicPr>
          <p:nvPr>
            <a:audioFile r:link="rId1"/>
            <p:extLst>
              <p:ext uri="{DAA4B4D4-6D71-4841-9C94-3DE7FCFB9230}">
                <p14:media xmlns:p14="http://schemas.microsoft.com/office/powerpoint/2010/main" r:embed="rId2">
                  <p14:trim end="15931.3922"/>
                </p14:media>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230921524"/>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79541" y="1196752"/>
            <a:ext cx="7777162" cy="424847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r>
              <a:rPr lang="en-GB" sz="2400" dirty="0">
                <a:solidFill>
                  <a:schemeClr val="tx1"/>
                </a:solidFill>
                <a:latin typeface="Arial" panose="020B0604020202020204" pitchFamily="34" charset="0"/>
                <a:cs typeface="Arial" panose="020B0604020202020204" pitchFamily="34" charset="0"/>
              </a:rPr>
              <a:t> </a:t>
            </a:r>
          </a:p>
          <a:p>
            <a:pPr marL="0" indent="0">
              <a:buNone/>
            </a:pPr>
            <a:r>
              <a:rPr lang="en-GB" sz="2400" dirty="0">
                <a:solidFill>
                  <a:schemeClr val="tx1"/>
                </a:solidFill>
                <a:latin typeface="Arial" panose="020B0604020202020204" pitchFamily="34" charset="0"/>
                <a:cs typeface="Arial" panose="020B0604020202020204" pitchFamily="34" charset="0"/>
              </a:rPr>
              <a:t>Marks are awarded for</a:t>
            </a:r>
            <a:r>
              <a:rPr lang="en-GB" sz="2400" dirty="0" smtClean="0">
                <a:solidFill>
                  <a:schemeClr val="tx1"/>
                </a:solidFill>
                <a:latin typeface="Arial" panose="020B0604020202020204" pitchFamily="34" charset="0"/>
                <a:cs typeface="Arial" panose="020B0604020202020204" pitchFamily="34" charset="0"/>
              </a:rPr>
              <a:t>:</a:t>
            </a:r>
          </a:p>
          <a:p>
            <a:pPr marL="0" indent="0">
              <a:buNone/>
            </a:pP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defining a project </a:t>
            </a:r>
            <a:r>
              <a:rPr lang="en-GB" sz="2400" dirty="0" smtClean="0">
                <a:solidFill>
                  <a:schemeClr val="tx1"/>
                </a:solidFill>
                <a:latin typeface="Arial" panose="020B0604020202020204" pitchFamily="34" charset="0"/>
                <a:cs typeface="Arial" panose="020B0604020202020204" pitchFamily="34" charset="0"/>
              </a:rPr>
              <a:t>brief</a:t>
            </a:r>
            <a:r>
              <a:rPr lang="en-GB" sz="2400" dirty="0">
                <a:solidFill>
                  <a:schemeClr val="tx1"/>
                </a:solidFill>
                <a:latin typeface="Arial" panose="020B0604020202020204" pitchFamily="34" charset="0"/>
                <a:cs typeface="Arial" panose="020B0604020202020204" pitchFamily="34" charset="0"/>
              </a:rPr>
              <a:t> </a:t>
            </a:r>
            <a:r>
              <a:rPr lang="en-GB" sz="2400" dirty="0" smtClean="0">
                <a:solidFill>
                  <a:schemeClr val="tx1"/>
                </a:solidFill>
                <a:latin typeface="Arial" panose="020B0604020202020204" pitchFamily="34" charset="0"/>
                <a:cs typeface="Arial" panose="020B0604020202020204" pitchFamily="34" charset="0"/>
              </a:rPr>
              <a:t>(5 marks)</a:t>
            </a: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planning the </a:t>
            </a:r>
            <a:r>
              <a:rPr lang="en-GB" sz="2400" dirty="0" smtClean="0">
                <a:solidFill>
                  <a:schemeClr val="tx1"/>
                </a:solidFill>
                <a:latin typeface="Arial" panose="020B0604020202020204" pitchFamily="34" charset="0"/>
                <a:cs typeface="Arial" panose="020B0604020202020204" pitchFamily="34" charset="0"/>
              </a:rPr>
              <a:t>production</a:t>
            </a:r>
            <a:r>
              <a:rPr lang="en-GB" sz="2400" dirty="0">
                <a:solidFill>
                  <a:schemeClr val="tx1"/>
                </a:solidFill>
                <a:latin typeface="Arial" panose="020B0604020202020204" pitchFamily="34" charset="0"/>
                <a:cs typeface="Arial" panose="020B0604020202020204" pitchFamily="34" charset="0"/>
              </a:rPr>
              <a:t> </a:t>
            </a:r>
            <a:r>
              <a:rPr lang="en-GB" sz="2400" dirty="0" smtClean="0">
                <a:solidFill>
                  <a:schemeClr val="tx1"/>
                </a:solidFill>
                <a:latin typeface="Arial" panose="020B0604020202020204" pitchFamily="34" charset="0"/>
                <a:cs typeface="Arial" panose="020B0604020202020204" pitchFamily="34" charset="0"/>
              </a:rPr>
              <a:t>(10 marks)</a:t>
            </a: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implementing the </a:t>
            </a:r>
            <a:r>
              <a:rPr lang="en-GB" sz="2400" dirty="0" smtClean="0">
                <a:solidFill>
                  <a:schemeClr val="tx1"/>
                </a:solidFill>
                <a:latin typeface="Arial" panose="020B0604020202020204" pitchFamily="34" charset="0"/>
                <a:cs typeface="Arial" panose="020B0604020202020204" pitchFamily="34" charset="0"/>
              </a:rPr>
              <a:t>production (50 marks)</a:t>
            </a: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mastering the </a:t>
            </a:r>
            <a:r>
              <a:rPr lang="en-GB" sz="2400" dirty="0" smtClean="0">
                <a:solidFill>
                  <a:schemeClr val="tx1"/>
                </a:solidFill>
                <a:latin typeface="Arial" panose="020B0604020202020204" pitchFamily="34" charset="0"/>
                <a:cs typeface="Arial" panose="020B0604020202020204" pitchFamily="34" charset="0"/>
              </a:rPr>
              <a:t>production (20 marks)</a:t>
            </a: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evaluating and reflecting	 </a:t>
            </a:r>
            <a:r>
              <a:rPr lang="en-GB" sz="2400" dirty="0" smtClean="0">
                <a:solidFill>
                  <a:schemeClr val="tx1"/>
                </a:solidFill>
                <a:latin typeface="Arial" panose="020B0604020202020204" pitchFamily="34" charset="0"/>
                <a:cs typeface="Arial" panose="020B0604020202020204" pitchFamily="34" charset="0"/>
              </a:rPr>
              <a:t>(10 marks)</a:t>
            </a:r>
          </a:p>
          <a:p>
            <a:pPr lvl="0">
              <a:buClrTx/>
            </a:pPr>
            <a:endParaRPr lang="en-GB" sz="2400" dirty="0">
              <a:solidFill>
                <a:schemeClr val="tx1"/>
              </a:solidFill>
              <a:latin typeface="Arial" panose="020B0604020202020204" pitchFamily="34" charset="0"/>
              <a:cs typeface="Arial" panose="020B0604020202020204" pitchFamily="34" charset="0"/>
            </a:endParaRPr>
          </a:p>
          <a:p>
            <a:pPr marL="0" lvl="0" indent="0">
              <a:buClrTx/>
              <a:buNone/>
            </a:pPr>
            <a:r>
              <a:rPr lang="en-GB" sz="2400" dirty="0" smtClean="0">
                <a:solidFill>
                  <a:schemeClr val="tx1"/>
                </a:solidFill>
                <a:latin typeface="Arial" panose="020B0604020202020204" pitchFamily="34" charset="0"/>
                <a:cs typeface="Arial" panose="020B0604020202020204" pitchFamily="34" charset="0"/>
              </a:rPr>
              <a:t>A total of 95 marks.</a:t>
            </a:r>
            <a:endParaRPr lang="en-GB" sz="24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682494788"/>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73490" y="1340768"/>
            <a:ext cx="8424936" cy="460851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400" dirty="0">
                <a:solidFill>
                  <a:schemeClr val="tx1"/>
                </a:solidFill>
                <a:latin typeface="Arial" panose="020B0604020202020204" pitchFamily="34" charset="0"/>
                <a:cs typeface="Arial" panose="020B0604020202020204" pitchFamily="34" charset="0"/>
              </a:rPr>
              <a:t>Candidates must define their own brief. They must agree with their teachers and lecturers the context and scope for their production project, to ensure it meets all the assessment task requirements. </a:t>
            </a:r>
            <a:endParaRPr lang="en-GB" sz="2400" dirty="0" smtClean="0">
              <a:solidFill>
                <a:schemeClr val="tx1"/>
              </a:solidFill>
              <a:latin typeface="Arial" panose="020B0604020202020204" pitchFamily="34" charset="0"/>
              <a:cs typeface="Arial" panose="020B0604020202020204" pitchFamily="34" charset="0"/>
            </a:endParaRPr>
          </a:p>
          <a:p>
            <a:pPr marL="0" indent="0">
              <a:buNone/>
            </a:pPr>
            <a:endParaRPr lang="en-GB" sz="2400" dirty="0" smtClean="0">
              <a:solidFill>
                <a:schemeClr val="tx1"/>
              </a:solidFill>
              <a:latin typeface="Arial" panose="020B0604020202020204" pitchFamily="34" charset="0"/>
              <a:cs typeface="Arial" panose="020B0604020202020204" pitchFamily="34" charset="0"/>
            </a:endParaRPr>
          </a:p>
          <a:p>
            <a:pPr marL="0" indent="0">
              <a:buNone/>
            </a:pPr>
            <a:r>
              <a:rPr lang="en-GB" sz="2400" dirty="0" smtClean="0">
                <a:solidFill>
                  <a:schemeClr val="tx1"/>
                </a:solidFill>
                <a:latin typeface="Arial" panose="020B0604020202020204" pitchFamily="34" charset="0"/>
                <a:cs typeface="Arial" panose="020B0604020202020204" pitchFamily="34" charset="0"/>
              </a:rPr>
              <a:t>The </a:t>
            </a:r>
            <a:r>
              <a:rPr lang="en-GB" sz="2400" dirty="0">
                <a:solidFill>
                  <a:schemeClr val="tx1"/>
                </a:solidFill>
                <a:latin typeface="Arial" panose="020B0604020202020204" pitchFamily="34" charset="0"/>
                <a:cs typeface="Arial" panose="020B0604020202020204" pitchFamily="34" charset="0"/>
              </a:rPr>
              <a:t>context and scope of the production </a:t>
            </a:r>
            <a:r>
              <a:rPr lang="en-GB" sz="2400" dirty="0" smtClean="0">
                <a:solidFill>
                  <a:schemeClr val="tx1"/>
                </a:solidFill>
                <a:latin typeface="Arial" panose="020B0604020202020204" pitchFamily="34" charset="0"/>
                <a:cs typeface="Arial" panose="020B0604020202020204" pitchFamily="34" charset="0"/>
              </a:rPr>
              <a:t>project </a:t>
            </a:r>
            <a:r>
              <a:rPr lang="en-GB" sz="2400" dirty="0">
                <a:solidFill>
                  <a:schemeClr val="tx1"/>
                </a:solidFill>
                <a:latin typeface="Arial" panose="020B0604020202020204" pitchFamily="34" charset="0"/>
                <a:cs typeface="Arial" panose="020B0604020202020204" pitchFamily="34" charset="0"/>
              </a:rPr>
              <a:t>must allow candidates to demonstrate all of the required technology skills listed in the ‘Skills, knowledge and understanding for the course assessment’ section of </a:t>
            </a:r>
            <a:r>
              <a:rPr lang="en-GB" sz="2400" dirty="0" smtClean="0">
                <a:solidFill>
                  <a:schemeClr val="tx1"/>
                </a:solidFill>
                <a:latin typeface="Arial" panose="020B0604020202020204" pitchFamily="34" charset="0"/>
                <a:cs typeface="Arial" panose="020B0604020202020204" pitchFamily="34" charset="0"/>
              </a:rPr>
              <a:t>the course specification, </a:t>
            </a:r>
            <a:r>
              <a:rPr lang="en-GB" sz="2400" dirty="0">
                <a:solidFill>
                  <a:schemeClr val="tx1"/>
                </a:solidFill>
                <a:latin typeface="Arial" panose="020B0604020202020204" pitchFamily="34" charset="0"/>
                <a:cs typeface="Arial" panose="020B0604020202020204" pitchFamily="34" charset="0"/>
              </a:rPr>
              <a:t>as well as relevant new skills, techniques, and processes acquired through their own research. </a:t>
            </a: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4110490037"/>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7544" y="1844824"/>
            <a:ext cx="7777162" cy="4392488"/>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400" dirty="0" smtClean="0">
                <a:solidFill>
                  <a:schemeClr val="tx1"/>
                </a:solidFill>
                <a:latin typeface="Arial" panose="020B0604020202020204" pitchFamily="34" charset="0"/>
                <a:cs typeface="Arial" panose="020B0604020202020204" pitchFamily="34" charset="0"/>
              </a:rPr>
              <a:t>Candidates </a:t>
            </a:r>
            <a:r>
              <a:rPr lang="en-GB" sz="2400" dirty="0">
                <a:solidFill>
                  <a:schemeClr val="tx1"/>
                </a:solidFill>
                <a:latin typeface="Arial" panose="020B0604020202020204" pitchFamily="34" charset="0"/>
                <a:cs typeface="Arial" panose="020B0604020202020204" pitchFamily="34" charset="0"/>
              </a:rPr>
              <a:t>may link their research and production projects by context. They must not submit the </a:t>
            </a:r>
            <a:r>
              <a:rPr lang="en-GB" sz="2400" dirty="0" smtClean="0">
                <a:solidFill>
                  <a:schemeClr val="tx1"/>
                </a:solidFill>
                <a:latin typeface="Arial" panose="020B0604020202020204" pitchFamily="34" charset="0"/>
                <a:cs typeface="Arial" panose="020B0604020202020204" pitchFamily="34" charset="0"/>
              </a:rPr>
              <a:t>same evidence </a:t>
            </a:r>
            <a:r>
              <a:rPr lang="en-GB" sz="2400" dirty="0">
                <a:solidFill>
                  <a:schemeClr val="tx1"/>
                </a:solidFill>
                <a:latin typeface="Arial" panose="020B0604020202020204" pitchFamily="34" charset="0"/>
                <a:cs typeface="Arial" panose="020B0604020202020204" pitchFamily="34" charset="0"/>
              </a:rPr>
              <a:t>used in their research project as evidence for their production project, although they can use the same skills, techniques, and processes in both. </a:t>
            </a:r>
            <a:endParaRPr lang="en-GB" sz="2400" dirty="0" smtClean="0">
              <a:solidFill>
                <a:schemeClr val="tx1"/>
              </a:solidFill>
              <a:latin typeface="Arial" panose="020B0604020202020204" pitchFamily="34" charset="0"/>
              <a:cs typeface="Arial" panose="020B0604020202020204" pitchFamily="34" charset="0"/>
            </a:endParaRPr>
          </a:p>
          <a:p>
            <a:pPr marL="0" indent="0">
              <a:buNone/>
            </a:pPr>
            <a:endParaRPr lang="en-GB" sz="24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4136228296"/>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5165" y="1268760"/>
            <a:ext cx="7777162" cy="489654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Candidates can choose their production project from any appropriate context that provides sufficient scope to demonstrate all of the required skills, knowledge and understanding for the course assessment. </a:t>
            </a:r>
            <a:endParaRPr lang="en-GB" sz="2200" dirty="0" smtClean="0">
              <a:solidFill>
                <a:schemeClr val="tx1"/>
              </a:solidFill>
              <a:latin typeface="Arial" panose="020B0604020202020204" pitchFamily="34" charset="0"/>
              <a:cs typeface="Arial" panose="020B0604020202020204" pitchFamily="34" charset="0"/>
            </a:endParaRPr>
          </a:p>
          <a:p>
            <a:pPr marL="0" indent="0">
              <a:buNone/>
            </a:pPr>
            <a:endParaRPr lang="en-GB" sz="2200" dirty="0" smtClean="0">
              <a:solidFill>
                <a:schemeClr val="tx1"/>
              </a:solidFill>
              <a:latin typeface="Arial" panose="020B0604020202020204" pitchFamily="34" charset="0"/>
              <a:cs typeface="Arial" panose="020B0604020202020204" pitchFamily="34" charset="0"/>
            </a:endParaRPr>
          </a:p>
          <a:p>
            <a:pPr marL="0" indent="0">
              <a:buNone/>
            </a:pPr>
            <a:r>
              <a:rPr lang="en-GB" sz="2200" dirty="0" smtClean="0">
                <a:solidFill>
                  <a:schemeClr val="tx1"/>
                </a:solidFill>
                <a:latin typeface="Arial" panose="020B0604020202020204" pitchFamily="34" charset="0"/>
                <a:cs typeface="Arial" panose="020B0604020202020204" pitchFamily="34" charset="0"/>
              </a:rPr>
              <a:t>They also </a:t>
            </a:r>
            <a:r>
              <a:rPr lang="en-GB" sz="2200" dirty="0">
                <a:solidFill>
                  <a:schemeClr val="tx1"/>
                </a:solidFill>
                <a:latin typeface="Arial" panose="020B0604020202020204" pitchFamily="34" charset="0"/>
                <a:cs typeface="Arial" panose="020B0604020202020204" pitchFamily="34" charset="0"/>
              </a:rPr>
              <a:t>demonstrate the new skills, techniques and processes they have acquired through research. Suitable contexts could include: </a:t>
            </a:r>
          </a:p>
          <a:p>
            <a:pPr lvl="0">
              <a:buClrTx/>
            </a:pPr>
            <a:r>
              <a:rPr lang="en-GB" sz="2200" dirty="0">
                <a:solidFill>
                  <a:schemeClr val="tx1"/>
                </a:solidFill>
                <a:latin typeface="Arial" panose="020B0604020202020204" pitchFamily="34" charset="0"/>
                <a:cs typeface="Arial" panose="020B0604020202020204" pitchFamily="34" charset="0"/>
              </a:rPr>
              <a:t>composing with VIs</a:t>
            </a:r>
          </a:p>
          <a:p>
            <a:pPr lvl="0">
              <a:buClrTx/>
            </a:pPr>
            <a:r>
              <a:rPr lang="en-GB" sz="2200" dirty="0">
                <a:solidFill>
                  <a:schemeClr val="tx1"/>
                </a:solidFill>
                <a:latin typeface="Arial" panose="020B0604020202020204" pitchFamily="34" charset="0"/>
                <a:cs typeface="Arial" panose="020B0604020202020204" pitchFamily="34" charset="0"/>
              </a:rPr>
              <a:t>advanced Foley and sound design for film, animation or computer gaming</a:t>
            </a:r>
          </a:p>
          <a:p>
            <a:pPr lvl="0">
              <a:buClrTx/>
            </a:pPr>
            <a:r>
              <a:rPr lang="en-GB" sz="2200" dirty="0">
                <a:solidFill>
                  <a:schemeClr val="tx1"/>
                </a:solidFill>
                <a:latin typeface="Arial" panose="020B0604020202020204" pitchFamily="34" charset="0"/>
                <a:cs typeface="Arial" panose="020B0604020202020204" pitchFamily="34" charset="0"/>
              </a:rPr>
              <a:t>creating large-scale multi-tracking of acoustic and/or electronic sound sources </a:t>
            </a:r>
          </a:p>
        </p:txBody>
      </p:sp>
      <p:sp>
        <p:nvSpPr>
          <p:cNvPr id="4" name="Title 1"/>
          <p:cNvSpPr txBox="1">
            <a:spLocks/>
          </p:cNvSpPr>
          <p:nvPr/>
        </p:nvSpPr>
        <p:spPr>
          <a:xfrm>
            <a:off x="465165" y="476672"/>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19amend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5733256"/>
            <a:ext cx="609600" cy="609600"/>
          </a:xfrm>
          <a:prstGeom prst="rect">
            <a:avLst/>
          </a:prstGeom>
        </p:spPr>
      </p:pic>
    </p:spTree>
    <p:extLst>
      <p:ext uri="{BB962C8B-B14F-4D97-AF65-F5344CB8AC3E}">
        <p14:creationId xmlns:p14="http://schemas.microsoft.com/office/powerpoint/2010/main" val="3629254617"/>
      </p:ext>
    </p:extLst>
  </p:cSld>
  <p:clrMapOvr>
    <a:masterClrMapping/>
  </p:clrMapOvr>
  <mc:AlternateContent xmlns:mc="http://schemas.openxmlformats.org/markup-compatibility/2006">
    <mc:Choice xmlns:p14="http://schemas.microsoft.com/office/powerpoint/2010/main" Requires="p14">
      <p:transition spd="slow" p14:dur="2000" advClick="0" advTm="36000"/>
    </mc:Choice>
    <mc:Fallback>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0528" y="1576388"/>
            <a:ext cx="9324528" cy="149225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lgn="ctr">
              <a:defRPr/>
            </a:pPr>
            <a:r>
              <a:rPr lang="en-GB" sz="4400" kern="0" dirty="0" smtClean="0">
                <a:solidFill>
                  <a:srgbClr val="CC99D1"/>
                </a:solidFill>
              </a:rPr>
              <a:t>Advanced Higher </a:t>
            </a:r>
          </a:p>
          <a:p>
            <a:pPr algn="ctr">
              <a:defRPr/>
            </a:pPr>
            <a:r>
              <a:rPr lang="en-GB" sz="4400" kern="0" dirty="0" smtClean="0">
                <a:solidFill>
                  <a:srgbClr val="CC99D1"/>
                </a:solidFill>
              </a:rPr>
              <a:t>Music </a:t>
            </a:r>
            <a:r>
              <a:rPr lang="en-GB" sz="4400" kern="0" dirty="0">
                <a:solidFill>
                  <a:srgbClr val="CC99D1"/>
                </a:solidFill>
              </a:rPr>
              <a:t>Technology</a:t>
            </a:r>
            <a:endParaRPr lang="en-US" sz="4400" kern="0" dirty="0">
              <a:solidFill>
                <a:srgbClr val="CC99D1"/>
              </a:solidFill>
            </a:endParaRPr>
          </a:p>
        </p:txBody>
      </p:sp>
      <p:sp>
        <p:nvSpPr>
          <p:cNvPr id="4" name="Title 1"/>
          <p:cNvSpPr txBox="1">
            <a:spLocks/>
          </p:cNvSpPr>
          <p:nvPr/>
        </p:nvSpPr>
        <p:spPr>
          <a:xfrm>
            <a:off x="468313" y="3213100"/>
            <a:ext cx="8229600" cy="129540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lgn="ctr">
              <a:defRPr/>
            </a:pPr>
            <a:r>
              <a:rPr lang="en-GB" kern="0" dirty="0">
                <a:solidFill>
                  <a:srgbClr val="003366"/>
                </a:solidFill>
              </a:rPr>
              <a:t>An overview of </a:t>
            </a:r>
            <a:r>
              <a:rPr lang="en-GB" kern="0" dirty="0" smtClean="0">
                <a:solidFill>
                  <a:srgbClr val="003366"/>
                </a:solidFill>
              </a:rPr>
              <a:t>course assessment</a:t>
            </a:r>
            <a:endParaRPr lang="en-GB" kern="0" dirty="0">
              <a:solidFill>
                <a:srgbClr val="003366"/>
              </a:solidFill>
            </a:endParaRP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34242287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81440" y="1484784"/>
            <a:ext cx="7777162" cy="3887787"/>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400" dirty="0" smtClean="0">
                <a:solidFill>
                  <a:schemeClr val="tx1"/>
                </a:solidFill>
                <a:latin typeface="Arial" panose="020B0604020202020204" pitchFamily="34" charset="0"/>
                <a:cs typeface="Arial" panose="020B0604020202020204" pitchFamily="34" charset="0"/>
              </a:rPr>
              <a:t>Candidates </a:t>
            </a:r>
            <a:r>
              <a:rPr lang="en-GB" sz="2400" dirty="0">
                <a:solidFill>
                  <a:schemeClr val="tx1"/>
                </a:solidFill>
                <a:latin typeface="Arial" panose="020B0604020202020204" pitchFamily="34" charset="0"/>
                <a:cs typeface="Arial" panose="020B0604020202020204" pitchFamily="34" charset="0"/>
              </a:rPr>
              <a:t>should avoid contexts that do not provide sufficient scope for the production project at this level. </a:t>
            </a:r>
          </a:p>
          <a:p>
            <a:pPr marL="0" indent="0">
              <a:buNone/>
            </a:pPr>
            <a:endParaRPr lang="en-GB" sz="2400" dirty="0" smtClean="0">
              <a:solidFill>
                <a:schemeClr val="tx1"/>
              </a:solidFill>
              <a:latin typeface="Arial" panose="020B0604020202020204" pitchFamily="34" charset="0"/>
              <a:cs typeface="Arial" panose="020B0604020202020204" pitchFamily="34" charset="0"/>
            </a:endParaRPr>
          </a:p>
          <a:p>
            <a:pPr marL="0" indent="0">
              <a:buNone/>
            </a:pPr>
            <a:r>
              <a:rPr lang="en-GB" sz="2400" dirty="0" smtClean="0">
                <a:solidFill>
                  <a:schemeClr val="tx1"/>
                </a:solidFill>
                <a:latin typeface="Arial" panose="020B0604020202020204" pitchFamily="34" charset="0"/>
                <a:cs typeface="Arial" panose="020B0604020202020204" pitchFamily="34" charset="0"/>
              </a:rPr>
              <a:t>An </a:t>
            </a:r>
            <a:r>
              <a:rPr lang="en-GB" sz="2400" dirty="0">
                <a:solidFill>
                  <a:schemeClr val="tx1"/>
                </a:solidFill>
                <a:latin typeface="Arial" panose="020B0604020202020204" pitchFamily="34" charset="0"/>
                <a:cs typeface="Arial" panose="020B0604020202020204" pitchFamily="34" charset="0"/>
              </a:rPr>
              <a:t>example of a context that does not provide enough scope could be an ‘audiobook’, which would require significant adaptation to prove challenging enough.</a:t>
            </a: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76951975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95536" y="1484784"/>
            <a:ext cx="7777162" cy="3887787"/>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300" dirty="0">
                <a:solidFill>
                  <a:schemeClr val="tx1"/>
                </a:solidFill>
                <a:latin typeface="Arial" panose="020B0604020202020204" pitchFamily="34" charset="0"/>
                <a:cs typeface="Arial" panose="020B0604020202020204" pitchFamily="34" charset="0"/>
              </a:rPr>
              <a:t>The following candidate evidence is required for the </a:t>
            </a:r>
            <a:r>
              <a:rPr lang="en-GB" sz="2300" dirty="0" smtClean="0">
                <a:solidFill>
                  <a:schemeClr val="tx1"/>
                </a:solidFill>
                <a:latin typeface="Arial" panose="020B0604020202020204" pitchFamily="34" charset="0"/>
                <a:cs typeface="Arial" panose="020B0604020202020204" pitchFamily="34" charset="0"/>
              </a:rPr>
              <a:t>production project.</a:t>
            </a:r>
          </a:p>
          <a:p>
            <a:pPr marL="0" indent="0">
              <a:buNone/>
            </a:pPr>
            <a:endParaRPr lang="en-GB" sz="2300" dirty="0">
              <a:solidFill>
                <a:schemeClr val="tx1"/>
              </a:solidFill>
              <a:latin typeface="Arial" panose="020B0604020202020204" pitchFamily="34" charset="0"/>
              <a:cs typeface="Arial" panose="020B0604020202020204" pitchFamily="34" charset="0"/>
            </a:endParaRPr>
          </a:p>
          <a:p>
            <a:pPr lvl="0">
              <a:buClrTx/>
            </a:pPr>
            <a:r>
              <a:rPr lang="en-GB" sz="2300" dirty="0">
                <a:solidFill>
                  <a:schemeClr val="tx1"/>
                </a:solidFill>
                <a:latin typeface="Arial" panose="020B0604020202020204" pitchFamily="34" charset="0"/>
                <a:cs typeface="Arial" panose="020B0604020202020204" pitchFamily="34" charset="0"/>
              </a:rPr>
              <a:t>A</a:t>
            </a:r>
            <a:r>
              <a:rPr lang="en-GB" sz="2300" dirty="0" smtClean="0">
                <a:solidFill>
                  <a:schemeClr val="tx1"/>
                </a:solidFill>
                <a:latin typeface="Arial" panose="020B0604020202020204" pitchFamily="34" charset="0"/>
                <a:cs typeface="Arial" panose="020B0604020202020204" pitchFamily="34" charset="0"/>
              </a:rPr>
              <a:t> </a:t>
            </a:r>
            <a:r>
              <a:rPr lang="en-GB" sz="2300" dirty="0">
                <a:solidFill>
                  <a:schemeClr val="tx1"/>
                </a:solidFill>
                <a:latin typeface="Arial" panose="020B0604020202020204" pitchFamily="34" charset="0"/>
                <a:cs typeface="Arial" panose="020B0604020202020204" pitchFamily="34" charset="0"/>
              </a:rPr>
              <a:t>project brief that is meaningful and appropriately demanding, drawing on music and/or music technology skills and knowledge developed through the course, and skills and knowledge gained through their own </a:t>
            </a:r>
            <a:r>
              <a:rPr lang="en-GB" sz="2300" dirty="0" smtClean="0">
                <a:solidFill>
                  <a:schemeClr val="tx1"/>
                </a:solidFill>
                <a:latin typeface="Arial" panose="020B0604020202020204" pitchFamily="34" charset="0"/>
                <a:cs typeface="Arial" panose="020B0604020202020204" pitchFamily="34" charset="0"/>
              </a:rPr>
              <a:t>research.</a:t>
            </a:r>
            <a:endParaRPr lang="en-GB" sz="2300" dirty="0">
              <a:solidFill>
                <a:schemeClr val="tx1"/>
              </a:solidFill>
              <a:latin typeface="Arial" panose="020B0604020202020204" pitchFamily="34" charset="0"/>
              <a:cs typeface="Arial" panose="020B0604020202020204" pitchFamily="34" charset="0"/>
            </a:endParaRPr>
          </a:p>
          <a:p>
            <a:pPr lvl="0">
              <a:buClrTx/>
            </a:pPr>
            <a:endParaRPr lang="en-GB" sz="20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 — evidence </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136071684"/>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95536" y="1484784"/>
            <a:ext cx="7777162" cy="460851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ClrTx/>
              <a:buNone/>
            </a:pPr>
            <a:r>
              <a:rPr lang="en-GB" sz="2200" dirty="0">
                <a:solidFill>
                  <a:schemeClr val="tx1"/>
                </a:solidFill>
                <a:latin typeface="Arial" panose="020B0604020202020204" pitchFamily="34" charset="0"/>
                <a:cs typeface="Arial" panose="020B0604020202020204" pitchFamily="34" charset="0"/>
              </a:rPr>
              <a:t>D</a:t>
            </a:r>
            <a:r>
              <a:rPr lang="en-GB" sz="2200" dirty="0" smtClean="0">
                <a:solidFill>
                  <a:schemeClr val="tx1"/>
                </a:solidFill>
                <a:latin typeface="Arial" panose="020B0604020202020204" pitchFamily="34" charset="0"/>
                <a:cs typeface="Arial" panose="020B0604020202020204" pitchFamily="34" charset="0"/>
              </a:rPr>
              <a:t>etails </a:t>
            </a:r>
            <a:r>
              <a:rPr lang="en-GB" sz="2200" dirty="0">
                <a:solidFill>
                  <a:schemeClr val="tx1"/>
                </a:solidFill>
                <a:latin typeface="Arial" panose="020B0604020202020204" pitchFamily="34" charset="0"/>
                <a:cs typeface="Arial" panose="020B0604020202020204" pitchFamily="34" charset="0"/>
              </a:rPr>
              <a:t>of the new skills, techniques, and processes candidates intend to use in the </a:t>
            </a:r>
            <a:r>
              <a:rPr lang="en-GB" sz="2200" dirty="0" smtClean="0">
                <a:solidFill>
                  <a:schemeClr val="tx1"/>
                </a:solidFill>
                <a:latin typeface="Arial" panose="020B0604020202020204" pitchFamily="34" charset="0"/>
                <a:cs typeface="Arial" panose="020B0604020202020204" pitchFamily="34" charset="0"/>
              </a:rPr>
              <a:t>production.</a:t>
            </a:r>
          </a:p>
          <a:p>
            <a:pPr marL="0" indent="0">
              <a:buClrTx/>
              <a:buNone/>
            </a:pPr>
            <a:endParaRPr lang="en-GB" sz="2200" dirty="0" smtClean="0">
              <a:solidFill>
                <a:schemeClr val="tx1"/>
              </a:solidFill>
              <a:latin typeface="Arial" panose="020B0604020202020204" pitchFamily="34" charset="0"/>
              <a:cs typeface="Arial" panose="020B0604020202020204" pitchFamily="34" charset="0"/>
            </a:endParaRPr>
          </a:p>
          <a:p>
            <a:pPr>
              <a:buClrTx/>
            </a:pPr>
            <a:r>
              <a:rPr lang="en-GB" sz="2200" dirty="0" smtClean="0">
                <a:solidFill>
                  <a:schemeClr val="tx1"/>
                </a:solidFill>
                <a:latin typeface="Arial" panose="020B0604020202020204" pitchFamily="34" charset="0"/>
                <a:cs typeface="Arial" panose="020B0604020202020204" pitchFamily="34" charset="0"/>
              </a:rPr>
              <a:t>Where </a:t>
            </a:r>
            <a:r>
              <a:rPr lang="en-GB" sz="2200" dirty="0">
                <a:solidFill>
                  <a:schemeClr val="tx1"/>
                </a:solidFill>
                <a:latin typeface="Arial" panose="020B0604020202020204" pitchFamily="34" charset="0"/>
                <a:cs typeface="Arial" panose="020B0604020202020204" pitchFamily="34" charset="0"/>
              </a:rPr>
              <a:t>a candidate does not link their research and production projects by context, the project brief should give details of the new skills, techniques and processes which will be used in the production </a:t>
            </a:r>
            <a:r>
              <a:rPr lang="en-GB" sz="2200" dirty="0" smtClean="0">
                <a:solidFill>
                  <a:schemeClr val="tx1"/>
                </a:solidFill>
                <a:latin typeface="Arial" panose="020B0604020202020204" pitchFamily="34" charset="0"/>
                <a:cs typeface="Arial" panose="020B0604020202020204" pitchFamily="34" charset="0"/>
              </a:rPr>
              <a:t>project.</a:t>
            </a:r>
            <a:endParaRPr lang="en-GB" sz="2200" dirty="0">
              <a:solidFill>
                <a:schemeClr val="tx1"/>
              </a:solidFill>
              <a:latin typeface="Arial" panose="020B0604020202020204" pitchFamily="34" charset="0"/>
              <a:cs typeface="Arial" panose="020B0604020202020204" pitchFamily="34" charset="0"/>
            </a:endParaRPr>
          </a:p>
          <a:p>
            <a:pPr>
              <a:buClrTx/>
            </a:pPr>
            <a:r>
              <a:rPr lang="en-GB" sz="2200" dirty="0" smtClean="0">
                <a:solidFill>
                  <a:schemeClr val="tx1"/>
                </a:solidFill>
                <a:latin typeface="Arial" panose="020B0604020202020204" pitchFamily="34" charset="0"/>
                <a:cs typeface="Arial" panose="020B0604020202020204" pitchFamily="34" charset="0"/>
              </a:rPr>
              <a:t>Where </a:t>
            </a:r>
            <a:r>
              <a:rPr lang="en-GB" sz="2200" dirty="0">
                <a:solidFill>
                  <a:schemeClr val="tx1"/>
                </a:solidFill>
                <a:latin typeface="Arial" panose="020B0604020202020204" pitchFamily="34" charset="0"/>
                <a:cs typeface="Arial" panose="020B0604020202020204" pitchFamily="34" charset="0"/>
              </a:rPr>
              <a:t>a candidate has linked their research and production projects by context, they must provide an executive summary of their research as part of the project brief, detailing the acquired skills, techniques, and processes, and their high-level </a:t>
            </a:r>
            <a:r>
              <a:rPr lang="en-GB" sz="2200" dirty="0" smtClean="0">
                <a:solidFill>
                  <a:schemeClr val="tx1"/>
                </a:solidFill>
                <a:latin typeface="Arial" panose="020B0604020202020204" pitchFamily="34" charset="0"/>
                <a:cs typeface="Arial" panose="020B0604020202020204" pitchFamily="34" charset="0"/>
              </a:rPr>
              <a:t>conclusions.</a:t>
            </a:r>
            <a:endParaRPr lang="en-GB" sz="2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 — evidence</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3"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9777" y="5013176"/>
            <a:ext cx="609600" cy="609600"/>
          </a:xfrm>
          <a:prstGeom prst="rect">
            <a:avLst/>
          </a:prstGeom>
        </p:spPr>
      </p:pic>
    </p:spTree>
    <p:extLst>
      <p:ext uri="{BB962C8B-B14F-4D97-AF65-F5344CB8AC3E}">
        <p14:creationId xmlns:p14="http://schemas.microsoft.com/office/powerpoint/2010/main" val="311237817"/>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95536" y="1484784"/>
            <a:ext cx="7777162" cy="4392488"/>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lvl="0">
              <a:buClrTx/>
            </a:pPr>
            <a:r>
              <a:rPr lang="en-GB" sz="2200" dirty="0">
                <a:solidFill>
                  <a:schemeClr val="tx1"/>
                </a:solidFill>
                <a:latin typeface="Arial" panose="020B0604020202020204" pitchFamily="34" charset="0"/>
                <a:cs typeface="Arial" panose="020B0604020202020204" pitchFamily="34" charset="0"/>
              </a:rPr>
              <a:t>A</a:t>
            </a:r>
            <a:r>
              <a:rPr lang="en-GB" sz="2200" dirty="0" smtClean="0">
                <a:solidFill>
                  <a:schemeClr val="tx1"/>
                </a:solidFill>
                <a:latin typeface="Arial" panose="020B0604020202020204" pitchFamily="34" charset="0"/>
                <a:cs typeface="Arial" panose="020B0604020202020204" pitchFamily="34" charset="0"/>
              </a:rPr>
              <a:t> </a:t>
            </a:r>
            <a:r>
              <a:rPr lang="en-GB" sz="2200" dirty="0">
                <a:solidFill>
                  <a:schemeClr val="tx1"/>
                </a:solidFill>
                <a:latin typeface="Arial" panose="020B0604020202020204" pitchFamily="34" charset="0"/>
                <a:cs typeface="Arial" panose="020B0604020202020204" pitchFamily="34" charset="0"/>
              </a:rPr>
              <a:t>formal plan for the project, which includes explanations and justifications of all decisions relating to musical and/or technological aspects of the production (in written, electronic, and/or oral form</a:t>
            </a:r>
            <a:r>
              <a:rPr lang="en-GB" sz="2200" dirty="0" smtClean="0">
                <a:solidFill>
                  <a:schemeClr val="tx1"/>
                </a:solidFill>
                <a:latin typeface="Arial" panose="020B0604020202020204" pitchFamily="34" charset="0"/>
                <a:cs typeface="Arial" panose="020B0604020202020204" pitchFamily="34" charset="0"/>
              </a:rPr>
              <a:t>).</a:t>
            </a:r>
            <a:endParaRPr lang="en-GB" sz="2200" dirty="0">
              <a:solidFill>
                <a:schemeClr val="tx1"/>
              </a:solidFill>
              <a:latin typeface="Arial" panose="020B0604020202020204" pitchFamily="34" charset="0"/>
              <a:cs typeface="Arial" panose="020B0604020202020204" pitchFamily="34" charset="0"/>
            </a:endParaRPr>
          </a:p>
          <a:p>
            <a:pPr lvl="0">
              <a:buClrTx/>
            </a:pPr>
            <a:r>
              <a:rPr lang="en-GB" sz="2200" dirty="0">
                <a:solidFill>
                  <a:schemeClr val="tx1"/>
                </a:solidFill>
                <a:latin typeface="Arial" panose="020B0604020202020204" pitchFamily="34" charset="0"/>
                <a:cs typeface="Arial" panose="020B0604020202020204" pitchFamily="34" charset="0"/>
              </a:rPr>
              <a:t>T</a:t>
            </a:r>
            <a:r>
              <a:rPr lang="en-GB" sz="2200" dirty="0" smtClean="0">
                <a:solidFill>
                  <a:schemeClr val="tx1"/>
                </a:solidFill>
                <a:latin typeface="Arial" panose="020B0604020202020204" pitchFamily="34" charset="0"/>
                <a:cs typeface="Arial" panose="020B0604020202020204" pitchFamily="34" charset="0"/>
              </a:rPr>
              <a:t>he </a:t>
            </a:r>
            <a:r>
              <a:rPr lang="en-GB" sz="2200" dirty="0">
                <a:solidFill>
                  <a:schemeClr val="tx1"/>
                </a:solidFill>
                <a:latin typeface="Arial" panose="020B0604020202020204" pitchFamily="34" charset="0"/>
                <a:cs typeface="Arial" panose="020B0604020202020204" pitchFamily="34" charset="0"/>
              </a:rPr>
              <a:t>completed audio pre-master and reference recordings used during the mixing process (and, for Foley or computer game productions, the relevant video or game sequence</a:t>
            </a:r>
            <a:r>
              <a:rPr lang="en-GB" sz="2200" dirty="0" smtClean="0">
                <a:solidFill>
                  <a:schemeClr val="tx1"/>
                </a:solidFill>
                <a:latin typeface="Arial" panose="020B0604020202020204" pitchFamily="34" charset="0"/>
                <a:cs typeface="Arial" panose="020B0604020202020204" pitchFamily="34" charset="0"/>
              </a:rPr>
              <a:t>). </a:t>
            </a:r>
            <a:endParaRPr lang="en-GB" sz="2200" dirty="0">
              <a:solidFill>
                <a:schemeClr val="tx1"/>
              </a:solidFill>
              <a:latin typeface="Arial" panose="020B0604020202020204" pitchFamily="34" charset="0"/>
              <a:cs typeface="Arial" panose="020B0604020202020204" pitchFamily="34" charset="0"/>
            </a:endParaRPr>
          </a:p>
          <a:p>
            <a:pPr lvl="0">
              <a:buClrTx/>
            </a:pPr>
            <a:r>
              <a:rPr lang="en-GB" sz="2200" dirty="0">
                <a:solidFill>
                  <a:schemeClr val="tx1"/>
                </a:solidFill>
                <a:latin typeface="Arial" panose="020B0604020202020204" pitchFamily="34" charset="0"/>
                <a:cs typeface="Arial" panose="020B0604020202020204" pitchFamily="34" charset="0"/>
              </a:rPr>
              <a:t>T</a:t>
            </a:r>
            <a:r>
              <a:rPr lang="en-GB" sz="2200" dirty="0" smtClean="0">
                <a:solidFill>
                  <a:schemeClr val="tx1"/>
                </a:solidFill>
                <a:latin typeface="Arial" panose="020B0604020202020204" pitchFamily="34" charset="0"/>
                <a:cs typeface="Arial" panose="020B0604020202020204" pitchFamily="34" charset="0"/>
              </a:rPr>
              <a:t>he </a:t>
            </a:r>
            <a:r>
              <a:rPr lang="en-GB" sz="2200" dirty="0">
                <a:solidFill>
                  <a:schemeClr val="tx1"/>
                </a:solidFill>
                <a:latin typeface="Arial" panose="020B0604020202020204" pitchFamily="34" charset="0"/>
                <a:cs typeface="Arial" panose="020B0604020202020204" pitchFamily="34" charset="0"/>
              </a:rPr>
              <a:t>completed audio master and reference recordings used during the mastering process (and, for Foley or computer game productions, the relevant video or game sequence</a:t>
            </a:r>
            <a:r>
              <a:rPr lang="en-GB" sz="2200" dirty="0" smtClean="0">
                <a:solidFill>
                  <a:schemeClr val="tx1"/>
                </a:solidFill>
                <a:latin typeface="Arial" panose="020B0604020202020204" pitchFamily="34" charset="0"/>
                <a:cs typeface="Arial" panose="020B0604020202020204" pitchFamily="34" charset="0"/>
              </a:rPr>
              <a:t>). </a:t>
            </a:r>
            <a:endParaRPr lang="en-GB" sz="2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 — evidence</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763992298"/>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395536" y="1484784"/>
            <a:ext cx="7777162" cy="3887787"/>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lvl="0">
              <a:buClrTx/>
            </a:pPr>
            <a:r>
              <a:rPr lang="en-GB" sz="2400" dirty="0">
                <a:solidFill>
                  <a:schemeClr val="tx1"/>
                </a:solidFill>
                <a:latin typeface="Arial" panose="020B0604020202020204" pitchFamily="34" charset="0"/>
                <a:cs typeface="Arial" panose="020B0604020202020204" pitchFamily="34" charset="0"/>
              </a:rPr>
              <a:t>A</a:t>
            </a:r>
            <a:r>
              <a:rPr lang="en-GB" sz="2400" dirty="0" smtClean="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detailed record of progress produced during the task; this can be handwritten, word-processed, a blog entry, spoken and recorded, or in any other appropriate </a:t>
            </a:r>
            <a:r>
              <a:rPr lang="en-GB" sz="2400" dirty="0" smtClean="0">
                <a:solidFill>
                  <a:schemeClr val="tx1"/>
                </a:solidFill>
                <a:latin typeface="Arial" panose="020B0604020202020204" pitchFamily="34" charset="0"/>
                <a:cs typeface="Arial" panose="020B0604020202020204" pitchFamily="34" charset="0"/>
              </a:rPr>
              <a:t>format.</a:t>
            </a:r>
            <a:endParaRPr lang="en-GB" sz="2400" dirty="0">
              <a:solidFill>
                <a:schemeClr val="tx1"/>
              </a:solidFill>
              <a:latin typeface="Arial" panose="020B0604020202020204" pitchFamily="34" charset="0"/>
              <a:cs typeface="Arial" panose="020B0604020202020204" pitchFamily="34" charset="0"/>
            </a:endParaRPr>
          </a:p>
          <a:p>
            <a:pPr lvl="0">
              <a:buClrTx/>
            </a:pPr>
            <a:r>
              <a:rPr lang="en-GB" sz="2400" dirty="0">
                <a:solidFill>
                  <a:schemeClr val="tx1"/>
                </a:solidFill>
                <a:latin typeface="Arial" panose="020B0604020202020204" pitchFamily="34" charset="0"/>
                <a:cs typeface="Arial" panose="020B0604020202020204" pitchFamily="34" charset="0"/>
              </a:rPr>
              <a:t>A</a:t>
            </a:r>
            <a:r>
              <a:rPr lang="en-GB" sz="2400" dirty="0" smtClean="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report that is clear, detailed, and relevant. Candidates must evaluate the planning, the development process and the final mix against clearly stated criteria (in written, electronic, and/or oral form</a:t>
            </a:r>
            <a:r>
              <a:rPr lang="en-GB" sz="2400" dirty="0" smtClean="0">
                <a:solidFill>
                  <a:schemeClr val="tx1"/>
                </a:solidFill>
                <a:latin typeface="Arial" panose="020B0604020202020204" pitchFamily="34" charset="0"/>
                <a:cs typeface="Arial" panose="020B0604020202020204" pitchFamily="34" charset="0"/>
              </a:rPr>
              <a:t>). </a:t>
            </a:r>
            <a:endParaRPr lang="en-GB" sz="24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 — evidence</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081398674"/>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67544" y="1268760"/>
            <a:ext cx="7777162" cy="453650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spcBef>
                <a:spcPts val="0"/>
              </a:spcBef>
              <a:buNone/>
            </a:pPr>
            <a:r>
              <a:rPr lang="en-GB" sz="2200" dirty="0">
                <a:solidFill>
                  <a:schemeClr val="tx1"/>
                </a:solidFill>
                <a:latin typeface="Arial" panose="020B0604020202020204" pitchFamily="34" charset="0"/>
                <a:cs typeface="Arial" panose="020B0604020202020204" pitchFamily="34" charset="0"/>
              </a:rPr>
              <a:t>There is no minimum or maximum length for the </a:t>
            </a:r>
            <a:r>
              <a:rPr lang="en-GB" sz="2200" dirty="0" smtClean="0">
                <a:solidFill>
                  <a:schemeClr val="tx1"/>
                </a:solidFill>
                <a:latin typeface="Arial" panose="020B0604020202020204" pitchFamily="34" charset="0"/>
                <a:cs typeface="Arial" panose="020B0604020202020204" pitchFamily="34" charset="0"/>
              </a:rPr>
              <a:t>production </a:t>
            </a:r>
            <a:r>
              <a:rPr lang="en-GB" sz="2200" dirty="0">
                <a:solidFill>
                  <a:schemeClr val="tx1"/>
                </a:solidFill>
                <a:latin typeface="Arial" panose="020B0604020202020204" pitchFamily="34" charset="0"/>
                <a:cs typeface="Arial" panose="020B0604020202020204" pitchFamily="34" charset="0"/>
              </a:rPr>
              <a:t>p</a:t>
            </a:r>
            <a:r>
              <a:rPr lang="en-GB" sz="2200" dirty="0" smtClean="0">
                <a:solidFill>
                  <a:schemeClr val="tx1"/>
                </a:solidFill>
                <a:latin typeface="Arial" panose="020B0604020202020204" pitchFamily="34" charset="0"/>
                <a:cs typeface="Arial" panose="020B0604020202020204" pitchFamily="34" charset="0"/>
              </a:rPr>
              <a:t>roject </a:t>
            </a:r>
            <a:r>
              <a:rPr lang="en-GB" sz="2200" dirty="0">
                <a:solidFill>
                  <a:schemeClr val="tx1"/>
                </a:solidFill>
                <a:latin typeface="Arial" panose="020B0604020202020204" pitchFamily="34" charset="0"/>
                <a:cs typeface="Arial" panose="020B0604020202020204" pitchFamily="34" charset="0"/>
              </a:rPr>
              <a:t>and there </a:t>
            </a:r>
            <a:r>
              <a:rPr lang="en-GB" sz="2200" dirty="0" smtClean="0">
                <a:solidFill>
                  <a:schemeClr val="tx1"/>
                </a:solidFill>
                <a:latin typeface="Arial" panose="020B0604020202020204" pitchFamily="34" charset="0"/>
                <a:cs typeface="Arial" panose="020B0604020202020204" pitchFamily="34" charset="0"/>
              </a:rPr>
              <a:t>is </a:t>
            </a:r>
            <a:r>
              <a:rPr lang="en-GB" sz="2200" dirty="0">
                <a:solidFill>
                  <a:schemeClr val="tx1"/>
                </a:solidFill>
                <a:latin typeface="Arial" panose="020B0604020202020204" pitchFamily="34" charset="0"/>
                <a:cs typeface="Arial" panose="020B0604020202020204" pitchFamily="34" charset="0"/>
              </a:rPr>
              <a:t>no minimum or maximum track </a:t>
            </a:r>
            <a:r>
              <a:rPr lang="en-GB" sz="2200" dirty="0" smtClean="0">
                <a:solidFill>
                  <a:schemeClr val="tx1"/>
                </a:solidFill>
                <a:latin typeface="Arial" panose="020B0604020202020204" pitchFamily="34" charset="0"/>
                <a:cs typeface="Arial" panose="020B0604020202020204" pitchFamily="34" charset="0"/>
              </a:rPr>
              <a:t>count. This </a:t>
            </a:r>
            <a:r>
              <a:rPr lang="en-GB" sz="2200" dirty="0">
                <a:solidFill>
                  <a:schemeClr val="tx1"/>
                </a:solidFill>
                <a:latin typeface="Arial" panose="020B0604020202020204" pitchFamily="34" charset="0"/>
                <a:cs typeface="Arial" panose="020B0604020202020204" pitchFamily="34" charset="0"/>
              </a:rPr>
              <a:t>is in order to facilitate candidate choice and discretion in selecting a suitable context within which to work</a:t>
            </a:r>
            <a:r>
              <a:rPr lang="en-GB" sz="2200" dirty="0" smtClean="0">
                <a:solidFill>
                  <a:schemeClr val="tx1"/>
                </a:solidFill>
                <a:latin typeface="Arial" panose="020B0604020202020204" pitchFamily="34" charset="0"/>
                <a:cs typeface="Arial" panose="020B0604020202020204" pitchFamily="34" charset="0"/>
              </a:rPr>
              <a:t>.</a:t>
            </a:r>
          </a:p>
          <a:p>
            <a:pPr marL="0" indent="0">
              <a:spcBef>
                <a:spcPts val="0"/>
              </a:spcBef>
              <a:buNone/>
            </a:pPr>
            <a:endParaRPr lang="en-GB" sz="220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GB" sz="2200" dirty="0">
                <a:solidFill>
                  <a:schemeClr val="tx1"/>
                </a:solidFill>
                <a:latin typeface="Arial" panose="020B0604020202020204" pitchFamily="34" charset="0"/>
                <a:cs typeface="Arial" panose="020B0604020202020204" pitchFamily="34" charset="0"/>
              </a:rPr>
              <a:t>Centres should refer to the additional guidance provided in the detailed marking instructions in the course specification.</a:t>
            </a:r>
          </a:p>
          <a:p>
            <a:pPr marL="0" indent="0">
              <a:spcBef>
                <a:spcPts val="0"/>
              </a:spcBef>
              <a:buNone/>
            </a:pPr>
            <a:endParaRPr lang="en-GB" sz="220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GB" sz="2200" dirty="0">
                <a:solidFill>
                  <a:schemeClr val="tx1"/>
                </a:solidFill>
                <a:latin typeface="Arial" panose="020B0604020202020204" pitchFamily="34" charset="0"/>
                <a:cs typeface="Arial" panose="020B0604020202020204" pitchFamily="34" charset="0"/>
              </a:rPr>
              <a:t>T</a:t>
            </a:r>
            <a:r>
              <a:rPr lang="en-GB" sz="2200" dirty="0" smtClean="0">
                <a:solidFill>
                  <a:schemeClr val="tx1"/>
                </a:solidFill>
                <a:latin typeface="Arial" panose="020B0604020202020204" pitchFamily="34" charset="0"/>
                <a:cs typeface="Arial" panose="020B0604020202020204" pitchFamily="34" charset="0"/>
              </a:rPr>
              <a:t>eachers </a:t>
            </a:r>
            <a:r>
              <a:rPr lang="en-GB" sz="2200" dirty="0">
                <a:solidFill>
                  <a:schemeClr val="tx1"/>
                </a:solidFill>
                <a:latin typeface="Arial" panose="020B0604020202020204" pitchFamily="34" charset="0"/>
                <a:cs typeface="Arial" panose="020B0604020202020204" pitchFamily="34" charset="0"/>
              </a:rPr>
              <a:t>and lecturers should guide candidates towards producing work which is substantial, and has sufficient scope to meet the level of demand required for SCQF </a:t>
            </a:r>
            <a:r>
              <a:rPr lang="en-GB" sz="2200" dirty="0" smtClean="0">
                <a:solidFill>
                  <a:schemeClr val="tx1"/>
                </a:solidFill>
                <a:latin typeface="Arial" panose="020B0604020202020204" pitchFamily="34" charset="0"/>
                <a:cs typeface="Arial" panose="020B0604020202020204" pitchFamily="34" charset="0"/>
              </a:rPr>
              <a:t>level </a:t>
            </a:r>
            <a:r>
              <a:rPr lang="en-GB" sz="2200" dirty="0">
                <a:solidFill>
                  <a:schemeClr val="tx1"/>
                </a:solidFill>
                <a:latin typeface="Arial" panose="020B0604020202020204" pitchFamily="34" charset="0"/>
                <a:cs typeface="Arial" panose="020B0604020202020204" pitchFamily="34" charset="0"/>
              </a:rPr>
              <a:t>7</a:t>
            </a:r>
            <a:r>
              <a:rPr lang="en-GB" sz="2200" dirty="0" smtClean="0">
                <a:solidFill>
                  <a:schemeClr val="tx1"/>
                </a:solidFill>
                <a:latin typeface="Arial" panose="020B0604020202020204" pitchFamily="34" charset="0"/>
                <a:cs typeface="Arial" panose="020B0604020202020204" pitchFamily="34" charset="0"/>
              </a:rPr>
              <a:t>.</a:t>
            </a:r>
          </a:p>
          <a:p>
            <a:pPr marL="0" indent="0">
              <a:spcBef>
                <a:spcPts val="0"/>
              </a:spcBef>
              <a:buNone/>
            </a:pPr>
            <a:endParaRPr lang="en-GB" sz="220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GB" sz="2200" dirty="0">
                <a:solidFill>
                  <a:schemeClr val="tx1"/>
                </a:solidFill>
                <a:latin typeface="Arial" panose="020B0604020202020204" pitchFamily="34" charset="0"/>
                <a:cs typeface="Arial" panose="020B0604020202020204" pitchFamily="34" charset="0"/>
              </a:rPr>
              <a:t>Further guidance may be found in Appendix 1: course support notes in the </a:t>
            </a:r>
            <a:r>
              <a:rPr lang="en-GB" sz="2200" dirty="0" smtClean="0">
                <a:solidFill>
                  <a:schemeClr val="tx1"/>
                </a:solidFill>
                <a:latin typeface="Arial" panose="020B0604020202020204" pitchFamily="34" charset="0"/>
                <a:cs typeface="Arial" panose="020B0604020202020204" pitchFamily="34" charset="0"/>
              </a:rPr>
              <a:t>course </a:t>
            </a:r>
            <a:r>
              <a:rPr lang="en-GB" sz="2200" dirty="0">
                <a:solidFill>
                  <a:schemeClr val="tx1"/>
                </a:solidFill>
                <a:latin typeface="Arial" panose="020B0604020202020204" pitchFamily="34" charset="0"/>
                <a:cs typeface="Arial" panose="020B0604020202020204" pitchFamily="34" charset="0"/>
              </a:rPr>
              <a:t>s</a:t>
            </a:r>
            <a:r>
              <a:rPr lang="en-GB" sz="2200" dirty="0" smtClean="0">
                <a:solidFill>
                  <a:schemeClr val="tx1"/>
                </a:solidFill>
                <a:latin typeface="Arial" panose="020B0604020202020204" pitchFamily="34" charset="0"/>
                <a:cs typeface="Arial" panose="020B0604020202020204" pitchFamily="34" charset="0"/>
              </a:rPr>
              <a:t>pecification</a:t>
            </a:r>
            <a:r>
              <a:rPr lang="en-GB" sz="2200" dirty="0">
                <a:solidFill>
                  <a:schemeClr val="tx1"/>
                </a:solidFill>
                <a:latin typeface="Arial" panose="020B0604020202020204" pitchFamily="34" charset="0"/>
                <a:cs typeface="Arial" panose="020B0604020202020204" pitchFamily="34" charset="0"/>
              </a:rPr>
              <a:t>.  </a:t>
            </a:r>
          </a:p>
        </p:txBody>
      </p:sp>
      <p:sp>
        <p:nvSpPr>
          <p:cNvPr id="4"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Production project</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pic>
        <p:nvPicPr>
          <p:cNvPr id="2"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922953492"/>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7785" y="548680"/>
            <a:ext cx="8856215" cy="719485"/>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724650" algn="l"/>
              </a:tabLst>
              <a:defRPr/>
            </a:pPr>
            <a:r>
              <a:rPr kumimoji="0" lang="en-US" sz="3300" b="1" i="0" u="none" strike="noStrike" kern="0" cap="none" spc="0" normalizeH="0" baseline="0" noProof="0" dirty="0" smtClean="0">
                <a:ln>
                  <a:noFill/>
                </a:ln>
                <a:solidFill>
                  <a:prstClr val="black"/>
                </a:solidFill>
                <a:effectLst/>
                <a:uLnTx/>
                <a:uFillTx/>
                <a:latin typeface="Arial" pitchFamily="34" charset="0"/>
                <a:ea typeface="+mj-ea"/>
                <a:cs typeface="+mj-cs"/>
              </a:rPr>
              <a:t>Further</a:t>
            </a:r>
            <a:r>
              <a:rPr kumimoji="0" lang="en-US" sz="3300" b="1" i="0" u="none" strike="noStrike" kern="0" cap="none" spc="0" normalizeH="0" noProof="0" dirty="0" smtClean="0">
                <a:ln>
                  <a:noFill/>
                </a:ln>
                <a:solidFill>
                  <a:prstClr val="black"/>
                </a:solidFill>
                <a:effectLst/>
                <a:uLnTx/>
                <a:uFillTx/>
                <a:latin typeface="Arial" pitchFamily="34" charset="0"/>
                <a:ea typeface="+mj-ea"/>
                <a:cs typeface="+mj-cs"/>
              </a:rPr>
              <a:t> information on course assessment</a:t>
            </a:r>
            <a:endParaRPr kumimoji="0" lang="en-US" sz="3300" b="1" i="0" u="none" strike="noStrike" kern="0" cap="none" spc="0" normalizeH="0" baseline="0" noProof="0" dirty="0">
              <a:ln>
                <a:noFill/>
              </a:ln>
              <a:solidFill>
                <a:prstClr val="black"/>
              </a:solidFill>
              <a:effectLst/>
              <a:uLnTx/>
              <a:uFillTx/>
              <a:latin typeface="Arial" pitchFamily="34" charset="0"/>
              <a:ea typeface="+mj-ea"/>
              <a:cs typeface="+mj-cs"/>
            </a:endParaRPr>
          </a:p>
        </p:txBody>
      </p:sp>
      <p:sp>
        <p:nvSpPr>
          <p:cNvPr id="6" name="Text Placeholder 2"/>
          <p:cNvSpPr txBox="1">
            <a:spLocks/>
          </p:cNvSpPr>
          <p:nvPr/>
        </p:nvSpPr>
        <p:spPr>
          <a:xfrm>
            <a:off x="287785" y="1412776"/>
            <a:ext cx="8568952" cy="3455988"/>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Teachers and lecturers should be aware of SQA uplift dates and provide this information to candidates before they start their projects. The research project is uplifted earlier than the production project; and skills, knowledge and understanding that candidates gain from the research project may impact on their production project. </a:t>
            </a:r>
            <a:endParaRPr lang="en-GB" sz="2200" dirty="0" smtClean="0">
              <a:solidFill>
                <a:schemeClr val="tx1"/>
              </a:solidFill>
              <a:latin typeface="Arial" panose="020B0604020202020204" pitchFamily="34" charset="0"/>
              <a:cs typeface="Arial" panose="020B0604020202020204" pitchFamily="34" charset="0"/>
            </a:endParaRPr>
          </a:p>
          <a:p>
            <a:pPr marL="0" indent="0">
              <a:buNone/>
            </a:pPr>
            <a:endParaRPr lang="en-GB" sz="2200" dirty="0">
              <a:solidFill>
                <a:schemeClr val="tx1"/>
              </a:solidFill>
              <a:latin typeface="Arial" panose="020B0604020202020204" pitchFamily="34" charset="0"/>
              <a:cs typeface="Arial" panose="020B0604020202020204" pitchFamily="34" charset="0"/>
            </a:endParaRPr>
          </a:p>
          <a:p>
            <a:pPr marL="0" indent="0">
              <a:buNone/>
            </a:pPr>
            <a:r>
              <a:rPr lang="en-GB" sz="2200" smtClean="0">
                <a:solidFill>
                  <a:schemeClr val="tx1"/>
                </a:solidFill>
                <a:latin typeface="Arial" panose="020B0604020202020204" pitchFamily="34" charset="0"/>
                <a:cs typeface="Arial" panose="020B0604020202020204" pitchFamily="34" charset="0"/>
              </a:rPr>
              <a:t>Candidates </a:t>
            </a:r>
            <a:r>
              <a:rPr lang="en-GB" sz="2200" dirty="0">
                <a:solidFill>
                  <a:schemeClr val="tx1"/>
                </a:solidFill>
                <a:latin typeface="Arial" panose="020B0604020202020204" pitchFamily="34" charset="0"/>
                <a:cs typeface="Arial" panose="020B0604020202020204" pitchFamily="34" charset="0"/>
              </a:rPr>
              <a:t>should start their research project first; however, they may choose to work on both projects simultaneously</a:t>
            </a:r>
            <a:r>
              <a:rPr lang="en-GB" sz="2200" dirty="0" smtClean="0">
                <a:solidFill>
                  <a:schemeClr val="tx1"/>
                </a:solidFill>
                <a:latin typeface="Arial" panose="020B0604020202020204" pitchFamily="34" charset="0"/>
                <a:cs typeface="Arial" panose="020B0604020202020204" pitchFamily="34" charset="0"/>
              </a:rPr>
              <a:t>.</a:t>
            </a:r>
          </a:p>
          <a:p>
            <a:pPr marL="0" indent="0">
              <a:buNone/>
            </a:pPr>
            <a:endParaRPr lang="en-GB" sz="2200" dirty="0">
              <a:solidFill>
                <a:schemeClr val="tx1"/>
              </a:solidFill>
              <a:latin typeface="Arial" panose="020B0604020202020204" pitchFamily="34" charset="0"/>
              <a:cs typeface="Arial" panose="020B0604020202020204" pitchFamily="34" charset="0"/>
            </a:endParaRPr>
          </a:p>
          <a:p>
            <a:pPr marL="0" indent="0">
              <a:buNone/>
            </a:pPr>
            <a:r>
              <a:rPr lang="en-GB" sz="2200" dirty="0">
                <a:solidFill>
                  <a:schemeClr val="tx1"/>
                </a:solidFill>
                <a:latin typeface="Arial" panose="020B0604020202020204" pitchFamily="34" charset="0"/>
                <a:cs typeface="Arial" panose="020B0604020202020204" pitchFamily="34" charset="0"/>
              </a:rPr>
              <a:t>Each </a:t>
            </a:r>
            <a:r>
              <a:rPr lang="en-GB" sz="2200" dirty="0" smtClean="0">
                <a:solidFill>
                  <a:schemeClr val="tx1"/>
                </a:solidFill>
                <a:latin typeface="Arial" panose="020B0604020202020204" pitchFamily="34" charset="0"/>
                <a:cs typeface="Arial" panose="020B0604020202020204" pitchFamily="34" charset="0"/>
              </a:rPr>
              <a:t>project </a:t>
            </a:r>
            <a:r>
              <a:rPr lang="en-GB" sz="2200" dirty="0">
                <a:solidFill>
                  <a:schemeClr val="tx1"/>
                </a:solidFill>
                <a:latin typeface="Arial" panose="020B0604020202020204" pitchFamily="34" charset="0"/>
                <a:cs typeface="Arial" panose="020B0604020202020204" pitchFamily="34" charset="0"/>
              </a:rPr>
              <a:t>will take place over an extended period of time in open book conditions; there is no fixed time limit, but teachers should encourage candidates to use time effectively.</a:t>
            </a:r>
          </a:p>
        </p:txBody>
      </p:sp>
      <p:pic>
        <p:nvPicPr>
          <p:cNvPr id="2" name="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401409523"/>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23528" y="1484784"/>
            <a:ext cx="7777162" cy="417646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The </a:t>
            </a:r>
            <a:r>
              <a:rPr lang="en-GB" sz="2200" dirty="0" smtClean="0">
                <a:solidFill>
                  <a:schemeClr val="tx1"/>
                </a:solidFill>
                <a:latin typeface="Arial" panose="020B0604020202020204" pitchFamily="34" charset="0"/>
                <a:cs typeface="Arial" panose="020B0604020202020204" pitchFamily="34" charset="0"/>
              </a:rPr>
              <a:t>projects </a:t>
            </a:r>
            <a:r>
              <a:rPr lang="en-GB" sz="2200" dirty="0">
                <a:solidFill>
                  <a:schemeClr val="tx1"/>
                </a:solidFill>
                <a:latin typeface="Arial" panose="020B0604020202020204" pitchFamily="34" charset="0"/>
                <a:cs typeface="Arial" panose="020B0604020202020204" pitchFamily="34" charset="0"/>
              </a:rPr>
              <a:t>are assessments, not teaching and learning activities; teachers should ensure that candidates have had the opportunity to develop the necessary skills and knowledge </a:t>
            </a:r>
            <a:r>
              <a:rPr lang="en-GB" sz="2200" b="1" dirty="0">
                <a:solidFill>
                  <a:schemeClr val="tx1"/>
                </a:solidFill>
                <a:latin typeface="Arial" panose="020B0604020202020204" pitchFamily="34" charset="0"/>
                <a:cs typeface="Arial" panose="020B0604020202020204" pitchFamily="34" charset="0"/>
              </a:rPr>
              <a:t>before</a:t>
            </a:r>
            <a:r>
              <a:rPr lang="en-GB" sz="2200" dirty="0">
                <a:solidFill>
                  <a:schemeClr val="tx1"/>
                </a:solidFill>
                <a:latin typeface="Arial" panose="020B0604020202020204" pitchFamily="34" charset="0"/>
                <a:cs typeface="Arial" panose="020B0604020202020204" pitchFamily="34" charset="0"/>
              </a:rPr>
              <a:t> undertaking the tasks</a:t>
            </a:r>
            <a:r>
              <a:rPr lang="en-GB" sz="2200" dirty="0" smtClean="0">
                <a:solidFill>
                  <a:schemeClr val="tx1"/>
                </a:solidFill>
                <a:latin typeface="Arial" panose="020B0604020202020204" pitchFamily="34" charset="0"/>
                <a:cs typeface="Arial" panose="020B0604020202020204" pitchFamily="34" charset="0"/>
              </a:rPr>
              <a:t>.</a:t>
            </a:r>
          </a:p>
          <a:p>
            <a:endParaRPr lang="en-GB" sz="2200" dirty="0">
              <a:solidFill>
                <a:schemeClr val="tx1"/>
              </a:solidFill>
              <a:latin typeface="Arial" panose="020B0604020202020204" pitchFamily="34" charset="0"/>
              <a:cs typeface="Arial" panose="020B0604020202020204" pitchFamily="34" charset="0"/>
            </a:endParaRPr>
          </a:p>
          <a:p>
            <a:pPr marL="0" indent="0">
              <a:buNone/>
            </a:pPr>
            <a:r>
              <a:rPr lang="en-GB" sz="2200" dirty="0">
                <a:solidFill>
                  <a:schemeClr val="tx1"/>
                </a:solidFill>
                <a:latin typeface="Arial" panose="020B0604020202020204" pitchFamily="34" charset="0"/>
                <a:cs typeface="Arial" panose="020B0604020202020204" pitchFamily="34" charset="0"/>
              </a:rPr>
              <a:t>The projects are conducted under some supervision and control, as candidates may complete part of the work </a:t>
            </a:r>
            <a:r>
              <a:rPr lang="en-GB" sz="2200" dirty="0" err="1" smtClean="0">
                <a:solidFill>
                  <a:schemeClr val="tx1"/>
                </a:solidFill>
                <a:latin typeface="Arial" panose="020B0604020202020204" pitchFamily="34" charset="0"/>
                <a:cs typeface="Arial" panose="020B0604020202020204" pitchFamily="34" charset="0"/>
              </a:rPr>
              <a:t>outwith</a:t>
            </a:r>
            <a:r>
              <a:rPr lang="en-GB" sz="2200" dirty="0" smtClean="0">
                <a:solidFill>
                  <a:schemeClr val="tx1"/>
                </a:solidFill>
                <a:latin typeface="Arial" panose="020B0604020202020204" pitchFamily="34" charset="0"/>
                <a:cs typeface="Arial" panose="020B0604020202020204" pitchFamily="34" charset="0"/>
              </a:rPr>
              <a:t> </a:t>
            </a:r>
            <a:r>
              <a:rPr lang="en-GB" sz="2200" dirty="0">
                <a:solidFill>
                  <a:schemeClr val="tx1"/>
                </a:solidFill>
                <a:latin typeface="Arial" panose="020B0604020202020204" pitchFamily="34" charset="0"/>
                <a:cs typeface="Arial" panose="020B0604020202020204" pitchFamily="34" charset="0"/>
              </a:rPr>
              <a:t>the learning and teaching setting. This means that teachers and lecturers must put in place processes to monitor progress and ensure that the work is the candidate’s own, with no plagiarism.</a:t>
            </a:r>
          </a:p>
        </p:txBody>
      </p:sp>
      <p:sp>
        <p:nvSpPr>
          <p:cNvPr id="4" name="Title 1"/>
          <p:cNvSpPr txBox="1">
            <a:spLocks/>
          </p:cNvSpPr>
          <p:nvPr/>
        </p:nvSpPr>
        <p:spPr>
          <a:xfrm>
            <a:off x="287785" y="548680"/>
            <a:ext cx="8856215" cy="719485"/>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724650" algn="l"/>
              </a:tabLst>
              <a:defRPr/>
            </a:pPr>
            <a:r>
              <a:rPr kumimoji="0" lang="en-US" sz="3300" b="1" i="0" u="none" strike="noStrike" kern="0" cap="none" spc="0" normalizeH="0" baseline="0" noProof="0" dirty="0" smtClean="0">
                <a:ln>
                  <a:noFill/>
                </a:ln>
                <a:solidFill>
                  <a:prstClr val="black"/>
                </a:solidFill>
                <a:effectLst/>
                <a:uLnTx/>
                <a:uFillTx/>
                <a:latin typeface="Arial" pitchFamily="34" charset="0"/>
                <a:ea typeface="+mj-ea"/>
                <a:cs typeface="+mj-cs"/>
              </a:rPr>
              <a:t>Further</a:t>
            </a:r>
            <a:r>
              <a:rPr kumimoji="0" lang="en-US" sz="3300" b="1" i="0" u="none" strike="noStrike" kern="0" cap="none" spc="0" normalizeH="0" noProof="0" dirty="0" smtClean="0">
                <a:ln>
                  <a:noFill/>
                </a:ln>
                <a:solidFill>
                  <a:prstClr val="black"/>
                </a:solidFill>
                <a:effectLst/>
                <a:uLnTx/>
                <a:uFillTx/>
                <a:latin typeface="Arial" pitchFamily="34" charset="0"/>
                <a:ea typeface="+mj-ea"/>
                <a:cs typeface="+mj-cs"/>
              </a:rPr>
              <a:t> information on course assessment</a:t>
            </a:r>
            <a:endParaRPr kumimoji="0" lang="en-US" sz="3300" b="1" i="0" u="none" strike="noStrike" kern="0" cap="none" spc="0" normalizeH="0" baseline="0" noProof="0" dirty="0">
              <a:ln>
                <a:noFill/>
              </a:ln>
              <a:solidFill>
                <a:prstClr val="black"/>
              </a:solidFill>
              <a:effectLst/>
              <a:uLnTx/>
              <a:uFillTx/>
              <a:latin typeface="Arial" pitchFamily="34" charset="0"/>
              <a:ea typeface="+mj-ea"/>
              <a:cs typeface="+mj-cs"/>
            </a:endParaRPr>
          </a:p>
        </p:txBody>
      </p:sp>
      <p:pic>
        <p:nvPicPr>
          <p:cNvPr id="2"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761939344"/>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23528" y="1484784"/>
            <a:ext cx="7777162" cy="417646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Centres need to apply for approval before delivering Advanced Higher Music Technology for the first time and require to consider the resources that are available to </a:t>
            </a:r>
            <a:r>
              <a:rPr lang="en-GB" sz="2200" dirty="0" smtClean="0">
                <a:solidFill>
                  <a:schemeClr val="tx1"/>
                </a:solidFill>
                <a:latin typeface="Arial" panose="020B0604020202020204" pitchFamily="34" charset="0"/>
                <a:cs typeface="Arial" panose="020B0604020202020204" pitchFamily="34" charset="0"/>
              </a:rPr>
              <a:t>them.</a:t>
            </a:r>
          </a:p>
          <a:p>
            <a:pPr marL="0" indent="0">
              <a:buNone/>
            </a:pPr>
            <a:endParaRPr lang="en-GB" sz="2200" dirty="0">
              <a:solidFill>
                <a:schemeClr val="tx1"/>
              </a:solidFill>
              <a:latin typeface="Arial" panose="020B0604020202020204" pitchFamily="34" charset="0"/>
              <a:cs typeface="Arial" panose="020B0604020202020204" pitchFamily="34" charset="0"/>
            </a:endParaRPr>
          </a:p>
          <a:p>
            <a:pPr marL="0" indent="0">
              <a:buNone/>
            </a:pPr>
            <a:r>
              <a:rPr lang="en-GB" sz="2200" dirty="0" smtClean="0">
                <a:solidFill>
                  <a:schemeClr val="tx1"/>
                </a:solidFill>
                <a:latin typeface="Arial" panose="020B0604020202020204" pitchFamily="34" charset="0"/>
                <a:cs typeface="Arial" panose="020B0604020202020204" pitchFamily="34" charset="0"/>
              </a:rPr>
              <a:t>In </a:t>
            </a:r>
            <a:r>
              <a:rPr lang="en-GB" sz="2200" dirty="0">
                <a:solidFill>
                  <a:schemeClr val="tx1"/>
                </a:solidFill>
                <a:latin typeface="Arial" panose="020B0604020202020204" pitchFamily="34" charset="0"/>
                <a:cs typeface="Arial" panose="020B0604020202020204" pitchFamily="34" charset="0"/>
              </a:rPr>
              <a:t>order to deliver this qualification in session 2019/2020 for candidate certification in August 2020, centres must apply for approval by end of September 2019</a:t>
            </a:r>
            <a:r>
              <a:rPr lang="en-GB" sz="2200" dirty="0" smtClean="0">
                <a:solidFill>
                  <a:schemeClr val="tx1"/>
                </a:solidFill>
                <a:latin typeface="Arial" panose="020B0604020202020204" pitchFamily="34" charset="0"/>
                <a:cs typeface="Arial" panose="020B0604020202020204" pitchFamily="34" charset="0"/>
              </a:rPr>
              <a:t>.</a:t>
            </a:r>
          </a:p>
          <a:p>
            <a:pPr marL="0" indent="0">
              <a:buNone/>
            </a:pPr>
            <a:endParaRPr lang="en-GB" sz="2200" dirty="0">
              <a:solidFill>
                <a:schemeClr val="tx1"/>
              </a:solidFill>
              <a:latin typeface="Arial" panose="020B0604020202020204" pitchFamily="34" charset="0"/>
              <a:cs typeface="Arial" panose="020B0604020202020204" pitchFamily="34" charset="0"/>
            </a:endParaRPr>
          </a:p>
          <a:p>
            <a:pPr marL="0" indent="0">
              <a:buNone/>
            </a:pPr>
            <a:r>
              <a:rPr lang="en-GB" sz="2200" dirty="0" smtClean="0">
                <a:solidFill>
                  <a:schemeClr val="tx1"/>
                </a:solidFill>
                <a:latin typeface="Arial" panose="020B0604020202020204" pitchFamily="34" charset="0"/>
                <a:cs typeface="Arial" panose="020B0604020202020204" pitchFamily="34" charset="0"/>
              </a:rPr>
              <a:t>Information about the approval process and subject specific requirements is available on the Advanced Higher Music Technology subject page on the SQA website.</a:t>
            </a:r>
          </a:p>
          <a:p>
            <a:pPr marL="0" indent="0">
              <a:buNone/>
            </a:pPr>
            <a:endParaRPr lang="en-GB" sz="2200" dirty="0">
              <a:solidFill>
                <a:schemeClr val="tx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287785" y="548680"/>
            <a:ext cx="8856215" cy="719485"/>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724650" algn="l"/>
              </a:tabLst>
              <a:defRPr/>
            </a:pPr>
            <a:r>
              <a:rPr kumimoji="0" lang="en-US" sz="3300" b="1" i="0" u="none" strike="noStrike" kern="0" cap="none" spc="0" normalizeH="0" baseline="0" noProof="0" dirty="0" smtClean="0">
                <a:ln>
                  <a:noFill/>
                </a:ln>
                <a:solidFill>
                  <a:prstClr val="black"/>
                </a:solidFill>
                <a:effectLst/>
                <a:uLnTx/>
                <a:uFillTx/>
                <a:latin typeface="Arial" pitchFamily="34" charset="0"/>
                <a:ea typeface="+mj-ea"/>
                <a:cs typeface="+mj-cs"/>
              </a:rPr>
              <a:t>Applying for approval</a:t>
            </a:r>
            <a:endParaRPr kumimoji="0" lang="en-US" sz="3300" b="1" i="0" u="none" strike="noStrike" kern="0" cap="none" spc="0" normalizeH="0" baseline="0" noProof="0" dirty="0">
              <a:ln>
                <a:noFill/>
              </a:ln>
              <a:solidFill>
                <a:prstClr val="black"/>
              </a:solidFill>
              <a:effectLst/>
              <a:uLnTx/>
              <a:uFillTx/>
              <a:latin typeface="Arial" pitchFamily="34" charset="0"/>
              <a:ea typeface="+mj-ea"/>
              <a:cs typeface="+mj-cs"/>
            </a:endParaRPr>
          </a:p>
        </p:txBody>
      </p:sp>
      <p:pic>
        <p:nvPicPr>
          <p:cNvPr id="2"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03849427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549275"/>
            <a:ext cx="6911999" cy="719485"/>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724650" algn="l"/>
              </a:tabLst>
              <a:defRPr/>
            </a:pPr>
            <a:r>
              <a:rPr kumimoji="0" lang="en-GB" sz="3600" b="1" i="0" u="none" strike="noStrike" kern="0" cap="none" spc="0" normalizeH="0" baseline="0" noProof="0" dirty="0">
                <a:ln>
                  <a:noFill/>
                </a:ln>
                <a:solidFill>
                  <a:prstClr val="black"/>
                </a:solidFill>
                <a:effectLst/>
                <a:uLnTx/>
                <a:uFillTx/>
                <a:latin typeface="Arial" pitchFamily="34" charset="0"/>
                <a:ea typeface="+mj-ea"/>
                <a:cs typeface="+mj-cs"/>
              </a:rPr>
              <a:t>Summary</a:t>
            </a:r>
            <a:endParaRPr kumimoji="0" lang="en-US" sz="3600" b="1" i="0" u="none" strike="noStrike" kern="0" cap="none" spc="0" normalizeH="0" baseline="0" noProof="0" dirty="0">
              <a:ln>
                <a:noFill/>
              </a:ln>
              <a:solidFill>
                <a:prstClr val="black"/>
              </a:solidFill>
              <a:effectLst/>
              <a:uLnTx/>
              <a:uFillTx/>
              <a:latin typeface="Arial" pitchFamily="34" charset="0"/>
              <a:ea typeface="+mj-ea"/>
              <a:cs typeface="+mj-cs"/>
            </a:endParaRPr>
          </a:p>
        </p:txBody>
      </p:sp>
      <p:sp>
        <p:nvSpPr>
          <p:cNvPr id="6" name="Text Placeholder 2"/>
          <p:cNvSpPr txBox="1">
            <a:spLocks/>
          </p:cNvSpPr>
          <p:nvPr/>
        </p:nvSpPr>
        <p:spPr>
          <a:xfrm>
            <a:off x="498110" y="1484784"/>
            <a:ext cx="7777162" cy="3455988"/>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lvl="0" indent="0">
              <a:buClrTx/>
              <a:buNone/>
              <a:defRPr/>
            </a:pPr>
            <a:r>
              <a:rPr lang="en-GB" sz="2400" kern="0" dirty="0" smtClean="0">
                <a:solidFill>
                  <a:prstClr val="black"/>
                </a:solidFill>
                <a:latin typeface="Arial"/>
              </a:rPr>
              <a:t>Research project </a:t>
            </a:r>
            <a:r>
              <a:rPr lang="en-GB" sz="2400" kern="0" dirty="0">
                <a:solidFill>
                  <a:prstClr val="black"/>
                </a:solidFill>
                <a:latin typeface="Arial"/>
              </a:rPr>
              <a:t>(worth </a:t>
            </a:r>
            <a:r>
              <a:rPr lang="en-GB" sz="2400" kern="0" dirty="0" smtClean="0">
                <a:solidFill>
                  <a:prstClr val="black"/>
                </a:solidFill>
                <a:latin typeface="Arial"/>
              </a:rPr>
              <a:t>40 </a:t>
            </a:r>
            <a:r>
              <a:rPr lang="en-GB" sz="2400" kern="0" dirty="0">
                <a:solidFill>
                  <a:prstClr val="black"/>
                </a:solidFill>
                <a:latin typeface="Arial"/>
              </a:rPr>
              <a:t>marks)</a:t>
            </a:r>
          </a:p>
          <a:p>
            <a:pPr lvl="0">
              <a:buClrTx/>
              <a:defRPr/>
            </a:pPr>
            <a:r>
              <a:rPr lang="en-GB" sz="2400" kern="0" dirty="0">
                <a:solidFill>
                  <a:prstClr val="black"/>
                </a:solidFill>
                <a:latin typeface="Arial"/>
              </a:rPr>
              <a:t>see c</a:t>
            </a:r>
            <a:r>
              <a:rPr lang="en-GB" sz="2400" kern="0" dirty="0" smtClean="0">
                <a:solidFill>
                  <a:prstClr val="black"/>
                </a:solidFill>
                <a:latin typeface="Arial"/>
              </a:rPr>
              <a:t>ourse </a:t>
            </a:r>
            <a:r>
              <a:rPr lang="en-GB" sz="2400" kern="0" dirty="0">
                <a:solidFill>
                  <a:prstClr val="black"/>
                </a:solidFill>
                <a:latin typeface="Arial"/>
              </a:rPr>
              <a:t>a</a:t>
            </a:r>
            <a:r>
              <a:rPr lang="en-GB" sz="2400" kern="0" dirty="0" smtClean="0">
                <a:solidFill>
                  <a:prstClr val="black"/>
                </a:solidFill>
                <a:latin typeface="Arial"/>
              </a:rPr>
              <a:t>ssessment </a:t>
            </a:r>
            <a:r>
              <a:rPr lang="en-GB" sz="2400" kern="0" dirty="0">
                <a:solidFill>
                  <a:prstClr val="black"/>
                </a:solidFill>
                <a:latin typeface="Arial"/>
              </a:rPr>
              <a:t>t</a:t>
            </a:r>
            <a:r>
              <a:rPr lang="en-GB" sz="2400" kern="0" dirty="0" smtClean="0">
                <a:solidFill>
                  <a:prstClr val="black"/>
                </a:solidFill>
                <a:latin typeface="Arial"/>
              </a:rPr>
              <a:t>ask </a:t>
            </a:r>
            <a:r>
              <a:rPr lang="en-GB" sz="2400" kern="0" dirty="0">
                <a:solidFill>
                  <a:prstClr val="black"/>
                </a:solidFill>
                <a:latin typeface="Arial"/>
              </a:rPr>
              <a:t>document</a:t>
            </a:r>
          </a:p>
          <a:p>
            <a:pPr lvl="0">
              <a:buClrTx/>
              <a:defRPr/>
            </a:pPr>
            <a:r>
              <a:rPr lang="en-GB" sz="2400" kern="0" dirty="0">
                <a:solidFill>
                  <a:prstClr val="black"/>
                </a:solidFill>
                <a:latin typeface="Arial"/>
              </a:rPr>
              <a:t>see </a:t>
            </a:r>
            <a:r>
              <a:rPr lang="en-GB" sz="2400" kern="0" dirty="0" smtClean="0">
                <a:solidFill>
                  <a:prstClr val="black"/>
                </a:solidFill>
                <a:latin typeface="Arial"/>
              </a:rPr>
              <a:t>course </a:t>
            </a:r>
            <a:r>
              <a:rPr lang="en-GB" sz="2400" kern="0" dirty="0">
                <a:solidFill>
                  <a:prstClr val="black"/>
                </a:solidFill>
                <a:latin typeface="Arial"/>
              </a:rPr>
              <a:t>s</a:t>
            </a:r>
            <a:r>
              <a:rPr lang="en-GB" sz="2400" kern="0" dirty="0" smtClean="0">
                <a:solidFill>
                  <a:prstClr val="black"/>
                </a:solidFill>
                <a:latin typeface="Arial"/>
              </a:rPr>
              <a:t>pecification </a:t>
            </a:r>
            <a:r>
              <a:rPr lang="en-GB" sz="2400" kern="0" dirty="0">
                <a:solidFill>
                  <a:prstClr val="black"/>
                </a:solidFill>
                <a:latin typeface="Arial"/>
              </a:rPr>
              <a:t>for </a:t>
            </a:r>
            <a:r>
              <a:rPr lang="en-GB" sz="2400" kern="0" dirty="0" smtClean="0">
                <a:solidFill>
                  <a:prstClr val="black"/>
                </a:solidFill>
                <a:latin typeface="Arial"/>
              </a:rPr>
              <a:t>marking </a:t>
            </a:r>
            <a:r>
              <a:rPr lang="en-GB" sz="2400" kern="0" dirty="0">
                <a:solidFill>
                  <a:prstClr val="black"/>
                </a:solidFill>
                <a:latin typeface="Arial"/>
              </a:rPr>
              <a:t>i</a:t>
            </a:r>
            <a:r>
              <a:rPr lang="en-GB" sz="2400" kern="0" dirty="0" smtClean="0">
                <a:solidFill>
                  <a:prstClr val="black"/>
                </a:solidFill>
                <a:latin typeface="Arial"/>
              </a:rPr>
              <a:t>nstructions</a:t>
            </a:r>
            <a:endParaRPr lang="en-GB" sz="2400" kern="0" dirty="0">
              <a:solidFill>
                <a:prstClr val="black"/>
              </a:solidFill>
              <a:latin typeface="Arial"/>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GB" sz="2400" b="0" i="0" u="none" strike="noStrike" kern="0" cap="none" spc="0" normalizeH="0" baseline="0" noProof="0" dirty="0">
              <a:ln>
                <a:noFill/>
              </a:ln>
              <a:solidFill>
                <a:prstClr val="black"/>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None/>
              <a:tabLst/>
              <a:defRPr/>
            </a:pPr>
            <a:r>
              <a:rPr kumimoji="0" lang="en-GB" sz="2400" b="0" i="0" u="none" strike="noStrike" kern="0" cap="none" spc="0" normalizeH="0" baseline="0" noProof="0" dirty="0" smtClean="0">
                <a:ln>
                  <a:noFill/>
                </a:ln>
                <a:solidFill>
                  <a:prstClr val="black"/>
                </a:solidFill>
                <a:effectLst/>
                <a:uLnTx/>
                <a:uFillTx/>
                <a:latin typeface="Arial"/>
              </a:rPr>
              <a:t>Production project </a:t>
            </a:r>
            <a:r>
              <a:rPr kumimoji="0" lang="en-GB" sz="2400" b="0" i="0" u="none" strike="noStrike" kern="0" cap="none" spc="0" normalizeH="0" baseline="0" noProof="0" dirty="0">
                <a:ln>
                  <a:noFill/>
                </a:ln>
                <a:solidFill>
                  <a:prstClr val="black"/>
                </a:solidFill>
                <a:effectLst/>
                <a:uLnTx/>
                <a:uFillTx/>
                <a:latin typeface="Arial"/>
              </a:rPr>
              <a:t>(worth </a:t>
            </a:r>
            <a:r>
              <a:rPr lang="en-GB" sz="2400" kern="0" noProof="0" dirty="0" smtClean="0">
                <a:solidFill>
                  <a:prstClr val="black"/>
                </a:solidFill>
                <a:latin typeface="Arial"/>
              </a:rPr>
              <a:t>95</a:t>
            </a:r>
            <a:r>
              <a:rPr kumimoji="0" lang="en-GB" sz="2400" b="0" i="0" u="none" strike="noStrike" kern="0" cap="none" spc="0" normalizeH="0" baseline="0" noProof="0" dirty="0" smtClean="0">
                <a:ln>
                  <a:noFill/>
                </a:ln>
                <a:solidFill>
                  <a:prstClr val="black"/>
                </a:solidFill>
                <a:effectLst/>
                <a:uLnTx/>
                <a:uFillTx/>
                <a:latin typeface="Arial"/>
              </a:rPr>
              <a:t> </a:t>
            </a:r>
            <a:r>
              <a:rPr kumimoji="0" lang="en-GB" sz="2400" b="0" i="0" u="none" strike="noStrike" kern="0" cap="none" spc="0" normalizeH="0" baseline="0" noProof="0" dirty="0">
                <a:ln>
                  <a:noFill/>
                </a:ln>
                <a:solidFill>
                  <a:prstClr val="black"/>
                </a:solidFill>
                <a:effectLst/>
                <a:uLnTx/>
                <a:uFillTx/>
                <a:latin typeface="Arial"/>
              </a:rPr>
              <a:t>marks)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w"/>
              <a:tabLst/>
              <a:defRPr/>
            </a:pPr>
            <a:r>
              <a:rPr lang="en-GB" sz="2400" kern="0" noProof="0" dirty="0">
                <a:solidFill>
                  <a:prstClr val="black"/>
                </a:solidFill>
                <a:latin typeface="Arial"/>
              </a:rPr>
              <a:t>see </a:t>
            </a:r>
            <a:r>
              <a:rPr lang="en-GB" sz="2400" kern="0" noProof="0" dirty="0" smtClean="0">
                <a:solidFill>
                  <a:prstClr val="black"/>
                </a:solidFill>
                <a:latin typeface="Arial"/>
              </a:rPr>
              <a:t>course </a:t>
            </a:r>
            <a:r>
              <a:rPr lang="en-GB" sz="2400" kern="0" noProof="0" dirty="0">
                <a:solidFill>
                  <a:prstClr val="black"/>
                </a:solidFill>
                <a:latin typeface="Arial"/>
              </a:rPr>
              <a:t>a</a:t>
            </a:r>
            <a:r>
              <a:rPr lang="en-GB" sz="2400" kern="0" noProof="0" dirty="0" smtClean="0">
                <a:solidFill>
                  <a:prstClr val="black"/>
                </a:solidFill>
                <a:latin typeface="Arial"/>
              </a:rPr>
              <a:t>ssessment </a:t>
            </a:r>
            <a:r>
              <a:rPr lang="en-GB" sz="2400" kern="0" dirty="0">
                <a:solidFill>
                  <a:prstClr val="black"/>
                </a:solidFill>
                <a:latin typeface="Arial"/>
              </a:rPr>
              <a:t>t</a:t>
            </a:r>
            <a:r>
              <a:rPr lang="en-GB" sz="2400" kern="0" noProof="0" dirty="0" smtClean="0">
                <a:solidFill>
                  <a:prstClr val="black"/>
                </a:solidFill>
                <a:latin typeface="Arial"/>
              </a:rPr>
              <a:t>ask </a:t>
            </a:r>
            <a:r>
              <a:rPr lang="en-GB" sz="2400" kern="0" noProof="0" dirty="0">
                <a:solidFill>
                  <a:prstClr val="black"/>
                </a:solidFill>
                <a:latin typeface="Arial"/>
              </a:rPr>
              <a:t>document</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w"/>
              <a:tabLst/>
              <a:defRPr/>
            </a:pPr>
            <a:r>
              <a:rPr lang="en-GB" sz="2400" kern="0" dirty="0">
                <a:solidFill>
                  <a:prstClr val="black"/>
                </a:solidFill>
                <a:latin typeface="Arial"/>
              </a:rPr>
              <a:t>s</a:t>
            </a:r>
            <a:r>
              <a:rPr kumimoji="0" lang="en-GB" sz="2400" b="0" i="0" u="none" strike="noStrike" kern="0" cap="none" spc="0" normalizeH="0" baseline="0" dirty="0">
                <a:ln>
                  <a:noFill/>
                </a:ln>
                <a:solidFill>
                  <a:prstClr val="black"/>
                </a:solidFill>
                <a:effectLst/>
                <a:uLnTx/>
                <a:uFillTx/>
                <a:latin typeface="Arial"/>
              </a:rPr>
              <a:t>ee </a:t>
            </a:r>
            <a:r>
              <a:rPr lang="en-GB" sz="2400" kern="0" dirty="0">
                <a:solidFill>
                  <a:prstClr val="black"/>
                </a:solidFill>
                <a:latin typeface="Arial"/>
              </a:rPr>
              <a:t>c</a:t>
            </a:r>
            <a:r>
              <a:rPr kumimoji="0" lang="en-GB" sz="2400" b="0" i="0" u="none" strike="noStrike" kern="0" cap="none" spc="0" normalizeH="0" dirty="0" smtClean="0">
                <a:ln>
                  <a:noFill/>
                </a:ln>
                <a:solidFill>
                  <a:prstClr val="black"/>
                </a:solidFill>
                <a:effectLst/>
                <a:uLnTx/>
                <a:uFillTx/>
                <a:latin typeface="Arial"/>
              </a:rPr>
              <a:t>ourse </a:t>
            </a:r>
            <a:r>
              <a:rPr lang="en-GB" sz="2400" kern="0" dirty="0">
                <a:solidFill>
                  <a:prstClr val="black"/>
                </a:solidFill>
                <a:latin typeface="Arial"/>
              </a:rPr>
              <a:t>s</a:t>
            </a:r>
            <a:r>
              <a:rPr kumimoji="0" lang="en-GB" sz="2400" b="0" i="0" u="none" strike="noStrike" kern="0" cap="none" spc="0" normalizeH="0" dirty="0" smtClean="0">
                <a:ln>
                  <a:noFill/>
                </a:ln>
                <a:solidFill>
                  <a:prstClr val="black"/>
                </a:solidFill>
                <a:effectLst/>
                <a:uLnTx/>
                <a:uFillTx/>
                <a:latin typeface="Arial"/>
              </a:rPr>
              <a:t>pecification </a:t>
            </a:r>
            <a:r>
              <a:rPr kumimoji="0" lang="en-GB" sz="2400" b="0" i="0" u="none" strike="noStrike" kern="0" cap="none" spc="0" normalizeH="0" dirty="0">
                <a:ln>
                  <a:noFill/>
                </a:ln>
                <a:solidFill>
                  <a:prstClr val="black"/>
                </a:solidFill>
                <a:effectLst/>
                <a:uLnTx/>
                <a:uFillTx/>
                <a:latin typeface="Arial"/>
              </a:rPr>
              <a:t>for </a:t>
            </a:r>
            <a:r>
              <a:rPr kumimoji="0" lang="en-GB" sz="2400" b="0" i="0" u="none" strike="noStrike" kern="0" cap="none" spc="0" normalizeH="0" dirty="0" smtClean="0">
                <a:ln>
                  <a:noFill/>
                </a:ln>
                <a:solidFill>
                  <a:prstClr val="black"/>
                </a:solidFill>
                <a:effectLst/>
                <a:uLnTx/>
                <a:uFillTx/>
                <a:latin typeface="Arial"/>
              </a:rPr>
              <a:t>marking </a:t>
            </a:r>
            <a:r>
              <a:rPr lang="en-GB" sz="2400" kern="0" dirty="0">
                <a:solidFill>
                  <a:prstClr val="black"/>
                </a:solidFill>
                <a:latin typeface="Arial"/>
              </a:rPr>
              <a:t>i</a:t>
            </a:r>
            <a:r>
              <a:rPr kumimoji="0" lang="en-GB" sz="2400" b="0" i="0" u="none" strike="noStrike" kern="0" cap="none" spc="0" normalizeH="0" dirty="0" smtClean="0">
                <a:ln>
                  <a:noFill/>
                </a:ln>
                <a:solidFill>
                  <a:prstClr val="black"/>
                </a:solidFill>
                <a:effectLst/>
                <a:uLnTx/>
                <a:uFillTx/>
                <a:latin typeface="Arial"/>
              </a:rPr>
              <a:t>nstructions</a:t>
            </a:r>
            <a:endParaRPr kumimoji="0" lang="en-GB" sz="2400" b="0" i="0" u="none" strike="noStrike" kern="0" cap="none" spc="0" normalizeH="0" baseline="0" noProof="0" dirty="0">
              <a:ln>
                <a:noFill/>
              </a:ln>
              <a:solidFill>
                <a:prstClr val="black"/>
              </a:solidFill>
              <a:effectLst/>
              <a:uLnTx/>
              <a:uFillTx/>
              <a:latin typeface="Arial"/>
            </a:endParaRPr>
          </a:p>
        </p:txBody>
      </p:sp>
      <p:pic>
        <p:nvPicPr>
          <p:cNvPr id="2" name="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466143687"/>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a:solidFill>
                  <a:schemeClr val="tx1"/>
                </a:solidFill>
                <a:latin typeface="Arial"/>
              </a:rPr>
              <a:t>Aims of the presentation</a:t>
            </a:r>
            <a:endParaRPr kumimoji="0" lang="en-US" sz="3600" b="1" i="0" u="none" strike="noStrike" kern="0" cap="none" spc="0" normalizeH="0" baseline="0" noProof="0" dirty="0">
              <a:ln>
                <a:noFill/>
              </a:ln>
              <a:solidFill>
                <a:schemeClr val="tx1"/>
              </a:solidFill>
              <a:effectLst/>
              <a:uLnTx/>
              <a:uFillTx/>
              <a:latin typeface="Arial" pitchFamily="34" charset="0"/>
            </a:endParaRPr>
          </a:p>
        </p:txBody>
      </p:sp>
      <p:sp>
        <p:nvSpPr>
          <p:cNvPr id="9" name="Text Placeholder 2"/>
          <p:cNvSpPr txBox="1">
            <a:spLocks/>
          </p:cNvSpPr>
          <p:nvPr/>
        </p:nvSpPr>
        <p:spPr>
          <a:xfrm>
            <a:off x="467544" y="1628800"/>
            <a:ext cx="7777162" cy="2448272"/>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ClrTx/>
              <a:buNone/>
              <a:defRPr/>
            </a:pPr>
            <a:r>
              <a:rPr lang="en-GB" sz="2400" kern="0" dirty="0">
                <a:solidFill>
                  <a:schemeClr val="tx1"/>
                </a:solidFill>
                <a:latin typeface="Arial"/>
              </a:rPr>
              <a:t>This presentation covers the structure of the Advanced Higher Music Technology course and provides detailed information about the course and course </a:t>
            </a:r>
            <a:r>
              <a:rPr lang="en-GB" sz="2400" kern="0" dirty="0" smtClean="0">
                <a:solidFill>
                  <a:schemeClr val="tx1"/>
                </a:solidFill>
                <a:latin typeface="Arial"/>
              </a:rPr>
              <a:t>assessment</a:t>
            </a:r>
            <a:r>
              <a:rPr lang="en-GB" sz="2800" kern="0" dirty="0" smtClean="0">
                <a:solidFill>
                  <a:schemeClr val="tx1"/>
                </a:solidFill>
                <a:latin typeface="Arial"/>
              </a:rPr>
              <a:t>.</a:t>
            </a:r>
            <a:endParaRPr lang="en-GB" sz="2800" kern="0" dirty="0">
              <a:solidFill>
                <a:schemeClr val="tx1"/>
              </a:solidFill>
              <a:latin typeface="Arial"/>
            </a:endParaRPr>
          </a:p>
          <a:p>
            <a:pPr>
              <a:buClrTx/>
              <a:buFont typeface="Wingdings" panose="05000000000000000000" pitchFamily="2" charset="2"/>
              <a:buChar char="Ø"/>
              <a:defRPr/>
            </a:pPr>
            <a:endParaRPr lang="en-GB" sz="2800" kern="0" dirty="0">
              <a:solidFill>
                <a:schemeClr val="tx1"/>
              </a:solidFill>
              <a:latin typeface="Arial"/>
            </a:endParaRP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8450879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69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549275"/>
            <a:ext cx="8568183" cy="719485"/>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defRPr/>
            </a:pPr>
            <a:r>
              <a:rPr lang="en-GB" kern="0" dirty="0" smtClean="0">
                <a:solidFill>
                  <a:schemeClr val="tx1"/>
                </a:solidFill>
              </a:rPr>
              <a:t>An overview of course </a:t>
            </a:r>
            <a:r>
              <a:rPr lang="en-GB" kern="0" dirty="0">
                <a:solidFill>
                  <a:schemeClr val="tx1"/>
                </a:solidFill>
              </a:rPr>
              <a:t>a</a:t>
            </a:r>
            <a:r>
              <a:rPr lang="en-GB" kern="0" dirty="0" smtClean="0">
                <a:solidFill>
                  <a:schemeClr val="tx1"/>
                </a:solidFill>
              </a:rPr>
              <a:t>ssessment</a:t>
            </a:r>
            <a:endParaRPr lang="en-US" kern="0" dirty="0">
              <a:solidFill>
                <a:schemeClr val="tx1"/>
              </a:solidFill>
            </a:endParaRPr>
          </a:p>
        </p:txBody>
      </p:sp>
      <p:sp>
        <p:nvSpPr>
          <p:cNvPr id="6" name="Text Placeholder 2"/>
          <p:cNvSpPr txBox="1">
            <a:spLocks/>
          </p:cNvSpPr>
          <p:nvPr/>
        </p:nvSpPr>
        <p:spPr>
          <a:xfrm>
            <a:off x="461807" y="1556792"/>
            <a:ext cx="7777162" cy="417646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ClrTx/>
              <a:buNone/>
              <a:defRPr/>
            </a:pPr>
            <a:r>
              <a:rPr lang="en-GB" sz="2400" kern="0" dirty="0">
                <a:solidFill>
                  <a:schemeClr val="tx1"/>
                </a:solidFill>
                <a:latin typeface="Arial"/>
              </a:rPr>
              <a:t>Advanced Higher Music Technology is a brand new course, developed over the last three years which follows the structure of all </a:t>
            </a:r>
            <a:r>
              <a:rPr lang="en-GB" sz="2400" kern="0" dirty="0" smtClean="0">
                <a:solidFill>
                  <a:schemeClr val="tx1"/>
                </a:solidFill>
                <a:latin typeface="Arial"/>
              </a:rPr>
              <a:t>revised </a:t>
            </a:r>
            <a:r>
              <a:rPr lang="en-GB" sz="2400" kern="0" dirty="0">
                <a:solidFill>
                  <a:schemeClr val="tx1"/>
                </a:solidFill>
                <a:latin typeface="Arial"/>
              </a:rPr>
              <a:t>n</a:t>
            </a:r>
            <a:r>
              <a:rPr lang="en-GB" sz="2400" kern="0" dirty="0" smtClean="0">
                <a:solidFill>
                  <a:schemeClr val="tx1"/>
                </a:solidFill>
                <a:latin typeface="Arial"/>
              </a:rPr>
              <a:t>ational </a:t>
            </a:r>
            <a:r>
              <a:rPr lang="en-GB" sz="2400" kern="0" dirty="0">
                <a:solidFill>
                  <a:schemeClr val="tx1"/>
                </a:solidFill>
                <a:latin typeface="Arial"/>
              </a:rPr>
              <a:t>q</a:t>
            </a:r>
            <a:r>
              <a:rPr lang="en-GB" sz="2400" kern="0" dirty="0" smtClean="0">
                <a:solidFill>
                  <a:schemeClr val="tx1"/>
                </a:solidFill>
                <a:latin typeface="Arial"/>
              </a:rPr>
              <a:t>ualifications </a:t>
            </a:r>
            <a:r>
              <a:rPr lang="en-GB" sz="2400" kern="0" dirty="0">
                <a:solidFill>
                  <a:schemeClr val="tx1"/>
                </a:solidFill>
                <a:latin typeface="Arial"/>
              </a:rPr>
              <a:t>from </a:t>
            </a:r>
            <a:r>
              <a:rPr lang="en-GB" sz="2400" kern="0" dirty="0" smtClean="0">
                <a:solidFill>
                  <a:schemeClr val="tx1"/>
                </a:solidFill>
                <a:latin typeface="Arial"/>
              </a:rPr>
              <a:t>National 5 </a:t>
            </a:r>
            <a:r>
              <a:rPr lang="en-GB" sz="2400" kern="0" dirty="0">
                <a:solidFill>
                  <a:schemeClr val="tx1"/>
                </a:solidFill>
                <a:latin typeface="Arial"/>
              </a:rPr>
              <a:t>to Advanced Higher, with no unit assessment and course award based on externally assessed components</a:t>
            </a:r>
            <a:r>
              <a:rPr lang="en-GB" sz="2400" kern="0" dirty="0" smtClean="0">
                <a:solidFill>
                  <a:schemeClr val="tx1"/>
                </a:solidFill>
                <a:latin typeface="Arial"/>
              </a:rPr>
              <a:t>.</a:t>
            </a:r>
          </a:p>
          <a:p>
            <a:pPr marL="0" indent="0">
              <a:buClrTx/>
              <a:buNone/>
              <a:defRPr/>
            </a:pPr>
            <a:endParaRPr lang="en-GB" sz="2400" kern="0" dirty="0">
              <a:solidFill>
                <a:schemeClr val="tx1"/>
              </a:solidFill>
              <a:latin typeface="Arial"/>
            </a:endParaRPr>
          </a:p>
          <a:p>
            <a:pPr marL="0" indent="0">
              <a:buClrTx/>
              <a:buNone/>
              <a:defRPr/>
            </a:pPr>
            <a:r>
              <a:rPr lang="en-GB" sz="2400" kern="0" dirty="0">
                <a:solidFill>
                  <a:schemeClr val="tx1"/>
                </a:solidFill>
                <a:latin typeface="Arial"/>
              </a:rPr>
              <a:t>Course assessment for Advanced Higher Music Technology is based fully on two projects; a </a:t>
            </a:r>
            <a:r>
              <a:rPr lang="en-GB" sz="2400" kern="0" dirty="0" smtClean="0">
                <a:solidFill>
                  <a:schemeClr val="tx1"/>
                </a:solidFill>
                <a:latin typeface="Arial"/>
              </a:rPr>
              <a:t>research </a:t>
            </a:r>
            <a:r>
              <a:rPr lang="en-GB" sz="2400" kern="0" dirty="0">
                <a:solidFill>
                  <a:schemeClr val="tx1"/>
                </a:solidFill>
                <a:latin typeface="Arial"/>
              </a:rPr>
              <a:t>p</a:t>
            </a:r>
            <a:r>
              <a:rPr lang="en-GB" sz="2400" kern="0" dirty="0" smtClean="0">
                <a:solidFill>
                  <a:schemeClr val="tx1"/>
                </a:solidFill>
                <a:latin typeface="Arial"/>
              </a:rPr>
              <a:t>roject </a:t>
            </a:r>
            <a:r>
              <a:rPr lang="en-GB" sz="2400" kern="0" dirty="0">
                <a:solidFill>
                  <a:schemeClr val="tx1"/>
                </a:solidFill>
                <a:latin typeface="Arial"/>
              </a:rPr>
              <a:t>and a </a:t>
            </a:r>
            <a:r>
              <a:rPr lang="en-GB" sz="2400" kern="0" dirty="0" smtClean="0">
                <a:solidFill>
                  <a:schemeClr val="tx1"/>
                </a:solidFill>
                <a:latin typeface="Arial"/>
              </a:rPr>
              <a:t>production </a:t>
            </a:r>
            <a:r>
              <a:rPr lang="en-GB" sz="2400" kern="0" dirty="0">
                <a:solidFill>
                  <a:schemeClr val="tx1"/>
                </a:solidFill>
                <a:latin typeface="Arial"/>
              </a:rPr>
              <a:t>p</a:t>
            </a:r>
            <a:r>
              <a:rPr lang="en-GB" sz="2400" kern="0" dirty="0" smtClean="0">
                <a:solidFill>
                  <a:schemeClr val="tx1"/>
                </a:solidFill>
                <a:latin typeface="Arial"/>
              </a:rPr>
              <a:t>roject</a:t>
            </a:r>
            <a:r>
              <a:rPr lang="en-GB" sz="2400" kern="0" dirty="0">
                <a:solidFill>
                  <a:schemeClr val="tx1"/>
                </a:solidFill>
                <a:latin typeface="Arial"/>
              </a:rPr>
              <a:t>.</a:t>
            </a: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854717314"/>
      </p:ext>
    </p:extLst>
  </p:cSld>
  <p:clrMapOvr>
    <a:masterClrMapping/>
  </p:clrMapOvr>
  <mc:AlternateContent xmlns:mc="http://schemas.openxmlformats.org/markup-compatibility/2006" xmlns:p14="http://schemas.microsoft.com/office/powerpoint/2010/main">
    <mc:Choice Requires="p14">
      <p:transition spd="slow" p14:dur="2000" advClick="0" advTm="41000"/>
    </mc:Choice>
    <mc:Fallback xmlns="">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549275"/>
            <a:ext cx="8229600" cy="792163"/>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defRPr/>
            </a:pPr>
            <a:r>
              <a:rPr lang="en-GB" kern="0" dirty="0">
                <a:solidFill>
                  <a:schemeClr val="tx1"/>
                </a:solidFill>
              </a:rPr>
              <a:t>An overview of c</a:t>
            </a:r>
            <a:r>
              <a:rPr lang="en-GB" kern="0" dirty="0" smtClean="0">
                <a:solidFill>
                  <a:schemeClr val="tx1"/>
                </a:solidFill>
              </a:rPr>
              <a:t>ourse </a:t>
            </a:r>
            <a:r>
              <a:rPr lang="en-GB" kern="0" dirty="0">
                <a:solidFill>
                  <a:schemeClr val="tx1"/>
                </a:solidFill>
              </a:rPr>
              <a:t>a</a:t>
            </a:r>
            <a:r>
              <a:rPr lang="en-GB" kern="0" dirty="0" smtClean="0">
                <a:solidFill>
                  <a:schemeClr val="tx1"/>
                </a:solidFill>
              </a:rPr>
              <a:t>ssessment</a:t>
            </a:r>
            <a:endParaRPr lang="en-US" kern="0" dirty="0">
              <a:solidFill>
                <a:schemeClr val="tx1"/>
              </a:solidFill>
            </a:endParaRPr>
          </a:p>
        </p:txBody>
      </p:sp>
      <p:sp>
        <p:nvSpPr>
          <p:cNvPr id="6" name="Text Placeholder 2"/>
          <p:cNvSpPr txBox="1">
            <a:spLocks/>
          </p:cNvSpPr>
          <p:nvPr/>
        </p:nvSpPr>
        <p:spPr>
          <a:xfrm>
            <a:off x="468313" y="1484784"/>
            <a:ext cx="7777162" cy="46805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ClrTx/>
              <a:buNone/>
              <a:defRPr/>
            </a:pPr>
            <a:r>
              <a:rPr lang="en-GB" sz="2400" kern="0" dirty="0">
                <a:solidFill>
                  <a:schemeClr val="tx1"/>
                </a:solidFill>
                <a:latin typeface="Arial" panose="020B0604020202020204" pitchFamily="34" charset="0"/>
                <a:cs typeface="Arial" panose="020B0604020202020204" pitchFamily="34" charset="0"/>
              </a:rPr>
              <a:t>The </a:t>
            </a:r>
            <a:r>
              <a:rPr lang="en-GB" sz="2400" kern="0" dirty="0" smtClean="0">
                <a:solidFill>
                  <a:schemeClr val="tx1"/>
                </a:solidFill>
                <a:latin typeface="Arial" panose="020B0604020202020204" pitchFamily="34" charset="0"/>
                <a:cs typeface="Arial" panose="020B0604020202020204" pitchFamily="34" charset="0"/>
              </a:rPr>
              <a:t>research </a:t>
            </a:r>
            <a:r>
              <a:rPr lang="en-GB" sz="2400" kern="0" dirty="0">
                <a:solidFill>
                  <a:schemeClr val="tx1"/>
                </a:solidFill>
                <a:latin typeface="Arial" panose="020B0604020202020204" pitchFamily="34" charset="0"/>
                <a:cs typeface="Arial" panose="020B0604020202020204" pitchFamily="34" charset="0"/>
              </a:rPr>
              <a:t>p</a:t>
            </a:r>
            <a:r>
              <a:rPr lang="en-GB" sz="2400" kern="0" dirty="0" smtClean="0">
                <a:solidFill>
                  <a:schemeClr val="tx1"/>
                </a:solidFill>
                <a:latin typeface="Arial" panose="020B0604020202020204" pitchFamily="34" charset="0"/>
                <a:cs typeface="Arial" panose="020B0604020202020204" pitchFamily="34" charset="0"/>
              </a:rPr>
              <a:t>roject </a:t>
            </a:r>
            <a:r>
              <a:rPr lang="en-GB" sz="2400" kern="0" dirty="0">
                <a:solidFill>
                  <a:schemeClr val="tx1"/>
                </a:solidFill>
                <a:latin typeface="Arial" panose="020B0604020202020204" pitchFamily="34" charset="0"/>
                <a:cs typeface="Arial" panose="020B0604020202020204" pitchFamily="34" charset="0"/>
              </a:rPr>
              <a:t>allows candidates to apply project management and research skills acquired from the course in a music technology context of their choice.  The </a:t>
            </a:r>
            <a:r>
              <a:rPr lang="en-GB" sz="2400" kern="0" dirty="0" smtClean="0">
                <a:solidFill>
                  <a:schemeClr val="tx1"/>
                </a:solidFill>
                <a:latin typeface="Arial" panose="020B0604020202020204" pitchFamily="34" charset="0"/>
                <a:cs typeface="Arial" panose="020B0604020202020204" pitchFamily="34" charset="0"/>
              </a:rPr>
              <a:t>project </a:t>
            </a:r>
            <a:r>
              <a:rPr lang="en-GB" sz="2400" kern="0" dirty="0">
                <a:solidFill>
                  <a:schemeClr val="tx1"/>
                </a:solidFill>
                <a:latin typeface="Arial" panose="020B0604020202020204" pitchFamily="34" charset="0"/>
                <a:cs typeface="Arial" panose="020B0604020202020204" pitchFamily="34" charset="0"/>
              </a:rPr>
              <a:t>is marked out of 40 and is </a:t>
            </a:r>
            <a:r>
              <a:rPr lang="en-GB" sz="2400" kern="0" dirty="0" smtClean="0">
                <a:solidFill>
                  <a:schemeClr val="tx1"/>
                </a:solidFill>
                <a:latin typeface="Arial" panose="020B0604020202020204" pitchFamily="34" charset="0"/>
                <a:cs typeface="Arial" panose="020B0604020202020204" pitchFamily="34" charset="0"/>
              </a:rPr>
              <a:t>worth </a:t>
            </a:r>
            <a:r>
              <a:rPr lang="en-GB" sz="2400" kern="0" dirty="0">
                <a:solidFill>
                  <a:schemeClr val="tx1"/>
                </a:solidFill>
                <a:latin typeface="Arial" panose="020B0604020202020204" pitchFamily="34" charset="0"/>
                <a:cs typeface="Arial" panose="020B0604020202020204" pitchFamily="34" charset="0"/>
              </a:rPr>
              <a:t>30% of the overall award</a:t>
            </a:r>
            <a:r>
              <a:rPr lang="en-GB" sz="2400" kern="0" dirty="0" smtClean="0">
                <a:solidFill>
                  <a:schemeClr val="tx1"/>
                </a:solidFill>
                <a:latin typeface="Arial" panose="020B0604020202020204" pitchFamily="34" charset="0"/>
                <a:cs typeface="Arial" panose="020B0604020202020204" pitchFamily="34" charset="0"/>
              </a:rPr>
              <a:t>.</a:t>
            </a:r>
          </a:p>
          <a:p>
            <a:pPr marL="0" indent="0">
              <a:buClrTx/>
              <a:buNone/>
              <a:defRPr/>
            </a:pPr>
            <a:endParaRPr lang="en-GB" sz="2400" kern="0" dirty="0">
              <a:solidFill>
                <a:schemeClr val="tx1"/>
              </a:solidFill>
              <a:latin typeface="Arial" panose="020B0604020202020204" pitchFamily="34" charset="0"/>
              <a:cs typeface="Arial" panose="020B0604020202020204" pitchFamily="34" charset="0"/>
            </a:endParaRPr>
          </a:p>
          <a:p>
            <a:pPr marL="0" indent="0">
              <a:buClrTx/>
              <a:buNone/>
              <a:defRPr/>
            </a:pPr>
            <a:r>
              <a:rPr lang="en-GB" sz="2400" kern="0" dirty="0">
                <a:solidFill>
                  <a:schemeClr val="tx1"/>
                </a:solidFill>
                <a:latin typeface="Arial" panose="020B0604020202020204" pitchFamily="34" charset="0"/>
                <a:cs typeface="Arial" panose="020B0604020202020204" pitchFamily="34" charset="0"/>
              </a:rPr>
              <a:t>For the </a:t>
            </a:r>
            <a:r>
              <a:rPr lang="en-GB" sz="2400" kern="0" dirty="0" smtClean="0">
                <a:solidFill>
                  <a:schemeClr val="tx1"/>
                </a:solidFill>
                <a:latin typeface="Arial" panose="020B0604020202020204" pitchFamily="34" charset="0"/>
                <a:cs typeface="Arial" panose="020B0604020202020204" pitchFamily="34" charset="0"/>
              </a:rPr>
              <a:t>production project </a:t>
            </a:r>
            <a:r>
              <a:rPr lang="en-GB" sz="2400" kern="0" dirty="0">
                <a:solidFill>
                  <a:schemeClr val="tx1"/>
                </a:solidFill>
                <a:latin typeface="Arial" panose="020B0604020202020204" pitchFamily="34" charset="0"/>
                <a:cs typeface="Arial" panose="020B0604020202020204" pitchFamily="34" charset="0"/>
              </a:rPr>
              <a:t>candidates plan, implement, and evaluate a large-scale creative production using music technology. This project is marked out of 95 and </a:t>
            </a:r>
            <a:r>
              <a:rPr lang="en-GB" sz="2400" kern="0" dirty="0" smtClean="0">
                <a:solidFill>
                  <a:schemeClr val="tx1"/>
                </a:solidFill>
                <a:latin typeface="Arial" panose="020B0604020202020204" pitchFamily="34" charset="0"/>
                <a:cs typeface="Arial" panose="020B0604020202020204" pitchFamily="34" charset="0"/>
              </a:rPr>
              <a:t>is worth </a:t>
            </a:r>
            <a:r>
              <a:rPr lang="en-GB" sz="2400" kern="0" dirty="0">
                <a:solidFill>
                  <a:schemeClr val="tx1"/>
                </a:solidFill>
                <a:latin typeface="Arial" panose="020B0604020202020204" pitchFamily="34" charset="0"/>
                <a:cs typeface="Arial" panose="020B0604020202020204" pitchFamily="34" charset="0"/>
              </a:rPr>
              <a:t>70% of the overall award.</a:t>
            </a:r>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3896299341"/>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549275"/>
            <a:ext cx="8229600" cy="792163"/>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defRPr/>
            </a:pPr>
            <a:r>
              <a:rPr lang="en-GB" kern="0" dirty="0">
                <a:solidFill>
                  <a:schemeClr val="tx1"/>
                </a:solidFill>
              </a:rPr>
              <a:t>An overview of </a:t>
            </a:r>
            <a:r>
              <a:rPr lang="en-GB" kern="0" dirty="0" smtClean="0">
                <a:solidFill>
                  <a:schemeClr val="tx1"/>
                </a:solidFill>
              </a:rPr>
              <a:t>course </a:t>
            </a:r>
            <a:r>
              <a:rPr lang="en-GB" kern="0" dirty="0">
                <a:solidFill>
                  <a:schemeClr val="tx1"/>
                </a:solidFill>
              </a:rPr>
              <a:t>a</a:t>
            </a:r>
            <a:r>
              <a:rPr lang="en-GB" kern="0" dirty="0" smtClean="0">
                <a:solidFill>
                  <a:schemeClr val="tx1"/>
                </a:solidFill>
              </a:rPr>
              <a:t>ssessment</a:t>
            </a:r>
            <a:endParaRPr lang="en-US" kern="0" dirty="0">
              <a:solidFill>
                <a:schemeClr val="tx1"/>
              </a:solidFill>
            </a:endParaRPr>
          </a:p>
        </p:txBody>
      </p:sp>
      <p:sp>
        <p:nvSpPr>
          <p:cNvPr id="6" name="Text Placeholder 2"/>
          <p:cNvSpPr txBox="1">
            <a:spLocks/>
          </p:cNvSpPr>
          <p:nvPr/>
        </p:nvSpPr>
        <p:spPr>
          <a:xfrm>
            <a:off x="445540" y="1341438"/>
            <a:ext cx="7777162" cy="46805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ClrTx/>
              <a:buNone/>
            </a:pPr>
            <a:r>
              <a:rPr lang="en-GB" sz="1600" dirty="0">
                <a:solidFill>
                  <a:schemeClr val="tx1"/>
                </a:solidFill>
                <a:latin typeface="Arial" panose="020B0604020202020204" pitchFamily="34" charset="0"/>
                <a:cs typeface="Arial" panose="020B0604020202020204" pitchFamily="34" charset="0"/>
              </a:rPr>
              <a:t>The following provides details of skills, knowledge and understanding sampled in the course </a:t>
            </a:r>
            <a:r>
              <a:rPr lang="en-GB" sz="1600" dirty="0" smtClean="0">
                <a:solidFill>
                  <a:schemeClr val="tx1"/>
                </a:solidFill>
                <a:latin typeface="Arial" panose="020B0604020202020204" pitchFamily="34" charset="0"/>
                <a:cs typeface="Arial" panose="020B0604020202020204" pitchFamily="34" charset="0"/>
              </a:rPr>
              <a:t>assessment:</a:t>
            </a:r>
          </a:p>
          <a:p>
            <a:pPr>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autonomous working and independent thinking skills</a:t>
            </a:r>
          </a:p>
          <a:p>
            <a:pPr marL="685800" lvl="1">
              <a:buClrTx/>
              <a:buFont typeface="Arial" panose="020B0604020202020204" pitchFamily="34" charset="0"/>
              <a:buChar char="−"/>
            </a:pPr>
            <a:r>
              <a:rPr lang="en-GB" sz="1600" dirty="0" smtClean="0">
                <a:solidFill>
                  <a:schemeClr val="tx1"/>
                </a:solidFill>
                <a:latin typeface="Arial" panose="020B0604020202020204" pitchFamily="34" charset="0"/>
                <a:cs typeface="Arial" panose="020B0604020202020204" pitchFamily="34" charset="0"/>
              </a:rPr>
              <a:t>working </a:t>
            </a:r>
            <a:r>
              <a:rPr lang="en-GB" sz="1600" dirty="0">
                <a:solidFill>
                  <a:schemeClr val="tx1"/>
                </a:solidFill>
                <a:latin typeface="Arial" panose="020B0604020202020204" pitchFamily="34" charset="0"/>
                <a:cs typeface="Arial" panose="020B0604020202020204" pitchFamily="34" charset="0"/>
              </a:rPr>
              <a:t>without guidance and supervision</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rephrasing, refining, and improving responses independently</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integrating </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analysing</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synthesising</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evaluating</a:t>
            </a:r>
          </a:p>
          <a:p>
            <a:pPr lvl="0">
              <a:buClrTx/>
              <a:buFont typeface="Wingdings" panose="05000000000000000000" pitchFamily="2" charset="2"/>
              <a:buChar char=""/>
            </a:pPr>
            <a:r>
              <a:rPr lang="en-GB" sz="1600" dirty="0">
                <a:solidFill>
                  <a:schemeClr val="tx1"/>
                </a:solidFill>
                <a:latin typeface="Arial" panose="020B0604020202020204" pitchFamily="34" charset="0"/>
                <a:cs typeface="Arial" panose="020B0604020202020204" pitchFamily="34" charset="0"/>
              </a:rPr>
              <a:t>project management </a:t>
            </a:r>
            <a:r>
              <a:rPr lang="en-GB" sz="1600" dirty="0" smtClean="0">
                <a:solidFill>
                  <a:schemeClr val="tx1"/>
                </a:solidFill>
                <a:latin typeface="Arial" panose="020B0604020202020204" pitchFamily="34" charset="0"/>
                <a:cs typeface="Arial" panose="020B0604020202020204" pitchFamily="34" charset="0"/>
              </a:rPr>
              <a:t>skills</a:t>
            </a:r>
            <a:endParaRPr lang="en-GB" sz="1600" dirty="0">
              <a:solidFill>
                <a:schemeClr val="tx1"/>
              </a:solidFill>
              <a:latin typeface="Arial" panose="020B0604020202020204" pitchFamily="34" charset="0"/>
              <a:cs typeface="Arial" panose="020B0604020202020204" pitchFamily="34" charset="0"/>
            </a:endParaRP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producing an outline project specification</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defining timelines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managing resources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projecting outcomes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tracking progress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evaluating project outcomes</a:t>
            </a:r>
          </a:p>
          <a:p>
            <a:pPr marL="0" indent="0">
              <a:buClrTx/>
              <a:buNone/>
              <a:defRPr/>
            </a:pPr>
            <a:endParaRPr lang="en-GB" sz="1800" kern="0" dirty="0">
              <a:solidFill>
                <a:schemeClr val="tx1"/>
              </a:solidFill>
              <a:latin typeface="Arial"/>
            </a:endParaRPr>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4068486440"/>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8313" y="549275"/>
            <a:ext cx="8229600" cy="792163"/>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a:defRPr/>
            </a:pPr>
            <a:r>
              <a:rPr lang="en-GB" kern="0" dirty="0">
                <a:solidFill>
                  <a:schemeClr val="tx1"/>
                </a:solidFill>
              </a:rPr>
              <a:t>An overview of </a:t>
            </a:r>
            <a:r>
              <a:rPr lang="en-GB" kern="0" dirty="0" smtClean="0">
                <a:solidFill>
                  <a:schemeClr val="tx1"/>
                </a:solidFill>
              </a:rPr>
              <a:t>course </a:t>
            </a:r>
            <a:r>
              <a:rPr lang="en-GB" kern="0" dirty="0">
                <a:solidFill>
                  <a:schemeClr val="tx1"/>
                </a:solidFill>
              </a:rPr>
              <a:t>a</a:t>
            </a:r>
            <a:r>
              <a:rPr lang="en-GB" kern="0" dirty="0" smtClean="0">
                <a:solidFill>
                  <a:schemeClr val="tx1"/>
                </a:solidFill>
              </a:rPr>
              <a:t>ssessment</a:t>
            </a:r>
            <a:endParaRPr lang="en-US" kern="0" dirty="0">
              <a:solidFill>
                <a:schemeClr val="tx1"/>
              </a:solidFill>
            </a:endParaRPr>
          </a:p>
        </p:txBody>
      </p:sp>
      <p:sp>
        <p:nvSpPr>
          <p:cNvPr id="6" name="Text Placeholder 2"/>
          <p:cNvSpPr txBox="1">
            <a:spLocks/>
          </p:cNvSpPr>
          <p:nvPr/>
        </p:nvSpPr>
        <p:spPr>
          <a:xfrm>
            <a:off x="445540" y="1341438"/>
            <a:ext cx="8374932" cy="4680520"/>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investigation and research skills in the context of music technology</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identifying an appropriate research topic in a music technology context</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using information from a range of text and/or digital sources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investigating and analysing music technology skills, techniques, and processes </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experimenting with music technology skills, techniques, and processes </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synthesising investigation, analysis and experimentation, and drawing conclusions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organising and presenting</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critical listening skills</a:t>
            </a:r>
          </a:p>
          <a:p>
            <a:pPr marL="685800" lvl="1">
              <a:buClrTx/>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analysing audio recordings and production techniques, including relevant musical analysis where appropriate</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knowledge of music technology hardware</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knowledge of the features and functions of music technology software</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using music technology hardware and software to capture, manipulate, mix, and master audio</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applying music technology in creative ways, informed by investigation and research</a:t>
            </a:r>
          </a:p>
          <a:p>
            <a:pPr lvl="0">
              <a:buClrTx/>
              <a:buFont typeface="Wingdings" panose="05000000000000000000" pitchFamily="2" charset="2"/>
              <a:buChar char=""/>
            </a:pPr>
            <a:r>
              <a:rPr lang="en-GB" sz="1600" dirty="0" smtClean="0">
                <a:solidFill>
                  <a:schemeClr val="tx1"/>
                </a:solidFill>
                <a:latin typeface="Arial" panose="020B0604020202020204" pitchFamily="34" charset="0"/>
                <a:cs typeface="Arial" panose="020B0604020202020204" pitchFamily="34" charset="0"/>
              </a:rPr>
              <a:t>evaluating and critically reflecting on own work and the work of others</a:t>
            </a:r>
          </a:p>
          <a:p>
            <a:pPr marL="0" indent="0">
              <a:buClrTx/>
              <a:buNone/>
              <a:defRPr/>
            </a:pPr>
            <a:endParaRPr lang="en-GB" sz="1600" kern="0" dirty="0">
              <a:solidFill>
                <a:schemeClr val="tx1"/>
              </a:solidFill>
              <a:latin typeface="Arial"/>
            </a:endParaRPr>
          </a:p>
        </p:txBody>
      </p: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721178443"/>
      </p:ext>
    </p:extLst>
  </p:cSld>
  <p:clrMapOvr>
    <a:masterClrMapping/>
  </p:clrMapOvr>
  <mc:AlternateContent xmlns:mc="http://schemas.openxmlformats.org/markup-compatibility/2006" xmlns:p14="http://schemas.microsoft.com/office/powerpoint/2010/main">
    <mc:Choice Requires="p14">
      <p:transition spd="slow" p14:dur="2000" advClick="0" advTm="73000"/>
    </mc:Choice>
    <mc:Fallback xmlns="">
      <p:transition spd="slow"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548680"/>
            <a:ext cx="5328592" cy="646331"/>
          </a:xfrm>
          <a:prstGeom prst="rect">
            <a:avLst/>
          </a:prstGeom>
          <a:noFill/>
        </p:spPr>
        <p:txBody>
          <a:bodyPr wrap="square" rtlCol="0">
            <a:spAutoFit/>
          </a:bodyPr>
          <a:lstStyle/>
          <a:p>
            <a:r>
              <a:rPr lang="en-GB" sz="3600" b="1" dirty="0" smtClean="0">
                <a:latin typeface="Arial" panose="020B0604020202020204" pitchFamily="34" charset="0"/>
              </a:rPr>
              <a:t>Research project</a:t>
            </a:r>
            <a:endParaRPr lang="en-GB" sz="3600" b="1" dirty="0">
              <a:latin typeface="Arial" panose="020B0604020202020204" pitchFamily="34" charset="0"/>
            </a:endParaRPr>
          </a:p>
        </p:txBody>
      </p:sp>
      <p:sp>
        <p:nvSpPr>
          <p:cNvPr id="4" name="TextBox 3"/>
          <p:cNvSpPr txBox="1"/>
          <p:nvPr/>
        </p:nvSpPr>
        <p:spPr>
          <a:xfrm>
            <a:off x="356526" y="1412776"/>
            <a:ext cx="8676456" cy="4358116"/>
          </a:xfrm>
          <a:prstGeom prst="rect">
            <a:avLst/>
          </a:prstGeom>
          <a:noFill/>
        </p:spPr>
        <p:txBody>
          <a:bodyPr wrap="square" rtlCol="0">
            <a:spAutoFit/>
          </a:bodyPr>
          <a:lstStyle/>
          <a:p>
            <a:r>
              <a:rPr lang="en-GB" sz="2200" kern="0" dirty="0">
                <a:latin typeface="Arial" panose="020B0604020202020204" pitchFamily="34" charset="0"/>
              </a:rPr>
              <a:t>The </a:t>
            </a:r>
            <a:r>
              <a:rPr lang="en-GB" sz="2200" kern="0" dirty="0" smtClean="0">
                <a:latin typeface="Arial" panose="020B0604020202020204" pitchFamily="34" charset="0"/>
              </a:rPr>
              <a:t>research </a:t>
            </a:r>
            <a:r>
              <a:rPr lang="en-GB" sz="2200" kern="0" dirty="0">
                <a:latin typeface="Arial" panose="020B0604020202020204" pitchFamily="34" charset="0"/>
              </a:rPr>
              <a:t>project assesses candidate skills in investigation and research (as defined in the </a:t>
            </a:r>
            <a:r>
              <a:rPr lang="en-GB" sz="2200" kern="0" dirty="0" smtClean="0">
                <a:latin typeface="Arial" panose="020B0604020202020204" pitchFamily="34" charset="0"/>
              </a:rPr>
              <a:t>‘Skills</a:t>
            </a:r>
            <a:r>
              <a:rPr lang="en-GB" sz="2200" kern="0" dirty="0">
                <a:latin typeface="Arial" panose="020B0604020202020204" pitchFamily="34" charset="0"/>
              </a:rPr>
              <a:t>, knowledge and understanding for the course assessment’ section of the </a:t>
            </a:r>
            <a:r>
              <a:rPr lang="en-GB" sz="2200" kern="0" dirty="0" smtClean="0">
                <a:latin typeface="Arial" panose="020B0604020202020204" pitchFamily="34" charset="0"/>
              </a:rPr>
              <a:t>course </a:t>
            </a:r>
            <a:r>
              <a:rPr lang="en-GB" sz="2200" kern="0" dirty="0">
                <a:latin typeface="Arial" panose="020B0604020202020204" pitchFamily="34" charset="0"/>
              </a:rPr>
              <a:t>s</a:t>
            </a:r>
            <a:r>
              <a:rPr lang="en-GB" sz="2200" kern="0" dirty="0" smtClean="0">
                <a:latin typeface="Arial" panose="020B0604020202020204" pitchFamily="34" charset="0"/>
              </a:rPr>
              <a:t>pecification).</a:t>
            </a:r>
          </a:p>
          <a:p>
            <a:endParaRPr lang="en-GB" sz="2200" kern="0" dirty="0">
              <a:latin typeface="Arial" panose="020B0604020202020204" pitchFamily="34" charset="0"/>
            </a:endParaRPr>
          </a:p>
          <a:p>
            <a:r>
              <a:rPr lang="en-GB" sz="2200" kern="0" dirty="0">
                <a:latin typeface="Arial" panose="020B0604020202020204" pitchFamily="34" charset="0"/>
              </a:rPr>
              <a:t>Marks are awarded for</a:t>
            </a:r>
            <a:r>
              <a:rPr lang="en-GB" sz="2200" kern="0" dirty="0" smtClean="0">
                <a:latin typeface="Arial" panose="020B0604020202020204" pitchFamily="34" charset="0"/>
              </a:rPr>
              <a:t>:</a:t>
            </a:r>
          </a:p>
          <a:p>
            <a:endParaRPr lang="en-GB" sz="2200" kern="0" dirty="0">
              <a:latin typeface="Arial" panose="020B0604020202020204" pitchFamily="34" charset="0"/>
            </a:endParaRPr>
          </a:p>
          <a:p>
            <a:pPr marL="342900" lvl="1" indent="-342900" fontAlgn="base">
              <a:spcBef>
                <a:spcPct val="20000"/>
              </a:spcBef>
              <a:spcAft>
                <a:spcPct val="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identifying and outlining a topic (5 marks)</a:t>
            </a:r>
          </a:p>
          <a:p>
            <a:pPr marL="342900" lvl="1" indent="-342900" fontAlgn="base">
              <a:spcBef>
                <a:spcPct val="20000"/>
              </a:spcBef>
              <a:spcAft>
                <a:spcPct val="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investigating and analysing, experimenting, and synthesising (30 marks)</a:t>
            </a:r>
          </a:p>
          <a:p>
            <a:pPr marL="342900" lvl="1" indent="-342900" fontAlgn="base">
              <a:spcBef>
                <a:spcPct val="20000"/>
              </a:spcBef>
              <a:spcAft>
                <a:spcPct val="0"/>
              </a:spcAft>
              <a:buFont typeface="Wingdings" panose="05000000000000000000" pitchFamily="2" charset="2"/>
              <a:buChar char=""/>
            </a:pPr>
            <a:r>
              <a:rPr lang="en-GB" sz="2200" dirty="0">
                <a:latin typeface="Arial" panose="020B0604020202020204" pitchFamily="34" charset="0"/>
                <a:cs typeface="Arial" panose="020B0604020202020204" pitchFamily="34" charset="0"/>
              </a:rPr>
              <a:t>organising and presenting (5 marks)</a:t>
            </a:r>
          </a:p>
          <a:p>
            <a:endParaRPr lang="en-GB" sz="2200" kern="0" dirty="0">
              <a:latin typeface="Arial" panose="020B0604020202020204" pitchFamily="34" charset="0"/>
            </a:endParaRPr>
          </a:p>
          <a:p>
            <a:r>
              <a:rPr lang="en-GB" sz="2200" kern="0" dirty="0" smtClean="0">
                <a:latin typeface="Arial" panose="020B0604020202020204" pitchFamily="34" charset="0"/>
              </a:rPr>
              <a:t>A total of 40 marks.</a:t>
            </a:r>
            <a:endParaRPr lang="en-GB" sz="2200" kern="0" dirty="0">
              <a:latin typeface="Arial" panose="020B0604020202020204" pitchFamily="34" charset="0"/>
            </a:endParaRPr>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2248964825"/>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7544" y="548680"/>
            <a:ext cx="8208912" cy="1080120"/>
          </a:xfrm>
          <a:prstGeom prst="rect">
            <a:avLst/>
          </a:prstGeom>
        </p:spPr>
        <p:txBody>
          <a:bodyPr/>
          <a:lstStyle>
            <a:lvl1pPr algn="l" rtl="0" eaLnBrk="1" fontAlgn="base" hangingPunct="1">
              <a:spcBef>
                <a:spcPct val="0"/>
              </a:spcBef>
              <a:spcAft>
                <a:spcPct val="0"/>
              </a:spcAft>
              <a:tabLst>
                <a:tab pos="6724650" algn="l"/>
              </a:tabLst>
              <a:defRPr sz="3600" b="1">
                <a:solidFill>
                  <a:srgbClr val="FFFFFF"/>
                </a:solidFill>
                <a:latin typeface="Arial" pitchFamily="34" charset="0"/>
                <a:ea typeface="+mj-ea"/>
                <a:cs typeface="+mj-cs"/>
              </a:defRPr>
            </a:lvl1pPr>
            <a:lvl2pPr algn="l" rtl="0" eaLnBrk="1" fontAlgn="base" hangingPunct="1">
              <a:spcBef>
                <a:spcPct val="0"/>
              </a:spcBef>
              <a:spcAft>
                <a:spcPct val="0"/>
              </a:spcAft>
              <a:tabLst>
                <a:tab pos="6724650" algn="l"/>
              </a:tabLst>
              <a:defRPr sz="3600" b="1">
                <a:solidFill>
                  <a:srgbClr val="FFFFFF"/>
                </a:solidFill>
                <a:latin typeface="Arial" charset="0"/>
              </a:defRPr>
            </a:lvl2pPr>
            <a:lvl3pPr algn="l" rtl="0" eaLnBrk="1" fontAlgn="base" hangingPunct="1">
              <a:spcBef>
                <a:spcPct val="0"/>
              </a:spcBef>
              <a:spcAft>
                <a:spcPct val="0"/>
              </a:spcAft>
              <a:tabLst>
                <a:tab pos="6724650" algn="l"/>
              </a:tabLst>
              <a:defRPr sz="3600" b="1">
                <a:solidFill>
                  <a:srgbClr val="FFFFFF"/>
                </a:solidFill>
                <a:latin typeface="Arial" charset="0"/>
              </a:defRPr>
            </a:lvl3pPr>
            <a:lvl4pPr algn="l" rtl="0" eaLnBrk="1" fontAlgn="base" hangingPunct="1">
              <a:spcBef>
                <a:spcPct val="0"/>
              </a:spcBef>
              <a:spcAft>
                <a:spcPct val="0"/>
              </a:spcAft>
              <a:tabLst>
                <a:tab pos="6724650" algn="l"/>
              </a:tabLst>
              <a:defRPr sz="3600" b="1">
                <a:solidFill>
                  <a:srgbClr val="FFFFFF"/>
                </a:solidFill>
                <a:latin typeface="Arial" charset="0"/>
              </a:defRPr>
            </a:lvl4pPr>
            <a:lvl5pPr algn="l" rtl="0" eaLnBrk="1" fontAlgn="base" hangingPunct="1">
              <a:spcBef>
                <a:spcPct val="0"/>
              </a:spcBef>
              <a:spcAft>
                <a:spcPct val="0"/>
              </a:spcAft>
              <a:tabLst>
                <a:tab pos="6724650" algn="l"/>
              </a:tabLst>
              <a:defRPr sz="3600" b="1">
                <a:solidFill>
                  <a:srgbClr val="FFFFFF"/>
                </a:solidFill>
                <a:latin typeface="Arial" charset="0"/>
              </a:defRPr>
            </a:lvl5pPr>
            <a:lvl6pPr marL="457200" algn="l" rtl="0" eaLnBrk="1" fontAlgn="base" hangingPunct="1">
              <a:spcBef>
                <a:spcPct val="0"/>
              </a:spcBef>
              <a:spcAft>
                <a:spcPct val="0"/>
              </a:spcAft>
              <a:defRPr sz="3600" b="1">
                <a:solidFill>
                  <a:srgbClr val="AE7BD1"/>
                </a:solidFill>
                <a:latin typeface="Arial" charset="0"/>
              </a:defRPr>
            </a:lvl6pPr>
            <a:lvl7pPr marL="914400" algn="l" rtl="0" eaLnBrk="1" fontAlgn="base" hangingPunct="1">
              <a:spcBef>
                <a:spcPct val="0"/>
              </a:spcBef>
              <a:spcAft>
                <a:spcPct val="0"/>
              </a:spcAft>
              <a:defRPr sz="3600" b="1">
                <a:solidFill>
                  <a:srgbClr val="AE7BD1"/>
                </a:solidFill>
                <a:latin typeface="Arial" charset="0"/>
              </a:defRPr>
            </a:lvl7pPr>
            <a:lvl8pPr marL="1371600" algn="l" rtl="0" eaLnBrk="1" fontAlgn="base" hangingPunct="1">
              <a:spcBef>
                <a:spcPct val="0"/>
              </a:spcBef>
              <a:spcAft>
                <a:spcPct val="0"/>
              </a:spcAft>
              <a:defRPr sz="3600" b="1">
                <a:solidFill>
                  <a:srgbClr val="AE7BD1"/>
                </a:solidFill>
                <a:latin typeface="Arial" charset="0"/>
              </a:defRPr>
            </a:lvl8pPr>
            <a:lvl9pPr marL="1828800" algn="l" rtl="0" eaLnBrk="1" fontAlgn="base" hangingPunct="1">
              <a:spcBef>
                <a:spcPct val="0"/>
              </a:spcBef>
              <a:spcAft>
                <a:spcPct val="0"/>
              </a:spcAft>
              <a:defRPr sz="3600" b="1">
                <a:solidFill>
                  <a:srgbClr val="AE7BD1"/>
                </a:solidFill>
                <a:latin typeface="Arial" charset="0"/>
              </a:defRPr>
            </a:lvl9pPr>
          </a:lstStyle>
          <a:p>
            <a:pPr lvl="0">
              <a:defRPr/>
            </a:pPr>
            <a:r>
              <a:rPr lang="en-GB" kern="0" dirty="0" smtClean="0">
                <a:solidFill>
                  <a:schemeClr val="tx1"/>
                </a:solidFill>
                <a:latin typeface="Arial"/>
              </a:rPr>
              <a:t>Research project</a:t>
            </a:r>
          </a:p>
          <a:p>
            <a:pPr lvl="0">
              <a:defRPr/>
            </a:pPr>
            <a:endParaRPr kumimoji="0" lang="en-US" sz="3600" b="1" i="0" u="none" strike="noStrike" kern="0" cap="none" spc="0" normalizeH="0" baseline="0" noProof="0" dirty="0">
              <a:ln>
                <a:noFill/>
              </a:ln>
              <a:solidFill>
                <a:schemeClr val="tx1"/>
              </a:solidFill>
              <a:effectLst/>
              <a:uLnTx/>
              <a:uFillTx/>
              <a:latin typeface="Arial" pitchFamily="34" charset="0"/>
            </a:endParaRPr>
          </a:p>
        </p:txBody>
      </p:sp>
      <p:sp>
        <p:nvSpPr>
          <p:cNvPr id="9" name="Text Placeholder 2"/>
          <p:cNvSpPr txBox="1">
            <a:spLocks/>
          </p:cNvSpPr>
          <p:nvPr/>
        </p:nvSpPr>
        <p:spPr>
          <a:xfrm>
            <a:off x="478239" y="1340768"/>
            <a:ext cx="7777162" cy="4536504"/>
          </a:xfrm>
          <a:prstGeom prst="rect">
            <a:avLst/>
          </a:prstGeom>
        </p:spPr>
        <p:txBody>
          <a:bodyPr/>
          <a:lstStyle>
            <a:lvl1pPr marL="342900" indent="-342900" algn="l" rtl="0" eaLnBrk="1" fontAlgn="base" hangingPunct="1">
              <a:spcBef>
                <a:spcPct val="20000"/>
              </a:spcBef>
              <a:spcAft>
                <a:spcPct val="0"/>
              </a:spcAft>
              <a:buClr>
                <a:schemeClr val="bg1"/>
              </a:buClr>
              <a:buFont typeface="Wingdings" pitchFamily="2" charset="2"/>
              <a:buChar char="w"/>
              <a:defRPr sz="2600">
                <a:solidFill>
                  <a:srgbClr val="FFFFFF"/>
                </a:solidFill>
                <a:latin typeface="+mn-lt"/>
                <a:ea typeface="+mn-ea"/>
                <a:cs typeface="+mn-cs"/>
              </a:defRPr>
            </a:lvl1pPr>
            <a:lvl2pPr marL="742950" indent="-285750" algn="l" rtl="0" eaLnBrk="1" fontAlgn="base" hangingPunct="1">
              <a:spcBef>
                <a:spcPct val="20000"/>
              </a:spcBef>
              <a:spcAft>
                <a:spcPct val="0"/>
              </a:spcAft>
              <a:buClr>
                <a:schemeClr val="bg1"/>
              </a:buClr>
              <a:buFont typeface="Arial" charset="0"/>
              <a:buChar char="–"/>
              <a:defRPr sz="2600">
                <a:solidFill>
                  <a:srgbClr val="FFFFFF"/>
                </a:solidFill>
                <a:latin typeface="+mn-lt"/>
              </a:defRPr>
            </a:lvl2pPr>
            <a:lvl3pPr marL="1143000" indent="-228600" algn="l" rtl="0" eaLnBrk="1" fontAlgn="base" hangingPunct="1">
              <a:spcBef>
                <a:spcPct val="20000"/>
              </a:spcBef>
              <a:spcAft>
                <a:spcPct val="0"/>
              </a:spcAft>
              <a:buClr>
                <a:schemeClr val="bg1"/>
              </a:buClr>
              <a:buChar char="•"/>
              <a:defRPr sz="2600">
                <a:solidFill>
                  <a:schemeClr val="bg1"/>
                </a:solidFill>
                <a:latin typeface="+mn-lt"/>
              </a:defRPr>
            </a:lvl3pPr>
            <a:lvl4pPr marL="1600200" indent="-228600" algn="l" rtl="0" eaLnBrk="1" fontAlgn="base" hangingPunct="1">
              <a:spcBef>
                <a:spcPct val="20000"/>
              </a:spcBef>
              <a:spcAft>
                <a:spcPct val="0"/>
              </a:spcAft>
              <a:buClr>
                <a:schemeClr val="bg1"/>
              </a:buClr>
              <a:buChar char="–"/>
              <a:defRPr sz="2600">
                <a:solidFill>
                  <a:schemeClr val="bg1"/>
                </a:solidFill>
                <a:latin typeface="+mn-lt"/>
              </a:defRPr>
            </a:lvl4pPr>
            <a:lvl5pPr marL="2057400" indent="-228600" algn="l" rtl="0" eaLnBrk="1" fontAlgn="base" hangingPunct="1">
              <a:spcBef>
                <a:spcPct val="20000"/>
              </a:spcBef>
              <a:spcAft>
                <a:spcPct val="0"/>
              </a:spcAft>
              <a:buClr>
                <a:schemeClr val="bg1"/>
              </a:buClr>
              <a:buChar char="»"/>
              <a:defRPr sz="2600">
                <a:solidFill>
                  <a:schemeClr val="bg1"/>
                </a:solidFill>
                <a:latin typeface="+mn-lt"/>
              </a:defRPr>
            </a:lvl5pPr>
            <a:lvl6pPr marL="2514600" indent="-228600" algn="l" rtl="0" eaLnBrk="1" fontAlgn="base" hangingPunct="1">
              <a:spcBef>
                <a:spcPct val="20000"/>
              </a:spcBef>
              <a:spcAft>
                <a:spcPct val="0"/>
              </a:spcAft>
              <a:buClr>
                <a:srgbClr val="FF9933"/>
              </a:buClr>
              <a:buChar char="»"/>
              <a:defRPr sz="2800">
                <a:solidFill>
                  <a:schemeClr val="bg1"/>
                </a:solidFill>
                <a:latin typeface="+mn-lt"/>
              </a:defRPr>
            </a:lvl6pPr>
            <a:lvl7pPr marL="2971800" indent="-228600" algn="l" rtl="0" eaLnBrk="1" fontAlgn="base" hangingPunct="1">
              <a:spcBef>
                <a:spcPct val="20000"/>
              </a:spcBef>
              <a:spcAft>
                <a:spcPct val="0"/>
              </a:spcAft>
              <a:buClr>
                <a:srgbClr val="FF9933"/>
              </a:buClr>
              <a:buChar char="»"/>
              <a:defRPr sz="2800">
                <a:solidFill>
                  <a:schemeClr val="bg1"/>
                </a:solidFill>
                <a:latin typeface="+mn-lt"/>
              </a:defRPr>
            </a:lvl7pPr>
            <a:lvl8pPr marL="3429000" indent="-228600" algn="l" rtl="0" eaLnBrk="1" fontAlgn="base" hangingPunct="1">
              <a:spcBef>
                <a:spcPct val="20000"/>
              </a:spcBef>
              <a:spcAft>
                <a:spcPct val="0"/>
              </a:spcAft>
              <a:buClr>
                <a:srgbClr val="FF9933"/>
              </a:buClr>
              <a:buChar char="»"/>
              <a:defRPr sz="2800">
                <a:solidFill>
                  <a:schemeClr val="bg1"/>
                </a:solidFill>
                <a:latin typeface="+mn-lt"/>
              </a:defRPr>
            </a:lvl8pPr>
            <a:lvl9pPr marL="3886200" indent="-228600" algn="l" rtl="0" eaLnBrk="1" fontAlgn="base" hangingPunct="1">
              <a:spcBef>
                <a:spcPct val="20000"/>
              </a:spcBef>
              <a:spcAft>
                <a:spcPct val="0"/>
              </a:spcAft>
              <a:buClr>
                <a:srgbClr val="FF9933"/>
              </a:buClr>
              <a:buChar char="»"/>
              <a:defRPr sz="2800">
                <a:solidFill>
                  <a:schemeClr val="bg1"/>
                </a:solidFill>
                <a:latin typeface="+mn-lt"/>
              </a:defRPr>
            </a:lvl9pPr>
          </a:lstStyle>
          <a:p>
            <a:pPr marL="0" indent="0">
              <a:buNone/>
            </a:pPr>
            <a:r>
              <a:rPr lang="en-GB" sz="2200" dirty="0">
                <a:solidFill>
                  <a:schemeClr val="tx1"/>
                </a:solidFill>
                <a:latin typeface="Arial" panose="020B0604020202020204" pitchFamily="34" charset="0"/>
                <a:cs typeface="Arial" panose="020B0604020202020204" pitchFamily="34" charset="0"/>
              </a:rPr>
              <a:t>Candidates are required to demonstrate skills in</a:t>
            </a:r>
            <a:r>
              <a:rPr lang="en-GB" sz="2200" dirty="0" smtClean="0">
                <a:solidFill>
                  <a:schemeClr val="tx1"/>
                </a:solidFill>
                <a:latin typeface="Arial" panose="020B0604020202020204" pitchFamily="34" charset="0"/>
                <a:cs typeface="Arial" panose="020B0604020202020204" pitchFamily="34" charset="0"/>
              </a:rPr>
              <a:t>:</a:t>
            </a:r>
            <a:endParaRPr lang="en-GB" sz="2200"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independent thinking</a:t>
            </a:r>
          </a:p>
          <a:p>
            <a:pPr>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research and critical listening to investigate and analyse, experiment with and synthesise music technology skills, techniques, and processes</a:t>
            </a:r>
          </a:p>
          <a:p>
            <a:pPr>
              <a:buClrTx/>
              <a:buFont typeface="Wingdings" panose="05000000000000000000" pitchFamily="2" charset="2"/>
              <a:buChar char=""/>
            </a:pPr>
            <a:r>
              <a:rPr lang="en-GB" sz="2200" dirty="0">
                <a:solidFill>
                  <a:schemeClr val="tx1"/>
                </a:solidFill>
                <a:latin typeface="Arial" panose="020B0604020202020204" pitchFamily="34" charset="0"/>
                <a:cs typeface="Arial" panose="020B0604020202020204" pitchFamily="34" charset="0"/>
              </a:rPr>
              <a:t>presenting their findings in a suitable format, such as a</a:t>
            </a:r>
            <a:r>
              <a:rPr lang="en-GB" sz="2200" dirty="0" smtClean="0">
                <a:solidFill>
                  <a:schemeClr val="tx1"/>
                </a:solidFill>
                <a:latin typeface="Arial" panose="020B0604020202020204" pitchFamily="34" charset="0"/>
                <a:cs typeface="Arial" panose="020B0604020202020204" pitchFamily="34" charset="0"/>
              </a:rPr>
              <a:t>:</a:t>
            </a:r>
          </a:p>
          <a:p>
            <a:pPr marL="685800" lvl="1">
              <a:buClrTx/>
              <a:buFont typeface="Arial" panose="020B0604020202020204" pitchFamily="34" charset="0"/>
              <a:buChar char="−"/>
            </a:pPr>
            <a:r>
              <a:rPr lang="en-GB" sz="2200" dirty="0" smtClean="0">
                <a:solidFill>
                  <a:schemeClr val="tx1"/>
                </a:solidFill>
                <a:latin typeface="Arial" panose="020B0604020202020204" pitchFamily="34" charset="0"/>
                <a:cs typeface="Arial" panose="020B0604020202020204" pitchFamily="34" charset="0"/>
              </a:rPr>
              <a:t>report </a:t>
            </a:r>
            <a:r>
              <a:rPr lang="en-GB" sz="2200" dirty="0">
                <a:solidFill>
                  <a:schemeClr val="tx1"/>
                </a:solidFill>
                <a:latin typeface="Arial" panose="020B0604020202020204" pitchFamily="34" charset="0"/>
                <a:cs typeface="Arial" panose="020B0604020202020204" pitchFamily="34" charset="0"/>
              </a:rPr>
              <a:t>with audio and/or video samples</a:t>
            </a:r>
          </a:p>
          <a:p>
            <a:pPr marL="685800" lvl="1">
              <a:buClrTx/>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podcast</a:t>
            </a:r>
          </a:p>
          <a:p>
            <a:pPr marL="685800" lvl="1">
              <a:buClrTx/>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web page</a:t>
            </a:r>
          </a:p>
          <a:p>
            <a:pPr marL="685800" lvl="1">
              <a:buClrTx/>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presentation</a:t>
            </a:r>
          </a:p>
          <a:p>
            <a:pPr marL="685800" lvl="1">
              <a:buClrTx/>
              <a:buFont typeface="Arial" panose="020B0604020202020204" pitchFamily="34" charset="0"/>
              <a:buChar char="−"/>
            </a:pPr>
            <a:r>
              <a:rPr lang="en-GB" sz="2200" dirty="0">
                <a:solidFill>
                  <a:schemeClr val="tx1"/>
                </a:solidFill>
                <a:latin typeface="Arial" panose="020B0604020202020204" pitchFamily="34" charset="0"/>
                <a:cs typeface="Arial" panose="020B0604020202020204" pitchFamily="34" charset="0"/>
              </a:rPr>
              <a:t>screencast</a:t>
            </a:r>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9600" y="5259600"/>
            <a:ext cx="609600" cy="609600"/>
          </a:xfrm>
          <a:prstGeom prst="rect">
            <a:avLst/>
          </a:prstGeom>
        </p:spPr>
      </p:pic>
    </p:spTree>
    <p:extLst>
      <p:ext uri="{BB962C8B-B14F-4D97-AF65-F5344CB8AC3E}">
        <p14:creationId xmlns:p14="http://schemas.microsoft.com/office/powerpoint/2010/main" val="1484029885"/>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QA TITLE HOL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CBD SQA DARK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CBD SQA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CBD SQA LOGO  FINAL HOLDING SL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QA TITLE GOES HE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QA DARK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QA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RPORATE BLANK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RPORATE BLANK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QA FINAL HOL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CBD SQA TITLE HOLDING SLID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ICBD SQA TITLE GOES HE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DBD77F52CA54481146C71A4F97877" ma:contentTypeVersion="2" ma:contentTypeDescription="Create a new document." ma:contentTypeScope="" ma:versionID="8b4b48c77b0de67b46b6939aee073a25">
  <xsd:schema xmlns:xsd="http://www.w3.org/2001/XMLSchema" xmlns:xs="http://www.w3.org/2001/XMLSchema" xmlns:p="http://schemas.microsoft.com/office/2006/metadata/properties" xmlns:ns2="68c55a57-db60-41c4-bc88-93d8b354313f" targetNamespace="http://schemas.microsoft.com/office/2006/metadata/properties" ma:root="true" ma:fieldsID="052a9619c63c13a66983b9e1f791ef12" ns2:_="">
    <xsd:import namespace="68c55a57-db60-41c4-bc88-93d8b354313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c55a57-db60-41c4-bc88-93d8b35431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43E961-262C-4197-A65B-1434C213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c55a57-db60-41c4-bc88-93d8b3543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854A2E-3369-41A3-9879-C733CFA7F7B1}">
  <ds:schemaRefs>
    <ds:schemaRef ds:uri="http://schemas.microsoft.com/sharepoint/v3/contenttype/forms"/>
  </ds:schemaRefs>
</ds:datastoreItem>
</file>

<file path=customXml/itemProps3.xml><?xml version="1.0" encoding="utf-8"?>
<ds:datastoreItem xmlns:ds="http://schemas.openxmlformats.org/officeDocument/2006/customXml" ds:itemID="{57709E4F-4DCD-4BD9-9EF7-463097607E78}">
  <ds:schemaRefs>
    <ds:schemaRef ds:uri="http://schemas.microsoft.com/office/infopath/2007/PartnerControls"/>
    <ds:schemaRef ds:uri="http://purl.org/dc/elements/1.1/"/>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68c55a57-db60-41c4-bc88-93d8b354313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3702</TotalTime>
  <Words>2074</Words>
  <Application>Microsoft Office PowerPoint</Application>
  <PresentationFormat>On-screen Show (4:3)</PresentationFormat>
  <Paragraphs>183</Paragraphs>
  <Slides>30</Slides>
  <Notes>4</Notes>
  <HiddenSlides>0</HiddenSlides>
  <MMClips>29</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30</vt:i4>
      </vt:variant>
    </vt:vector>
  </HeadingPairs>
  <TitlesOfParts>
    <vt:vector size="47" baseType="lpstr">
      <vt:lpstr>Arial</vt:lpstr>
      <vt:lpstr>Arial Narrow</vt:lpstr>
      <vt:lpstr>Calibri</vt:lpstr>
      <vt:lpstr>Symbol</vt:lpstr>
      <vt:lpstr>Wingdings</vt:lpstr>
      <vt:lpstr>SQA TITLE HOLDING SLIDE</vt:lpstr>
      <vt:lpstr>SQA TITLE GOES HERE</vt:lpstr>
      <vt:lpstr>SQA DARK BACKGROUND</vt:lpstr>
      <vt:lpstr>SQA LIGHT BACKGROUND</vt:lpstr>
      <vt:lpstr>CORPORATE BLANK DARK</vt:lpstr>
      <vt:lpstr>CORPORATE BLANK LIGHT</vt:lpstr>
      <vt:lpstr>SQA FINAL HOLDING SLIDE</vt:lpstr>
      <vt:lpstr>ICBD SQA TITLE HOLDING SLIDE </vt:lpstr>
      <vt:lpstr>ICBD SQA TITLE GOES HERE</vt:lpstr>
      <vt:lpstr>ICBD SQA DARK BACKGROUND</vt:lpstr>
      <vt:lpstr>ICBD SQA LIGHT BACKGROUND</vt:lpstr>
      <vt:lpstr>ICBD SQA LOGO  FINAL HOLDING SLID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SQA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Findlay</dc:creator>
  <cp:lastModifiedBy>Rowan Campbell</cp:lastModifiedBy>
  <cp:revision>201</cp:revision>
  <cp:lastPrinted>2019-06-11T12:54:03Z</cp:lastPrinted>
  <dcterms:created xsi:type="dcterms:W3CDTF">2013-10-10T15:37:55Z</dcterms:created>
  <dcterms:modified xsi:type="dcterms:W3CDTF">2019-06-28T09:26:45Z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0x010100200DBD77F52CA54481146C71A4F97877</vt:lpwstr>
  </property>
</Properties>
</file>