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tags/tag1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2.xml" ContentType="application/vnd.openxmlformats-officedocument.presentationml.tags+xml"/>
  <Override PartName="/ppt/notesSlides/notesSlide25.xml" ContentType="application/vnd.openxmlformats-officedocument.presentationml.notesSlide+xml"/>
  <Override PartName="/ppt/tags/tag13.xml" ContentType="application/vnd.openxmlformats-officedocument.presentationml.tags+xml"/>
  <Override PartName="/ppt/notesSlides/notesSlide26.xml" ContentType="application/vnd.openxmlformats-officedocument.presentationml.notesSlide+xml"/>
  <Override PartName="/ppt/tags/tag14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  <p:sldMasterId id="2147483652" r:id="rId6"/>
    <p:sldMasterId id="2147483654" r:id="rId7"/>
    <p:sldMasterId id="2147483656" r:id="rId8"/>
    <p:sldMasterId id="2147483658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826" r:id="rId16"/>
    <p:sldMasterId id="2147484106" r:id="rId17"/>
  </p:sldMasterIdLst>
  <p:notesMasterIdLst>
    <p:notesMasterId r:id="rId54"/>
  </p:notesMasterIdLst>
  <p:handoutMasterIdLst>
    <p:handoutMasterId r:id="rId55"/>
  </p:handoutMasterIdLst>
  <p:sldIdLst>
    <p:sldId id="256" r:id="rId18"/>
    <p:sldId id="409" r:id="rId19"/>
    <p:sldId id="410" r:id="rId20"/>
    <p:sldId id="363" r:id="rId21"/>
    <p:sldId id="422" r:id="rId22"/>
    <p:sldId id="421" r:id="rId23"/>
    <p:sldId id="423" r:id="rId24"/>
    <p:sldId id="371" r:id="rId25"/>
    <p:sldId id="425" r:id="rId26"/>
    <p:sldId id="461" r:id="rId27"/>
    <p:sldId id="462" r:id="rId28"/>
    <p:sldId id="442" r:id="rId29"/>
    <p:sldId id="430" r:id="rId30"/>
    <p:sldId id="483" r:id="rId31"/>
    <p:sldId id="431" r:id="rId32"/>
    <p:sldId id="467" r:id="rId33"/>
    <p:sldId id="372" r:id="rId34"/>
    <p:sldId id="484" r:id="rId35"/>
    <p:sldId id="486" r:id="rId36"/>
    <p:sldId id="485" r:id="rId37"/>
    <p:sldId id="381" r:id="rId38"/>
    <p:sldId id="464" r:id="rId39"/>
    <p:sldId id="432" r:id="rId40"/>
    <p:sldId id="374" r:id="rId41"/>
    <p:sldId id="468" r:id="rId42"/>
    <p:sldId id="469" r:id="rId43"/>
    <p:sldId id="470" r:id="rId44"/>
    <p:sldId id="376" r:id="rId45"/>
    <p:sldId id="377" r:id="rId46"/>
    <p:sldId id="488" r:id="rId47"/>
    <p:sldId id="434" r:id="rId48"/>
    <p:sldId id="472" r:id="rId49"/>
    <p:sldId id="473" r:id="rId50"/>
    <p:sldId id="487" r:id="rId51"/>
    <p:sldId id="437" r:id="rId52"/>
    <p:sldId id="420" r:id="rId53"/>
  </p:sldIdLst>
  <p:sldSz cx="9144000" cy="6858000" type="screen4x3"/>
  <p:notesSz cx="666273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m Young" initials="JY" lastIdx="23" clrIdx="0">
    <p:extLst>
      <p:ext uri="{19B8F6BF-5375-455C-9EA6-DF929625EA0E}">
        <p15:presenceInfo xmlns:p15="http://schemas.microsoft.com/office/powerpoint/2012/main" userId="S-1-5-21-2064592321-1637304448-1524247972-25354" providerId="AD"/>
      </p:ext>
    </p:extLst>
  </p:cmAuthor>
  <p:cmAuthor id="2" name="Douglas Gavin" initials="DG" lastIdx="55" clrIdx="1">
    <p:extLst>
      <p:ext uri="{19B8F6BF-5375-455C-9EA6-DF929625EA0E}">
        <p15:presenceInfo xmlns:p15="http://schemas.microsoft.com/office/powerpoint/2012/main" userId="S-1-5-21-2064592321-1637304448-1524247972-33798" providerId="AD"/>
      </p:ext>
    </p:extLst>
  </p:cmAuthor>
  <p:cmAuthor id="3" name="Gillian Lawson" initials="GL" lastIdx="18" clrIdx="2">
    <p:extLst>
      <p:ext uri="{19B8F6BF-5375-455C-9EA6-DF929625EA0E}">
        <p15:presenceInfo xmlns:p15="http://schemas.microsoft.com/office/powerpoint/2012/main" userId="S-1-5-21-2064592321-1637304448-1524247972-37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DCFF"/>
    <a:srgbClr val="CC99D1"/>
    <a:srgbClr val="DDBDE1"/>
    <a:srgbClr val="003366"/>
    <a:srgbClr val="F0E2F2"/>
    <a:srgbClr val="AE7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21" autoAdjust="0"/>
    <p:restoredTop sz="95441" autoAdjust="0"/>
  </p:normalViewPr>
  <p:slideViewPr>
    <p:cSldViewPr>
      <p:cViewPr varScale="1">
        <p:scale>
          <a:sx n="70" d="100"/>
          <a:sy n="70" d="100"/>
        </p:scale>
        <p:origin x="43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A7F1E0A-F8E0-4592-9A9D-9A43BA3D5F89}" type="datetimeFigureOut">
              <a:rPr lang="en-GB"/>
              <a:pPr>
                <a:defRPr/>
              </a:pPr>
              <a:t>03/06/2019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BDFE7DB-7481-40C0-A5AD-58F857C7EAC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5947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D8AB9C4-5519-4922-BA5D-9DDE4C59D0AF}" type="datetimeFigureOut">
              <a:rPr lang="en-GB"/>
              <a:pPr>
                <a:defRPr/>
              </a:pPr>
              <a:t>03/06/2019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2923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43CE0A2-73DA-4A8C-B763-BEE75CB21A7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90633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11CFD1-A82A-42F5-9CAB-9FEC6F6AF24F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40347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AE3428B-EFF1-4232-9AB5-A044DEDA7D65}" type="slidenum">
              <a:rPr lang="en-GB" altLang="en-US" smtClean="0"/>
              <a:pPr/>
              <a:t>10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21368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AE3428B-EFF1-4232-9AB5-A044DEDA7D65}" type="slidenum">
              <a:rPr lang="en-GB" altLang="en-US" smtClean="0"/>
              <a:pPr/>
              <a:t>11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5555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3492928-2608-4E21-9412-CE37FD444BA0}" type="slidenum">
              <a:rPr lang="en-GB" altLang="en-US" smtClean="0"/>
              <a:pPr/>
              <a:t>12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43581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3492928-2608-4E21-9412-CE37FD444BA0}" type="slidenum">
              <a:rPr lang="en-GB" altLang="en-US" smtClean="0"/>
              <a:pPr/>
              <a:t>13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0047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74194E-AFAD-4346-A565-23BADA599340}" type="slidenum">
              <a:rPr lang="en-GB" altLang="en-US" smtClean="0"/>
              <a:pPr>
                <a:spcBef>
                  <a:spcPct val="0"/>
                </a:spcBef>
              </a:pPr>
              <a:t>14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9710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F04AFB1-B732-4581-9161-42BF609A7B81}" type="slidenum">
              <a:rPr lang="en-GB" altLang="en-US" smtClean="0"/>
              <a:pPr/>
              <a:t>15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6735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F04AFB1-B732-4581-9161-42BF609A7B81}" type="slidenum">
              <a:rPr lang="en-GB" altLang="en-US" smtClean="0"/>
              <a:pPr/>
              <a:t>16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0453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74194E-AFAD-4346-A565-23BADA599340}" type="slidenum">
              <a:rPr lang="en-GB" altLang="en-US" smtClean="0"/>
              <a:pPr>
                <a:spcBef>
                  <a:spcPct val="0"/>
                </a:spcBef>
              </a:pPr>
              <a:t>17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9047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74194E-AFAD-4346-A565-23BADA599340}" type="slidenum">
              <a:rPr lang="en-GB" altLang="en-US" smtClean="0"/>
              <a:pPr>
                <a:spcBef>
                  <a:spcPct val="0"/>
                </a:spcBef>
              </a:pPr>
              <a:t>18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6267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74194E-AFAD-4346-A565-23BADA599340}" type="slidenum">
              <a:rPr lang="en-GB" altLang="en-US" smtClean="0"/>
              <a:pPr>
                <a:spcBef>
                  <a:spcPct val="0"/>
                </a:spcBef>
              </a:pPr>
              <a:t>19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345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61F0DAC-F4C1-42D8-8FD2-1A3E819181A3}" type="slidenum">
              <a:rPr lang="en-GB" altLang="en-US" smtClean="0"/>
              <a:pPr/>
              <a:t>2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19724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74194E-AFAD-4346-A565-23BADA599340}" type="slidenum">
              <a:rPr lang="en-GB" altLang="en-US" smtClean="0"/>
              <a:pPr>
                <a:spcBef>
                  <a:spcPct val="0"/>
                </a:spcBef>
              </a:pPr>
              <a:t>20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5698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7CF838-2452-4DD9-8535-0E6A51813CAD}" type="slidenum">
              <a:rPr lang="en-GB" altLang="en-US" smtClean="0"/>
              <a:pPr>
                <a:spcBef>
                  <a:spcPct val="0"/>
                </a:spcBef>
              </a:pPr>
              <a:t>21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7868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15E32C-6388-4F70-AADD-E1644DA660F0}" type="slidenum">
              <a:rPr lang="en-GB" altLang="en-US" smtClean="0"/>
              <a:pPr>
                <a:spcBef>
                  <a:spcPct val="0"/>
                </a:spcBef>
              </a:pPr>
              <a:t>22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0353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7CF838-2452-4DD9-8535-0E6A51813CAD}" type="slidenum">
              <a:rPr lang="en-GB" altLang="en-US" smtClean="0"/>
              <a:pPr>
                <a:spcBef>
                  <a:spcPct val="0"/>
                </a:spcBef>
              </a:pPr>
              <a:t>23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2746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25E42F-B051-4B91-958B-8CE791B76F37}" type="slidenum">
              <a:rPr lang="en-GB" altLang="en-US" smtClean="0"/>
              <a:pPr>
                <a:spcBef>
                  <a:spcPct val="0"/>
                </a:spcBef>
              </a:pPr>
              <a:t>24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341229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F04AFB1-B732-4581-9161-42BF609A7B81}" type="slidenum">
              <a:rPr lang="en-GB" altLang="en-US" smtClean="0"/>
              <a:pPr/>
              <a:t>25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12308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F04AFB1-B732-4581-9161-42BF609A7B81}" type="slidenum">
              <a:rPr lang="en-GB" altLang="en-US" smtClean="0"/>
              <a:pPr/>
              <a:t>26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9248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F04AFB1-B732-4581-9161-42BF609A7B81}" type="slidenum">
              <a:rPr lang="en-GB" altLang="en-US" smtClean="0"/>
              <a:pPr/>
              <a:t>27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971200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2FB95D-846C-4A2A-9FDA-5D355498120A}" type="slidenum">
              <a:rPr lang="en-GB" altLang="en-US" smtClean="0"/>
              <a:pPr>
                <a:spcBef>
                  <a:spcPct val="0"/>
                </a:spcBef>
              </a:pPr>
              <a:t>28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76923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44C58F2-DD6B-413C-A1E9-9CEC8844694D}" type="slidenum">
              <a:rPr lang="en-GB" altLang="en-US" smtClean="0"/>
              <a:pPr>
                <a:spcBef>
                  <a:spcPct val="0"/>
                </a:spcBef>
              </a:pPr>
              <a:t>29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23804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3CE0A2-73DA-4A8C-B763-BEE75CB21A79}" type="slidenum">
              <a:rPr lang="en-GB" altLang="en-US" smtClean="0"/>
              <a:pPr>
                <a:defRPr/>
              </a:pPr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377691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44C58F2-DD6B-413C-A1E9-9CEC8844694D}" type="slidenum">
              <a:rPr lang="en-GB" altLang="en-US" smtClean="0"/>
              <a:pPr>
                <a:spcBef>
                  <a:spcPct val="0"/>
                </a:spcBef>
              </a:pPr>
              <a:t>30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098231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2FB95D-846C-4A2A-9FDA-5D355498120A}" type="slidenum">
              <a:rPr lang="en-GB" altLang="en-US" smtClean="0"/>
              <a:pPr>
                <a:spcBef>
                  <a:spcPct val="0"/>
                </a:spcBef>
              </a:pPr>
              <a:t>31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00809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2FB95D-846C-4A2A-9FDA-5D355498120A}" type="slidenum">
              <a:rPr lang="en-GB" altLang="en-US" smtClean="0"/>
              <a:pPr>
                <a:spcBef>
                  <a:spcPct val="0"/>
                </a:spcBef>
              </a:pPr>
              <a:t>32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88681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2FB95D-846C-4A2A-9FDA-5D355498120A}" type="slidenum">
              <a:rPr lang="en-GB" altLang="en-US" smtClean="0"/>
              <a:pPr>
                <a:spcBef>
                  <a:spcPct val="0"/>
                </a:spcBef>
              </a:pPr>
              <a:t>33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037057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altLang="en-U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2FB95D-846C-4A2A-9FDA-5D355498120A}" type="slidenum">
              <a:rPr lang="en-GB" altLang="en-US" smtClean="0"/>
              <a:pPr>
                <a:spcBef>
                  <a:spcPct val="0"/>
                </a:spcBef>
              </a:pPr>
              <a:t>34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10493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3CE0A2-73DA-4A8C-B763-BEE75CB21A79}" type="slidenum">
              <a:rPr lang="en-GB" altLang="en-US" smtClean="0"/>
              <a:pPr>
                <a:defRPr/>
              </a:pPr>
              <a:t>35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9216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3CE0A2-73DA-4A8C-B763-BEE75CB21A79}" type="slidenum">
              <a:rPr lang="en-GB" altLang="en-US" smtClean="0"/>
              <a:pPr>
                <a:defRPr/>
              </a:pPr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86154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AE3428B-EFF1-4232-9AB5-A044DEDA7D65}" type="slidenum">
              <a:rPr lang="en-GB" altLang="en-US" smtClean="0"/>
              <a:pPr/>
              <a:t>5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3357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BBB193-3551-439C-90EB-585B392F448A}" type="slidenum">
              <a:rPr lang="en-GB" altLang="en-US" smtClean="0"/>
              <a:pPr>
                <a:spcBef>
                  <a:spcPct val="0"/>
                </a:spcBef>
              </a:pPr>
              <a:t>6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5124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BBB193-3551-439C-90EB-585B392F448A}" type="slidenum">
              <a:rPr lang="en-GB" altLang="en-US" smtClean="0"/>
              <a:pPr>
                <a:spcBef>
                  <a:spcPct val="0"/>
                </a:spcBef>
              </a:pPr>
              <a:t>7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98696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AE3428B-EFF1-4232-9AB5-A044DEDA7D65}" type="slidenum">
              <a:rPr lang="en-GB" altLang="en-US" smtClean="0"/>
              <a:pPr/>
              <a:t>8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1443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AE3428B-EFF1-4232-9AB5-A044DEDA7D65}" type="slidenum">
              <a:rPr lang="en-GB" altLang="en-US" smtClean="0"/>
              <a:pPr/>
              <a:t>9</a:t>
            </a:fld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7750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TITLE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215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163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767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426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781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QA 2567 rev288 (pms)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41858" y="908720"/>
            <a:ext cx="4802491" cy="2551393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979712" y="3789041"/>
            <a:ext cx="5328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600" b="1" dirty="0" smtClean="0">
                <a:solidFill>
                  <a:srgbClr val="FFFFFF"/>
                </a:solidFill>
              </a:rPr>
              <a:t>www.sqa.org.uk </a:t>
            </a:r>
            <a:r>
              <a:rPr lang="en-GB" altLang="en-US" sz="2600" dirty="0">
                <a:solidFill>
                  <a:srgbClr val="FFFFFF"/>
                </a:solidFill>
                <a:latin typeface="Arial Narrow" panose="020B0606020202030204" pitchFamily="34" charset="0"/>
              </a:rPr>
              <a:t>I</a:t>
            </a:r>
            <a:r>
              <a:rPr lang="en-GB" altLang="en-US" sz="2600" b="1" dirty="0" smtClean="0">
                <a:solidFill>
                  <a:srgbClr val="FFFFFF"/>
                </a:solidFill>
              </a:rPr>
              <a:t> 0303 </a:t>
            </a:r>
            <a:r>
              <a:rPr lang="en-GB" altLang="en-US" sz="2600" b="1" dirty="0">
                <a:solidFill>
                  <a:srgbClr val="FFFFFF"/>
                </a:solidFill>
              </a:rPr>
              <a:t>333 0330</a:t>
            </a:r>
            <a:endParaRPr lang="en-US" altLang="en-US" sz="2600" b="1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408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 userDrawn="1"/>
        </p:nvSpPr>
        <p:spPr>
          <a:xfrm>
            <a:off x="468313" y="203200"/>
            <a:ext cx="8229600" cy="7905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8949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59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68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07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43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 dirty="0" smtClean="0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 dirty="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 dirty="0" smtClean="0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 dirty="0" smtClean="0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318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BD SQA LOGO  TITLE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87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351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6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 dirty="0" smtClean="0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 dirty="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 dirty="0" smtClean="0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 dirty="0" smtClean="0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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QA 2567 rev288 (pms)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41858" y="908720"/>
            <a:ext cx="4802491" cy="255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2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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¨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P3"/><Relationship Id="rId7" Type="http://schemas.openxmlformats.org/officeDocument/2006/relationships/image" Target="../media/image15.tmp"/><Relationship Id="rId2" Type="http://schemas.microsoft.com/office/2007/relationships/media" Target="../media/media9.MP3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P3"/><Relationship Id="rId7" Type="http://schemas.openxmlformats.org/officeDocument/2006/relationships/image" Target="../media/image16.tmp"/><Relationship Id="rId2" Type="http://schemas.microsoft.com/office/2007/relationships/media" Target="../media/media10.MP3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1.MP3"/><Relationship Id="rId7" Type="http://schemas.openxmlformats.org/officeDocument/2006/relationships/image" Target="../media/image18.png"/><Relationship Id="rId2" Type="http://schemas.microsoft.com/office/2007/relationships/media" Target="../media/media11.MP3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2.MP3"/><Relationship Id="rId7" Type="http://schemas.openxmlformats.org/officeDocument/2006/relationships/image" Target="../media/image20.png"/><Relationship Id="rId2" Type="http://schemas.microsoft.com/office/2007/relationships/media" Target="../media/media12.MP3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P3"/><Relationship Id="rId2" Type="http://schemas.microsoft.com/office/2007/relationships/media" Target="../media/media14.MP3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P3"/><Relationship Id="rId2" Type="http://schemas.microsoft.com/office/2007/relationships/media" Target="../media/media15.MP3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2.png"/><Relationship Id="rId5" Type="http://schemas.openxmlformats.org/officeDocument/2006/relationships/hyperlink" Target="https://www.sqa.org.uk/sqa/files_ccc/Guidance_on_conditions_of_assessment_for_coursework.pdf" TargetMode="Externa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P3"/><Relationship Id="rId2" Type="http://schemas.microsoft.com/office/2007/relationships/media" Target="../media/media20.MP3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P3"/><Relationship Id="rId2" Type="http://schemas.microsoft.com/office/2007/relationships/media" Target="../media/media21.MP3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P3"/><Relationship Id="rId2" Type="http://schemas.microsoft.com/office/2007/relationships/media" Target="../media/media22.MP3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P3"/><Relationship Id="rId2" Type="http://schemas.microsoft.com/office/2007/relationships/media" Target="../media/media24.MP3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P3"/><Relationship Id="rId2" Type="http://schemas.microsoft.com/office/2007/relationships/media" Target="../media/media25.MP3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P3"/><Relationship Id="rId2" Type="http://schemas.microsoft.com/office/2007/relationships/media" Target="../media/media26.MP3"/><Relationship Id="rId1" Type="http://schemas.openxmlformats.org/officeDocument/2006/relationships/tags" Target="../tags/tag1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4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.MP3"/><Relationship Id="rId7" Type="http://schemas.openxmlformats.org/officeDocument/2006/relationships/image" Target="../media/image14.png"/><Relationship Id="rId2" Type="http://schemas.microsoft.com/office/2007/relationships/media" Target="../media/media4.MP3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12.png"/><Relationship Id="rId2" Type="http://schemas.microsoft.com/office/2007/relationships/media" Target="../media/media7.MP3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810" y="549275"/>
            <a:ext cx="8788671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marL="176213">
              <a:defRPr/>
            </a:pPr>
            <a:r>
              <a:rPr lang="en-GB" kern="0" dirty="0">
                <a:solidFill>
                  <a:schemeClr val="tx1"/>
                </a:solidFill>
              </a:rPr>
              <a:t>Overview of </a:t>
            </a:r>
            <a:r>
              <a:rPr lang="en-GB" kern="0" dirty="0" smtClean="0">
                <a:solidFill>
                  <a:schemeClr val="tx1"/>
                </a:solidFill>
              </a:rPr>
              <a:t>AH course assessment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057412" y="1844824"/>
            <a:ext cx="4835069" cy="355329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800" kern="0" dirty="0">
                <a:solidFill>
                  <a:schemeClr val="tx1"/>
                </a:solidFill>
                <a:latin typeface="Arial"/>
              </a:rPr>
              <a:t>Course </a:t>
            </a:r>
            <a:r>
              <a:rPr lang="en-GB" sz="2800" kern="0" dirty="0" smtClean="0">
                <a:solidFill>
                  <a:schemeClr val="tx1"/>
                </a:solidFill>
                <a:latin typeface="Arial"/>
              </a:rPr>
              <a:t>specification</a:t>
            </a:r>
            <a:endParaRPr lang="en-GB" sz="2800" kern="0" dirty="0" smtClean="0">
              <a:solidFill>
                <a:srgbClr val="003366"/>
              </a:solidFill>
              <a:latin typeface="Arial"/>
            </a:endParaRPr>
          </a:p>
          <a:p>
            <a:pPr marL="0" indent="0">
              <a:lnSpc>
                <a:spcPct val="150000"/>
              </a:lnSpc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Single document, containing: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c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ourse assessment</a:t>
            </a:r>
            <a:endParaRPr lang="en-GB" sz="2400" i="1" kern="0" dirty="0" smtClean="0">
              <a:solidFill>
                <a:schemeClr val="tx1"/>
              </a:solidFill>
              <a:latin typeface="Arial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c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ourse content </a:t>
            </a:r>
            <a:endParaRPr lang="en-GB" sz="2400" i="1" kern="0" dirty="0" smtClean="0">
              <a:solidFill>
                <a:schemeClr val="tx1"/>
              </a:solidFill>
              <a:latin typeface="Arial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m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andatory knowledge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GB" sz="2400" kern="0" dirty="0">
              <a:solidFill>
                <a:srgbClr val="003366"/>
              </a:solidFill>
              <a:latin typeface="Arial"/>
            </a:endParaRPr>
          </a:p>
        </p:txBody>
      </p:sp>
      <p:pic>
        <p:nvPicPr>
          <p:cNvPr id="2" name="Slide_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7948">
            <a:off x="790986" y="2006842"/>
            <a:ext cx="2200593" cy="32349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32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000"/>
    </mc:Choice>
    <mc:Fallback xmlns="">
      <p:transition spd="slow" advClick="0" advTm="8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388" y="549275"/>
            <a:ext cx="87851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marL="176213">
              <a:defRPr/>
            </a:pPr>
            <a:r>
              <a:rPr lang="en-GB" kern="0" dirty="0">
                <a:solidFill>
                  <a:schemeClr val="tx1"/>
                </a:solidFill>
              </a:rPr>
              <a:t>Overview of </a:t>
            </a:r>
            <a:r>
              <a:rPr lang="en-GB" kern="0" dirty="0" smtClean="0">
                <a:solidFill>
                  <a:schemeClr val="tx1"/>
                </a:solidFill>
              </a:rPr>
              <a:t>AH </a:t>
            </a:r>
            <a:r>
              <a:rPr lang="en-GB" kern="0" dirty="0">
                <a:solidFill>
                  <a:schemeClr val="tx1"/>
                </a:solidFill>
              </a:rPr>
              <a:t>course assessment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433793" y="1557425"/>
            <a:ext cx="5832648" cy="309634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ClrTx/>
              <a:buNone/>
              <a:defRPr/>
            </a:pPr>
            <a:r>
              <a:rPr lang="en-GB" sz="2800" kern="0" dirty="0" smtClean="0">
                <a:solidFill>
                  <a:schemeClr val="tx1"/>
                </a:solidFill>
                <a:latin typeface="Arial"/>
              </a:rPr>
              <a:t>Project assessment </a:t>
            </a:r>
            <a:r>
              <a:rPr lang="en-GB" sz="2800" kern="0" dirty="0">
                <a:solidFill>
                  <a:schemeClr val="tx1"/>
                </a:solidFill>
                <a:latin typeface="Arial"/>
              </a:rPr>
              <a:t>t</a:t>
            </a:r>
            <a:r>
              <a:rPr lang="en-GB" sz="2800" kern="0" dirty="0" smtClean="0">
                <a:solidFill>
                  <a:schemeClr val="tx1"/>
                </a:solidFill>
                <a:latin typeface="Arial"/>
              </a:rPr>
              <a:t>ask</a:t>
            </a:r>
            <a:endParaRPr lang="en-GB" sz="2800" kern="0" dirty="0">
              <a:solidFill>
                <a:schemeClr val="tx1"/>
              </a:solidFill>
              <a:latin typeface="Arial"/>
            </a:endParaRPr>
          </a:p>
          <a:p>
            <a:pPr marL="0" indent="0">
              <a:lnSpc>
                <a:spcPct val="150000"/>
              </a:lnSpc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Single document, containing: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i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nstructions for teachers and lecturers</a:t>
            </a:r>
            <a:endParaRPr lang="en-GB" sz="2400" i="1" kern="0" dirty="0" smtClean="0">
              <a:solidFill>
                <a:schemeClr val="tx1"/>
              </a:solidFill>
              <a:latin typeface="Arial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i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nstructions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for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candidates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m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arking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i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nstructions</a:t>
            </a:r>
            <a:endParaRPr lang="en-GB" sz="2400" i="1" kern="0" dirty="0" smtClean="0">
              <a:solidFill>
                <a:schemeClr val="tx1"/>
              </a:solidFill>
              <a:latin typeface="Arial"/>
            </a:endParaRP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GB" sz="2400" kern="0" dirty="0">
              <a:solidFill>
                <a:srgbClr val="003366"/>
              </a:solidFill>
              <a:latin typeface="Arial"/>
            </a:endParaRPr>
          </a:p>
        </p:txBody>
      </p:sp>
      <p:pic>
        <p:nvPicPr>
          <p:cNvPr id="4" name="Slide_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2356">
            <a:off x="450716" y="1596950"/>
            <a:ext cx="2654717" cy="37102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02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6000"/>
    </mc:Choice>
    <mc:Fallback xmlns="">
      <p:transition spd="slow" advClick="0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388" y="549275"/>
            <a:ext cx="8713787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P</a:t>
            </a:r>
            <a:r>
              <a:rPr lang="en-GB" kern="0" dirty="0" smtClean="0">
                <a:solidFill>
                  <a:schemeClr val="tx1"/>
                </a:solidFill>
              </a:rPr>
              <a:t>roject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388" y="1341438"/>
            <a:ext cx="5544740" cy="3970318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52425" indent="-352425">
              <a:lnSpc>
                <a:spcPct val="150000"/>
              </a:lnSpc>
              <a:buFont typeface="Wingdings" panose="05000000000000000000" pitchFamily="2" charset="2"/>
              <a:buChar char="w"/>
            </a:pPr>
            <a:r>
              <a:rPr lang="en-GB" sz="2400" dirty="0">
                <a:latin typeface="Arial" panose="020B0604020202020204" pitchFamily="34" charset="0"/>
              </a:rPr>
              <a:t>w</a:t>
            </a:r>
            <a:r>
              <a:rPr lang="en-GB" sz="2400" dirty="0" smtClean="0">
                <a:latin typeface="Arial" panose="020B0604020202020204" pitchFamily="34" charset="0"/>
              </a:rPr>
              <a:t>ide choice of topic for experiment</a:t>
            </a:r>
          </a:p>
          <a:p>
            <a:pPr marL="352425" indent="-352425">
              <a:lnSpc>
                <a:spcPct val="150000"/>
              </a:lnSpc>
              <a:buFont typeface="Wingdings" panose="05000000000000000000" pitchFamily="2" charset="2"/>
              <a:buChar char="w"/>
            </a:pPr>
            <a:r>
              <a:rPr lang="en-GB" sz="2400" dirty="0">
                <a:latin typeface="Arial" panose="020B0604020202020204" pitchFamily="34" charset="0"/>
              </a:rPr>
              <a:t>f</a:t>
            </a:r>
            <a:r>
              <a:rPr lang="en-GB" sz="2400" dirty="0" smtClean="0">
                <a:latin typeface="Arial" panose="020B0604020202020204" pitchFamily="34" charset="0"/>
              </a:rPr>
              <a:t>ocus on physics</a:t>
            </a:r>
          </a:p>
          <a:p>
            <a:pPr marL="352425" indent="-352425">
              <a:lnSpc>
                <a:spcPct val="150000"/>
              </a:lnSpc>
              <a:buFont typeface="Wingdings" panose="05000000000000000000" pitchFamily="2" charset="2"/>
              <a:buChar char="w"/>
            </a:pPr>
            <a:r>
              <a:rPr lang="en-GB" sz="2400" dirty="0">
                <a:latin typeface="Arial" panose="020B0604020202020204" pitchFamily="34" charset="0"/>
              </a:rPr>
              <a:t>c</a:t>
            </a:r>
            <a:r>
              <a:rPr lang="en-GB" sz="2400" dirty="0" smtClean="0">
                <a:latin typeface="Arial" panose="020B0604020202020204" pitchFamily="34" charset="0"/>
              </a:rPr>
              <a:t>lear progression through levels</a:t>
            </a:r>
          </a:p>
          <a:p>
            <a:pPr marL="352425" indent="-352425">
              <a:lnSpc>
                <a:spcPct val="150000"/>
              </a:lnSpc>
              <a:buFont typeface="Wingdings" panose="05000000000000000000" pitchFamily="2" charset="2"/>
              <a:buChar char="w"/>
            </a:pPr>
            <a:r>
              <a:rPr lang="en-GB" sz="2400" dirty="0">
                <a:latin typeface="Arial" panose="020B0604020202020204" pitchFamily="34" charset="0"/>
              </a:rPr>
              <a:t>g</a:t>
            </a:r>
            <a:r>
              <a:rPr lang="en-GB" sz="2400" dirty="0" smtClean="0">
                <a:latin typeface="Arial" panose="020B0604020202020204" pitchFamily="34" charset="0"/>
              </a:rPr>
              <a:t>ood scientific practice takes lead - assessment follows</a:t>
            </a:r>
          </a:p>
          <a:p>
            <a:pPr marL="352425" indent="-352425">
              <a:lnSpc>
                <a:spcPct val="150000"/>
              </a:lnSpc>
              <a:buFont typeface="Wingdings" panose="05000000000000000000" pitchFamily="2" charset="2"/>
              <a:buChar char="w"/>
            </a:pPr>
            <a:r>
              <a:rPr lang="en-GB" sz="2400" dirty="0">
                <a:latin typeface="Arial" panose="020B0604020202020204" pitchFamily="34" charset="0"/>
              </a:rPr>
              <a:t>s</a:t>
            </a:r>
            <a:r>
              <a:rPr lang="en-GB" sz="2400" dirty="0" smtClean="0">
                <a:latin typeface="Arial" panose="020B0604020202020204" pitchFamily="34" charset="0"/>
              </a:rPr>
              <a:t>traightforward marking instructions</a:t>
            </a:r>
          </a:p>
          <a:p>
            <a:pPr marL="352425" indent="-352425">
              <a:lnSpc>
                <a:spcPct val="150000"/>
              </a:lnSpc>
              <a:buFont typeface="Wingdings" panose="05000000000000000000" pitchFamily="2" charset="2"/>
              <a:buChar char="w"/>
            </a:pPr>
            <a:r>
              <a:rPr lang="en-GB" sz="2400" dirty="0">
                <a:latin typeface="Arial" panose="020B0604020202020204" pitchFamily="34" charset="0"/>
              </a:rPr>
              <a:t>e</a:t>
            </a:r>
            <a:r>
              <a:rPr lang="en-GB" sz="2400" dirty="0" smtClean="0">
                <a:latin typeface="Arial" panose="020B0604020202020204" pitchFamily="34" charset="0"/>
              </a:rPr>
              <a:t>xperience familiar to candidates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73534">
            <a:off x="5608514" y="1020171"/>
            <a:ext cx="3263296" cy="2038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49471">
            <a:off x="5668401" y="3749970"/>
            <a:ext cx="3207393" cy="1975422"/>
          </a:xfrm>
          <a:prstGeom prst="rect">
            <a:avLst/>
          </a:prstGeom>
        </p:spPr>
      </p:pic>
      <p:pic>
        <p:nvPicPr>
          <p:cNvPr id="4" name="Slide_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35362" y="58208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531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0"/>
    </mc:Choice>
    <mc:Fallback xmlns="">
      <p:transition spd="slow" advClick="0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530903"/>
            <a:ext cx="8713787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marL="176213">
              <a:defRPr/>
            </a:pPr>
            <a:r>
              <a:rPr lang="en-GB" kern="0" dirty="0">
                <a:solidFill>
                  <a:schemeClr val="tx1"/>
                </a:solidFill>
              </a:rPr>
              <a:t>P</a:t>
            </a:r>
            <a:r>
              <a:rPr lang="en-GB" kern="0" dirty="0" smtClean="0">
                <a:solidFill>
                  <a:schemeClr val="tx1"/>
                </a:solidFill>
              </a:rPr>
              <a:t>roject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0494" y="1271196"/>
            <a:ext cx="43633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 smtClean="0">
                <a:latin typeface="Arial" panose="020B0604020202020204" pitchFamily="34" charset="0"/>
              </a:rPr>
              <a:t>Plan and carry out experimental work that involves collecting numerical data:</a:t>
            </a:r>
          </a:p>
          <a:p>
            <a:pPr marL="342900" indent="-342900">
              <a:buFont typeface="Wingdings" panose="05000000000000000000" pitchFamily="2" charset="2"/>
              <a:buChar char="w"/>
              <a:defRPr/>
            </a:pPr>
            <a:r>
              <a:rPr lang="en-GB" sz="2000" dirty="0">
                <a:latin typeface="Arial" panose="020B0604020202020204" pitchFamily="34" charset="0"/>
              </a:rPr>
              <a:t>t</a:t>
            </a:r>
            <a:r>
              <a:rPr lang="en-GB" sz="2000" dirty="0" smtClean="0">
                <a:latin typeface="Arial" panose="020B0604020202020204" pitchFamily="34" charset="0"/>
              </a:rPr>
              <a:t>ypically three or four experiments related to the aim</a:t>
            </a:r>
          </a:p>
          <a:p>
            <a:pPr marL="342900" indent="-342900">
              <a:buFont typeface="Wingdings" panose="05000000000000000000" pitchFamily="2" charset="2"/>
              <a:buChar char="w"/>
              <a:defRPr/>
            </a:pPr>
            <a:r>
              <a:rPr lang="en-GB" sz="2000" dirty="0">
                <a:latin typeface="Arial" panose="020B0604020202020204" pitchFamily="34" charset="0"/>
              </a:rPr>
              <a:t>s</a:t>
            </a:r>
            <a:r>
              <a:rPr lang="en-GB" sz="2000" dirty="0" smtClean="0">
                <a:latin typeface="Arial" panose="020B0604020202020204" pitchFamily="34" charset="0"/>
              </a:rPr>
              <a:t>pending 10–15 hours making measurements and gathering data</a:t>
            </a:r>
            <a:endParaRPr lang="en-GB" sz="200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83874" y="3573016"/>
            <a:ext cx="39969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 smtClean="0">
                <a:latin typeface="Arial" panose="020B0604020202020204" pitchFamily="34" charset="0"/>
              </a:rPr>
              <a:t>Process and analyse </a:t>
            </a:r>
            <a:r>
              <a:rPr lang="en-GB" sz="2000" dirty="0">
                <a:latin typeface="Arial" panose="020B0604020202020204" pitchFamily="34" charset="0"/>
              </a:rPr>
              <a:t>their </a:t>
            </a:r>
            <a:r>
              <a:rPr lang="en-GB" sz="2000" dirty="0" smtClean="0">
                <a:latin typeface="Arial" panose="020B0604020202020204" pitchFamily="34" charset="0"/>
              </a:rPr>
              <a:t>experimental data:</a:t>
            </a:r>
          </a:p>
          <a:p>
            <a:pPr marL="342900" indent="-342900">
              <a:buFont typeface="Wingdings" panose="05000000000000000000" pitchFamily="2" charset="2"/>
              <a:buChar char="w"/>
              <a:defRPr/>
            </a:pPr>
            <a:r>
              <a:rPr lang="en-GB" sz="2000" dirty="0" smtClean="0">
                <a:latin typeface="Arial" panose="020B0604020202020204" pitchFamily="34" charset="0"/>
              </a:rPr>
              <a:t>basic </a:t>
            </a:r>
            <a:r>
              <a:rPr lang="en-GB" sz="2000" dirty="0">
                <a:latin typeface="Arial" panose="020B0604020202020204" pitchFamily="34" charset="0"/>
              </a:rPr>
              <a:t>numerical processing </a:t>
            </a:r>
            <a:r>
              <a:rPr lang="en-GB" sz="2000" dirty="0" smtClean="0">
                <a:latin typeface="Arial" panose="020B0604020202020204" pitchFamily="34" charset="0"/>
              </a:rPr>
              <a:t>(calculating mean values and derived values if appropriate)</a:t>
            </a:r>
            <a:endParaRPr lang="en-GB" sz="2000" dirty="0"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w"/>
              <a:defRPr/>
            </a:pPr>
            <a:r>
              <a:rPr lang="en-GB" sz="2000" dirty="0" smtClean="0">
                <a:latin typeface="Arial" panose="020B0604020202020204" pitchFamily="34" charset="0"/>
              </a:rPr>
              <a:t>graphing data</a:t>
            </a:r>
          </a:p>
          <a:p>
            <a:pPr marL="342900" indent="-342900">
              <a:buFont typeface="Wingdings" panose="05000000000000000000" pitchFamily="2" charset="2"/>
              <a:buChar char="w"/>
              <a:defRPr/>
            </a:pPr>
            <a:r>
              <a:rPr lang="en-GB" sz="2000" dirty="0" smtClean="0">
                <a:latin typeface="Arial" panose="020B0604020202020204" pitchFamily="34" charset="0"/>
              </a:rPr>
              <a:t>analyse experimental data</a:t>
            </a:r>
            <a:endParaRPr lang="en-GB" sz="2000" dirty="0"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84836">
            <a:off x="1459819" y="3890712"/>
            <a:ext cx="2351253" cy="19925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75096">
            <a:off x="5230470" y="1579269"/>
            <a:ext cx="3474216" cy="1062137"/>
          </a:xfrm>
          <a:prstGeom prst="rect">
            <a:avLst/>
          </a:prstGeom>
        </p:spPr>
      </p:pic>
      <p:pic>
        <p:nvPicPr>
          <p:cNvPr id="2" name="Slide_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76176" y="58096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48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7000"/>
    </mc:Choice>
    <mc:Fallback xmlns="">
      <p:transition spd="slow" advClick="0" advTm="9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424862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P</a:t>
            </a:r>
            <a:r>
              <a:rPr lang="en-GB" kern="0" dirty="0" smtClean="0">
                <a:solidFill>
                  <a:schemeClr val="tx1"/>
                </a:solidFill>
              </a:rPr>
              <a:t>roject </a:t>
            </a:r>
            <a:r>
              <a:rPr lang="en-GB" dirty="0" smtClean="0">
                <a:solidFill>
                  <a:schemeClr val="tx1"/>
                </a:solidFill>
              </a:rPr>
              <a:t>—</a:t>
            </a:r>
            <a:r>
              <a:rPr lang="en-GB" kern="0" dirty="0" smtClean="0">
                <a:solidFill>
                  <a:schemeClr val="tx1"/>
                </a:solidFill>
              </a:rPr>
              <a:t> </a:t>
            </a:r>
            <a:r>
              <a:rPr lang="en-GB" kern="0" dirty="0">
                <a:solidFill>
                  <a:schemeClr val="tx1"/>
                </a:solidFill>
              </a:rPr>
              <a:t>d</a:t>
            </a:r>
            <a:r>
              <a:rPr lang="en-GB" kern="0" dirty="0" smtClean="0">
                <a:solidFill>
                  <a:schemeClr val="tx1"/>
                </a:solidFill>
              </a:rPr>
              <a:t>aybook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07504" y="1196752"/>
            <a:ext cx="8424936" cy="460851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endParaRPr lang="en-GB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 and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lecturers should encourage candidates to use a daybook to maintain a record of their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planning, research, experimental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 and analysis.</a:t>
            </a:r>
            <a: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important that the teacher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lecturer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candidate’s daybook regularly to monitor progress and give advice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well kept daybook is a significant support to candidates in both the planning and organisation of their research, and in the production of their report on the project.</a:t>
            </a:r>
          </a:p>
          <a:p>
            <a:pPr marL="365125" indent="0">
              <a:buClrTx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</a:endParaRPr>
          </a:p>
          <a:p>
            <a:pPr marL="365125" indent="0">
              <a:buClrTx/>
              <a:buFont typeface="Wingdings" pitchFamily="2" charset="2"/>
              <a:buNone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_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6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000"/>
    </mc:Choice>
    <mc:Fallback xmlns="">
      <p:transition spd="slow" advClick="0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2765" y="476672"/>
            <a:ext cx="8713787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marL="176213">
              <a:tabLst>
                <a:tab pos="176213" algn="l"/>
                <a:tab pos="6724650" algn="l"/>
              </a:tabLst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</a:t>
            </a:r>
            <a:r>
              <a:rPr lang="en-GB" dirty="0" smtClean="0">
                <a:solidFill>
                  <a:schemeClr val="tx1"/>
                </a:solidFill>
              </a:rPr>
              <a:t>—</a:t>
            </a:r>
            <a:r>
              <a:rPr lang="en-GB" kern="0" dirty="0" smtClean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c</a:t>
            </a:r>
            <a:r>
              <a:rPr lang="en-GB" dirty="0" smtClean="0">
                <a:solidFill>
                  <a:schemeClr val="tx1"/>
                </a:solidFill>
              </a:rPr>
              <a:t>onditions </a:t>
            </a:r>
            <a:r>
              <a:rPr lang="en-GB" dirty="0">
                <a:solidFill>
                  <a:schemeClr val="tx1"/>
                </a:solidFill>
              </a:rPr>
              <a:t>for </a:t>
            </a:r>
            <a:r>
              <a:rPr lang="en-GB" dirty="0" smtClean="0">
                <a:solidFill>
                  <a:schemeClr val="tx1"/>
                </a:solidFill>
              </a:rPr>
              <a:t>assessment</a:t>
            </a:r>
            <a:endParaRPr lang="en-GB" dirty="0">
              <a:solidFill>
                <a:schemeClr val="tx1"/>
              </a:solidFill>
            </a:endParaRPr>
          </a:p>
          <a:p>
            <a:pPr>
              <a:defRPr/>
            </a:pP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9044" y="1686518"/>
            <a:ext cx="4118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</a:rPr>
              <a:t>Report writing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93937" y="1268835"/>
            <a:ext cx="8599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</a:rPr>
              <a:t>The conditions for assessment are designed </a:t>
            </a:r>
            <a:r>
              <a:rPr lang="en-GB" sz="2400" dirty="0">
                <a:latin typeface="Arial" panose="020B0604020202020204" pitchFamily="34" charset="0"/>
              </a:rPr>
              <a:t>to: </a:t>
            </a:r>
            <a:endParaRPr lang="en-GB" sz="2400" dirty="0" smtClean="0">
              <a:latin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</a:rPr>
              <a:t>  </a:t>
            </a:r>
          </a:p>
          <a:p>
            <a:pPr marL="342900" indent="-342900">
              <a:buFont typeface="Wingdings" panose="05000000000000000000" pitchFamily="2" charset="2"/>
              <a:buChar char="w"/>
            </a:pPr>
            <a:r>
              <a:rPr lang="en-GB" sz="2400" dirty="0" smtClean="0">
                <a:latin typeface="Arial" panose="020B0604020202020204" pitchFamily="34" charset="0"/>
              </a:rPr>
              <a:t>prevent </a:t>
            </a:r>
            <a:r>
              <a:rPr lang="en-GB" sz="2400" dirty="0">
                <a:latin typeface="Arial" panose="020B0604020202020204" pitchFamily="34" charset="0"/>
              </a:rPr>
              <a:t>third parties from providing inappropriate levels of </a:t>
            </a:r>
            <a:r>
              <a:rPr lang="en-GB" sz="2400" dirty="0" smtClean="0">
                <a:latin typeface="Arial" panose="020B0604020202020204" pitchFamily="34" charset="0"/>
              </a:rPr>
              <a:t>guidance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</a:rPr>
              <a:t>and </a:t>
            </a:r>
            <a:r>
              <a:rPr lang="en-GB" sz="2400" dirty="0">
                <a:latin typeface="Arial" panose="020B0604020202020204" pitchFamily="34" charset="0"/>
              </a:rPr>
              <a:t>input  </a:t>
            </a:r>
          </a:p>
          <a:p>
            <a:pPr marL="342900" indent="-342900">
              <a:buFont typeface="Wingdings" panose="05000000000000000000" pitchFamily="2" charset="2"/>
              <a:buChar char="w"/>
            </a:pPr>
            <a:r>
              <a:rPr lang="en-GB" sz="2400" dirty="0" smtClean="0">
                <a:latin typeface="Arial" panose="020B0604020202020204" pitchFamily="34" charset="0"/>
              </a:rPr>
              <a:t>mitigate </a:t>
            </a:r>
            <a:r>
              <a:rPr lang="en-GB" sz="2400" dirty="0">
                <a:latin typeface="Arial" panose="020B0604020202020204" pitchFamily="34" charset="0"/>
              </a:rPr>
              <a:t>concerns about plagiarism and improve the reliability and validity of SQA awards  </a:t>
            </a:r>
          </a:p>
          <a:p>
            <a:pPr marL="342900" indent="-342900">
              <a:buFont typeface="Wingdings" panose="05000000000000000000" pitchFamily="2" charset="2"/>
              <a:buChar char="w"/>
            </a:pPr>
            <a:r>
              <a:rPr lang="en-GB" sz="2400" dirty="0" smtClean="0">
                <a:latin typeface="Arial" panose="020B0604020202020204" pitchFamily="34" charset="0"/>
              </a:rPr>
              <a:t>allow </a:t>
            </a:r>
            <a:r>
              <a:rPr lang="en-GB" sz="2400" dirty="0">
                <a:latin typeface="Arial" panose="020B0604020202020204" pitchFamily="34" charset="0"/>
              </a:rPr>
              <a:t>centres a reasonable degree of freedom and </a:t>
            </a:r>
            <a:r>
              <a:rPr lang="en-GB" sz="2400" dirty="0" smtClean="0">
                <a:latin typeface="Arial" panose="020B0604020202020204" pitchFamily="34" charset="0"/>
              </a:rPr>
              <a:t>control</a:t>
            </a:r>
            <a:endParaRPr lang="en-GB" sz="2400" dirty="0"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w"/>
            </a:pPr>
            <a:r>
              <a:rPr lang="en-GB" sz="2400" dirty="0" smtClean="0">
                <a:latin typeface="Arial" panose="020B0604020202020204" pitchFamily="34" charset="0"/>
              </a:rPr>
              <a:t>allow </a:t>
            </a:r>
            <a:r>
              <a:rPr lang="en-GB" sz="2400" dirty="0">
                <a:latin typeface="Arial" panose="020B0604020202020204" pitchFamily="34" charset="0"/>
              </a:rPr>
              <a:t>candidates to produce an original piece of work </a:t>
            </a:r>
          </a:p>
        </p:txBody>
      </p:sp>
      <p:pic>
        <p:nvPicPr>
          <p:cNvPr id="2" name="Slide_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274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2000"/>
    </mc:Choice>
    <mc:Fallback xmlns="">
      <p:transition spd="slow" advClick="0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388" y="476672"/>
            <a:ext cx="8713787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marL="176213"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</a:t>
            </a:r>
            <a:r>
              <a:rPr lang="en-GB" dirty="0" smtClean="0">
                <a:solidFill>
                  <a:schemeClr val="tx1"/>
                </a:solidFill>
              </a:rPr>
              <a:t>—</a:t>
            </a:r>
            <a:r>
              <a:rPr lang="en-GB" kern="0" dirty="0" smtClean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c</a:t>
            </a:r>
            <a:r>
              <a:rPr lang="en-GB" dirty="0" smtClean="0">
                <a:solidFill>
                  <a:schemeClr val="tx1"/>
                </a:solidFill>
              </a:rPr>
              <a:t>onditions </a:t>
            </a:r>
            <a:r>
              <a:rPr lang="en-GB" dirty="0">
                <a:solidFill>
                  <a:schemeClr val="tx1"/>
                </a:solidFill>
              </a:rPr>
              <a:t>for </a:t>
            </a:r>
            <a:r>
              <a:rPr lang="en-GB" dirty="0" smtClean="0">
                <a:solidFill>
                  <a:schemeClr val="tx1"/>
                </a:solidFill>
              </a:rPr>
              <a:t>assessment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8544" y="1594974"/>
            <a:ext cx="4032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</a:rPr>
              <a:t>Experiment</a:t>
            </a:r>
          </a:p>
          <a:p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</a:rPr>
              <a:t>Internet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</a:rPr>
              <a:t>/ literature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</a:rPr>
              <a:t>research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50377" y="1652995"/>
            <a:ext cx="4118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</a:rPr>
              <a:t>Report writing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340883"/>
              </p:ext>
            </p:extLst>
          </p:nvPr>
        </p:nvGraphicFramePr>
        <p:xfrm>
          <a:off x="517929" y="1268835"/>
          <a:ext cx="8064896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387559978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3492355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stage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Reporting stage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4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 </a:t>
                      </a:r>
                    </a:p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literature research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DBD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 writing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DB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42677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w"/>
                      </a:pPr>
                      <a:endParaRPr lang="en-GB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w"/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Candidates must work individually. 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w"/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use of resources, including internet, is not tightly prescribed.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w"/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Candidates do not need to be directly supervised at all times.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w"/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Teachers and lecturers:</a:t>
                      </a:r>
                    </a:p>
                    <a:p>
                      <a:pPr marL="914400" lvl="2" indent="-550863">
                        <a:buFont typeface="Arial" panose="020B0604020202020204" pitchFamily="34" charset="0"/>
                        <a:buNone/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cannot provide templates for results</a:t>
                      </a:r>
                    </a:p>
                    <a:p>
                      <a:pPr marL="914400" lvl="2" indent="-550863">
                        <a:buFont typeface="Arial" panose="020B0604020202020204" pitchFamily="34" charset="0"/>
                        <a:buNone/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cannot provide experimental data</a:t>
                      </a:r>
                    </a:p>
                    <a:p>
                      <a:pPr marL="914400" lvl="2" indent="-550863">
                        <a:buFont typeface="Arial" panose="020B0604020202020204" pitchFamily="34" charset="0"/>
                        <a:buNone/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provide advice on the suitability of topic and aim</a:t>
                      </a:r>
                    </a:p>
                    <a:p>
                      <a:pPr marL="914400" lvl="2" indent="-550863">
                        <a:buFont typeface="Arial" panose="020B0604020202020204" pitchFamily="34" charset="0"/>
                        <a:buNone/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provide advice on safe and correct use of apparatus</a:t>
                      </a:r>
                    </a:p>
                    <a:p>
                      <a:pPr marL="914400" lvl="2" indent="-550863">
                        <a:buFont typeface="Arial" panose="020B0604020202020204" pitchFamily="34" charset="0"/>
                        <a:buNone/>
                      </a:pP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provide reasonable assistance</a:t>
                      </a:r>
                    </a:p>
                    <a:p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09461"/>
                  </a:ext>
                </a:extLst>
              </a:tr>
            </a:tbl>
          </a:graphicData>
        </a:graphic>
      </p:graphicFrame>
      <p:pic>
        <p:nvPicPr>
          <p:cNvPr id="2" name="Slide_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9779" y="58357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52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00"/>
    </mc:Choice>
    <mc:Fallback xmlns="">
      <p:transition spd="slow" advClick="0" advTm="7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424862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P</a:t>
            </a:r>
            <a:r>
              <a:rPr lang="en-GB" kern="0" dirty="0" smtClean="0">
                <a:solidFill>
                  <a:schemeClr val="tx1"/>
                </a:solidFill>
              </a:rPr>
              <a:t>roject </a:t>
            </a:r>
            <a:r>
              <a:rPr lang="en-GB" dirty="0" smtClean="0">
                <a:solidFill>
                  <a:schemeClr val="tx1"/>
                </a:solidFill>
              </a:rPr>
              <a:t>—</a:t>
            </a:r>
            <a:r>
              <a:rPr lang="en-GB" kern="0" dirty="0" smtClean="0">
                <a:solidFill>
                  <a:schemeClr val="tx1"/>
                </a:solidFill>
              </a:rPr>
              <a:t> </a:t>
            </a:r>
            <a:r>
              <a:rPr lang="en-GB" kern="0" dirty="0">
                <a:solidFill>
                  <a:schemeClr val="tx1"/>
                </a:solidFill>
              </a:rPr>
              <a:t>r</a:t>
            </a:r>
            <a:r>
              <a:rPr lang="en-GB" kern="0" dirty="0" smtClean="0">
                <a:solidFill>
                  <a:schemeClr val="tx1"/>
                </a:solidFill>
              </a:rPr>
              <a:t>easonable </a:t>
            </a:r>
            <a:r>
              <a:rPr lang="en-GB" kern="0" dirty="0">
                <a:solidFill>
                  <a:schemeClr val="tx1"/>
                </a:solidFill>
              </a:rPr>
              <a:t>assistance</a:t>
            </a:r>
          </a:p>
          <a:p>
            <a:pPr>
              <a:defRPr/>
            </a:pP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07504" y="1341438"/>
            <a:ext cx="8424936" cy="504056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365125" indent="0">
              <a:buClrTx/>
              <a:buNone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use of the term ‘reasonable assistance’ is to try to balance the need for support with the need to avoid giving too much assistance. </a:t>
            </a:r>
          </a:p>
          <a:p>
            <a:pPr marL="365125" indent="0">
              <a:buClrTx/>
              <a:buNone/>
              <a:defRPr/>
            </a:pPr>
            <a:endParaRPr lang="en-GB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0">
              <a:buClrTx/>
              <a:buNone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lecturers must be careful that the integrity of the assessment is not compromised. </a:t>
            </a:r>
            <a:endParaRPr lang="en-GB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0">
              <a:buClrTx/>
              <a:buNone/>
              <a:defRPr/>
            </a:pPr>
            <a:endParaRPr lang="en-GB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0">
              <a:buClrTx/>
              <a:buNone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 and lecturers must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provide model answers or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templates specific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task.</a:t>
            </a:r>
          </a:p>
          <a:p>
            <a:pPr marL="365125" indent="0">
              <a:buClrTx/>
              <a:buNone/>
              <a:defRPr/>
            </a:pPr>
            <a:endParaRPr lang="en-GB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refer to </a:t>
            </a: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400" i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Guidance on conditions of assessment </a:t>
            </a: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SQA website 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detailed advice on what constitutes reasonable assistance.</a:t>
            </a:r>
            <a:endParaRPr lang="en-GB" kern="0" dirty="0">
              <a:solidFill>
                <a:schemeClr val="tx1"/>
              </a:solidFill>
              <a:latin typeface="Arial"/>
            </a:endParaRPr>
          </a:p>
          <a:p>
            <a:pPr marL="365125" indent="0">
              <a:buClrTx/>
              <a:buFont typeface="Wingdings" pitchFamily="2" charset="2"/>
              <a:buNone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_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000"/>
    </mc:Choice>
    <mc:Fallback xmlns="">
      <p:transition spd="slow" advClick="0" advTm="4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424862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</a:t>
            </a:r>
            <a:r>
              <a:rPr lang="en-GB" dirty="0" smtClean="0">
                <a:solidFill>
                  <a:schemeClr val="tx1"/>
                </a:solidFill>
              </a:rPr>
              <a:t>— </a:t>
            </a:r>
            <a:r>
              <a:rPr lang="en-GB" kern="0" dirty="0">
                <a:solidFill>
                  <a:schemeClr val="tx1"/>
                </a:solidFill>
              </a:rPr>
              <a:t>a</a:t>
            </a:r>
            <a:r>
              <a:rPr lang="en-GB" kern="0" dirty="0" smtClean="0">
                <a:solidFill>
                  <a:schemeClr val="tx1"/>
                </a:solidFill>
              </a:rPr>
              <a:t>utonomous working</a:t>
            </a:r>
            <a:endParaRPr lang="en-GB" kern="0" dirty="0">
              <a:solidFill>
                <a:schemeClr val="tx1"/>
              </a:solidFill>
            </a:endParaRPr>
          </a:p>
          <a:p>
            <a:pPr>
              <a:defRPr/>
            </a:pP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79512" y="1478544"/>
            <a:ext cx="8424936" cy="504056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365125" indent="0">
              <a:buClrTx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</a:endParaRPr>
          </a:p>
          <a:p>
            <a:pPr marL="365125" indent="0">
              <a:buClrTx/>
              <a:buFont typeface="Wingdings" pitchFamily="2" charset="2"/>
              <a:buNone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313" y="1319297"/>
            <a:ext cx="792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</a:rPr>
              <a:t>The project may involve candidates undertaking a larger amount of autonomous work without close supervision than they have previously undertaken. </a:t>
            </a:r>
            <a:endParaRPr lang="en-GB" sz="24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24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Although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candidates may complete part of the work outwith the learning and teaching setting, the teacher 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or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lecturer should put in place processes for monitoring progress and ensuring that the work is the candidate’s own and that plagiarism has not taken place. </a:t>
            </a:r>
            <a:endParaRPr lang="en-GB" sz="24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Slide_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2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000"/>
    </mc:Choice>
    <mc:Fallback xmlns="">
      <p:transition spd="slow" advClick="0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8472" y="548680"/>
            <a:ext cx="8424862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 </a:t>
            </a:r>
            <a:r>
              <a:rPr lang="en-GB" dirty="0">
                <a:solidFill>
                  <a:schemeClr val="tx1"/>
                </a:solidFill>
              </a:rPr>
              <a:t>– </a:t>
            </a:r>
            <a:r>
              <a:rPr lang="en-GB" kern="0" dirty="0">
                <a:solidFill>
                  <a:schemeClr val="tx1"/>
                </a:solidFill>
                <a:latin typeface="Arial"/>
              </a:rPr>
              <a:t>r</a:t>
            </a:r>
            <a:r>
              <a:rPr lang="en-GB" kern="0" dirty="0" smtClean="0">
                <a:solidFill>
                  <a:schemeClr val="tx1"/>
                </a:solidFill>
                <a:latin typeface="Arial"/>
              </a:rPr>
              <a:t>esearch </a:t>
            </a:r>
            <a:r>
              <a:rPr lang="en-GB" kern="0" dirty="0">
                <a:solidFill>
                  <a:schemeClr val="tx1"/>
                </a:solidFill>
                <a:latin typeface="Arial"/>
              </a:rPr>
              <a:t>s</a:t>
            </a:r>
            <a:r>
              <a:rPr lang="en-GB" kern="0" dirty="0" smtClean="0">
                <a:solidFill>
                  <a:schemeClr val="tx1"/>
                </a:solidFill>
                <a:latin typeface="Arial"/>
              </a:rPr>
              <a:t>tage</a:t>
            </a:r>
            <a:endParaRPr lang="en-GB" kern="0" dirty="0">
              <a:solidFill>
                <a:schemeClr val="tx1"/>
              </a:solidFill>
              <a:latin typeface="Arial"/>
            </a:endParaRPr>
          </a:p>
          <a:p>
            <a:pPr>
              <a:defRPr/>
            </a:pP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-108520" y="1124744"/>
            <a:ext cx="8713662" cy="504056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822325" indent="-457200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Choose a topic to investigate. </a:t>
            </a:r>
          </a:p>
          <a:p>
            <a:pPr marL="822325" lvl="1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— physics must be of Advanced Higher level of demand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822325" lvl="1" indent="0">
              <a:buClrTx/>
              <a:buNone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— experimental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work must generate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numerical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data</a:t>
            </a:r>
          </a:p>
          <a:p>
            <a:pPr marL="822325" lvl="1" indent="0">
              <a:buClrTx/>
              <a:buNone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— data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must lend itself to graphical analysis</a:t>
            </a:r>
          </a:p>
          <a:p>
            <a:pPr marL="822325" lvl="1" indent="0">
              <a:buClrTx/>
              <a:buNone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— allows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candidates to access all of the available marks</a:t>
            </a:r>
          </a:p>
          <a:p>
            <a:pPr marL="365125" indent="0" algn="r">
              <a:buClrTx/>
              <a:buNone/>
              <a:defRPr/>
            </a:pPr>
            <a:endParaRPr lang="en-GB" sz="1200" kern="0" dirty="0">
              <a:solidFill>
                <a:srgbClr val="003366"/>
              </a:solidFill>
              <a:latin typeface="Arial"/>
            </a:endParaRPr>
          </a:p>
          <a:p>
            <a:pPr marL="822325" indent="-457200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Candidate should agree aim with teacher or lecturer, taking account of:</a:t>
            </a:r>
          </a:p>
          <a:p>
            <a:pPr marL="822325" lvl="1" indent="0">
              <a:buClrTx/>
              <a:buNone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— health and safety</a:t>
            </a:r>
          </a:p>
          <a:p>
            <a:pPr marL="822325" lvl="1" indent="0">
              <a:buClrTx/>
              <a:buNone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— availability of resources</a:t>
            </a:r>
          </a:p>
          <a:p>
            <a:pPr marL="822325" lvl="1" indent="0">
              <a:buClrTx/>
              <a:buNone/>
              <a:defRPr/>
            </a:pPr>
            <a:endParaRPr lang="en-GB" sz="1200" kern="0" dirty="0" smtClean="0">
              <a:solidFill>
                <a:schemeClr val="tx1"/>
              </a:solidFill>
              <a:latin typeface="Arial"/>
            </a:endParaRPr>
          </a:p>
          <a:p>
            <a:pPr marL="822325" indent="-457200"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Teacher or lecturer must not provide wording of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aim.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822325" indent="-457200">
              <a:buClrTx/>
              <a:buFont typeface="Arial" panose="020B0604020202020204" pitchFamily="34" charset="0"/>
              <a:buChar char="•"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 marL="365125" indent="0">
              <a:buClrTx/>
              <a:buNone/>
              <a:defRPr/>
            </a:pPr>
            <a:endParaRPr lang="en-GB" sz="2200" kern="0" dirty="0" smtClean="0">
              <a:solidFill>
                <a:schemeClr val="tx1"/>
              </a:solidFill>
              <a:latin typeface="Arial"/>
            </a:endParaRPr>
          </a:p>
          <a:p>
            <a:pPr marL="365125" indent="0">
              <a:buClrTx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</a:endParaRPr>
          </a:p>
          <a:p>
            <a:pPr marL="365125" indent="0">
              <a:buClrTx/>
              <a:buFont typeface="Wingdings" pitchFamily="2" charset="2"/>
              <a:buNone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_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7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9000"/>
    </mc:Choice>
    <mc:Fallback xmlns="">
      <p:transition spd="slow" advClick="0" advTm="6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46088" y="1576388"/>
            <a:ext cx="8229600" cy="14922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sz="4400" kern="0" dirty="0">
                <a:solidFill>
                  <a:srgbClr val="CC99D1"/>
                </a:solidFill>
              </a:rPr>
              <a:t>Understanding Standards</a:t>
            </a:r>
          </a:p>
          <a:p>
            <a:pPr algn="ctr">
              <a:defRPr/>
            </a:pPr>
            <a:r>
              <a:rPr lang="en-GB" sz="4400" kern="0" dirty="0" smtClean="0">
                <a:solidFill>
                  <a:srgbClr val="CC99D1"/>
                </a:solidFill>
              </a:rPr>
              <a:t>Physics (Advanced Higher)</a:t>
            </a:r>
            <a:endParaRPr lang="en-US" sz="4400" kern="0" dirty="0">
              <a:solidFill>
                <a:srgbClr val="CC99D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8313" y="3213100"/>
            <a:ext cx="8229600" cy="1295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kern="0" dirty="0">
                <a:solidFill>
                  <a:srgbClr val="003366"/>
                </a:solidFill>
              </a:rPr>
              <a:t>An overview of course assessment </a:t>
            </a:r>
            <a:endParaRPr lang="en-US" kern="0" dirty="0">
              <a:solidFill>
                <a:srgbClr val="003366"/>
              </a:solidFill>
            </a:endParaRPr>
          </a:p>
        </p:txBody>
      </p:sp>
      <p:pic>
        <p:nvPicPr>
          <p:cNvPr id="2" name="Slide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048" y="476672"/>
            <a:ext cx="8424862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P</a:t>
            </a:r>
            <a:r>
              <a:rPr lang="en-GB" kern="0" dirty="0" smtClean="0">
                <a:solidFill>
                  <a:schemeClr val="tx1"/>
                </a:solidFill>
              </a:rPr>
              <a:t>roject </a:t>
            </a:r>
            <a:r>
              <a:rPr lang="en-GB" dirty="0">
                <a:solidFill>
                  <a:schemeClr val="tx1"/>
                </a:solidFill>
              </a:rPr>
              <a:t>–</a:t>
            </a:r>
            <a:r>
              <a:rPr lang="en-GB" kern="0" dirty="0" smtClean="0">
                <a:solidFill>
                  <a:schemeClr val="tx1"/>
                </a:solidFill>
              </a:rPr>
              <a:t> </a:t>
            </a:r>
            <a:r>
              <a:rPr lang="en-GB" kern="0" dirty="0">
                <a:solidFill>
                  <a:schemeClr val="tx1"/>
                </a:solidFill>
                <a:latin typeface="Arial"/>
              </a:rPr>
              <a:t>r</a:t>
            </a:r>
            <a:r>
              <a:rPr lang="en-GB" kern="0" dirty="0" smtClean="0">
                <a:solidFill>
                  <a:schemeClr val="tx1"/>
                </a:solidFill>
                <a:latin typeface="Arial"/>
              </a:rPr>
              <a:t>esearch </a:t>
            </a:r>
            <a:r>
              <a:rPr lang="en-GB" kern="0" dirty="0">
                <a:solidFill>
                  <a:schemeClr val="tx1"/>
                </a:solidFill>
                <a:latin typeface="Arial"/>
              </a:rPr>
              <a:t>s</a:t>
            </a:r>
            <a:r>
              <a:rPr lang="en-GB" kern="0" dirty="0" smtClean="0">
                <a:solidFill>
                  <a:schemeClr val="tx1"/>
                </a:solidFill>
                <a:latin typeface="Arial"/>
              </a:rPr>
              <a:t>tage</a:t>
            </a:r>
            <a:endParaRPr lang="en-GB" kern="0" dirty="0">
              <a:solidFill>
                <a:schemeClr val="tx1"/>
              </a:solidFill>
              <a:latin typeface="Arial"/>
            </a:endParaRPr>
          </a:p>
          <a:p>
            <a:pPr>
              <a:defRPr/>
            </a:pP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-108520" y="1124744"/>
            <a:ext cx="9143999" cy="504056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822325" indent="-457200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</a:rPr>
              <a:t>Unless </a:t>
            </a: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</a:rPr>
              <a:t>a centre is presenting a large number of candidates (more than 10), the teacher or lecturer must not allow a candidate to choose a topic that may lead to experimental procedures similar to those being carried out by another candidate in the centre. </a:t>
            </a:r>
            <a:endParaRPr lang="en-GB" sz="2400" kern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822325" indent="-457200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</a:rPr>
              <a:t>There </a:t>
            </a: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</a:rPr>
              <a:t>should be no need for candidates in a small class or group to be investigating the same topic. </a:t>
            </a:r>
          </a:p>
          <a:p>
            <a:pPr marL="822325" indent="-457200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</a:rPr>
              <a:t>Centres </a:t>
            </a: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</a:rPr>
              <a:t>presenting a larger number of candidates must minimise the number of candidates investigating the same topic. </a:t>
            </a:r>
          </a:p>
          <a:p>
            <a:pPr marL="822325" indent="-457200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</a:rPr>
              <a:t>Every </a:t>
            </a: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</a:rPr>
              <a:t>candidate in the centre should have their own individual data.</a:t>
            </a:r>
          </a:p>
          <a:p>
            <a:pPr marL="365125" indent="0">
              <a:buClrTx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</a:endParaRPr>
          </a:p>
          <a:p>
            <a:pPr marL="365125" indent="0">
              <a:buClrTx/>
              <a:buFont typeface="Wingdings" pitchFamily="2" charset="2"/>
              <a:buNone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_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8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2000"/>
    </mc:Choice>
    <mc:Fallback xmlns="">
      <p:transition spd="slow" advClick="0" advTm="7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476672"/>
            <a:ext cx="8424862" cy="5762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P</a:t>
            </a:r>
            <a:r>
              <a:rPr lang="en-GB" kern="0" dirty="0" smtClean="0">
                <a:solidFill>
                  <a:schemeClr val="tx1"/>
                </a:solidFill>
              </a:rPr>
              <a:t>roject </a:t>
            </a:r>
            <a:r>
              <a:rPr lang="en-GB" dirty="0" smtClean="0">
                <a:solidFill>
                  <a:schemeClr val="tx1"/>
                </a:solidFill>
              </a:rPr>
              <a:t>—</a:t>
            </a:r>
            <a:r>
              <a:rPr lang="en-GB" kern="0" dirty="0" smtClean="0">
                <a:solidFill>
                  <a:schemeClr val="tx1"/>
                </a:solidFill>
              </a:rPr>
              <a:t> </a:t>
            </a:r>
            <a:r>
              <a:rPr lang="en-GB" kern="0" dirty="0">
                <a:solidFill>
                  <a:schemeClr val="tx1"/>
                </a:solidFill>
                <a:latin typeface="Arial"/>
              </a:rPr>
              <a:t>e</a:t>
            </a:r>
            <a:r>
              <a:rPr lang="en-GB" kern="0" dirty="0" smtClean="0">
                <a:solidFill>
                  <a:schemeClr val="tx1"/>
                </a:solidFill>
                <a:latin typeface="Arial"/>
              </a:rPr>
              <a:t>xperimental </a:t>
            </a:r>
            <a:r>
              <a:rPr lang="en-GB" kern="0" dirty="0">
                <a:solidFill>
                  <a:schemeClr val="tx1"/>
                </a:solidFill>
                <a:latin typeface="Arial"/>
              </a:rPr>
              <a:t>research</a:t>
            </a:r>
          </a:p>
          <a:p>
            <a:pPr>
              <a:defRPr/>
            </a:pPr>
            <a:endParaRPr lang="en-US" sz="3200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0" y="1412776"/>
            <a:ext cx="8641655" cy="374441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365125" indent="0">
              <a:buClrTx/>
              <a:buFont typeface="Wingdings" pitchFamily="2" charset="2"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Working individually, candidates will:</a:t>
            </a:r>
          </a:p>
          <a:p>
            <a:pPr marL="708025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plan experiments, make measurements and gather data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708025"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s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pend 10–15 hours taking measurements</a:t>
            </a:r>
          </a:p>
          <a:p>
            <a:pPr marL="708025"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ypically complete three or four experiments</a:t>
            </a:r>
          </a:p>
          <a:p>
            <a:pPr marL="708025" lvl="1" indent="-342900">
              <a:buClrTx/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  <a:cs typeface="+mn-cs"/>
              </a:rPr>
              <a:t>carry out a number of repeats appropriate to each experiment</a:t>
            </a:r>
          </a:p>
          <a:p>
            <a:pPr marL="708025" lvl="1" indent="-342900">
              <a:buClrTx/>
              <a:buFont typeface="Wingdings" pitchFamily="2" charset="2"/>
              <a:buChar char="w"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  <a:cs typeface="+mn-cs"/>
              </a:rPr>
              <a:t>use </a:t>
            </a:r>
            <a:r>
              <a:rPr lang="en-GB" sz="2400" kern="0" dirty="0">
                <a:solidFill>
                  <a:schemeClr val="tx1"/>
                </a:solidFill>
                <a:latin typeface="Arial"/>
                <a:cs typeface="+mn-cs"/>
              </a:rPr>
              <a:t>a suitable range and interval of independent variable for each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  <a:cs typeface="+mn-cs"/>
              </a:rPr>
              <a:t>experiment</a:t>
            </a:r>
            <a:endParaRPr lang="en-GB" sz="2400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_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00"/>
    </mc:Choice>
    <mc:Fallback xmlns="">
      <p:transition spd="slow" advTm="6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424862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P</a:t>
            </a:r>
            <a:r>
              <a:rPr lang="en-GB" kern="0" dirty="0" smtClean="0">
                <a:solidFill>
                  <a:schemeClr val="tx1"/>
                </a:solidFill>
              </a:rPr>
              <a:t>roject </a:t>
            </a:r>
            <a:r>
              <a:rPr lang="en-GB" dirty="0" smtClean="0">
                <a:solidFill>
                  <a:schemeClr val="tx1"/>
                </a:solidFill>
              </a:rPr>
              <a:t>—</a:t>
            </a:r>
            <a:r>
              <a:rPr lang="en-GB" kern="0" dirty="0" smtClean="0">
                <a:solidFill>
                  <a:schemeClr val="tx1"/>
                </a:solidFill>
              </a:rPr>
              <a:t> </a:t>
            </a:r>
            <a:r>
              <a:rPr lang="en-GB" kern="0" dirty="0" smtClean="0">
                <a:solidFill>
                  <a:schemeClr val="tx1"/>
                </a:solidFill>
                <a:latin typeface="Arial"/>
              </a:rPr>
              <a:t>internet/literature </a:t>
            </a:r>
            <a:r>
              <a:rPr lang="en-GB" kern="0" dirty="0">
                <a:solidFill>
                  <a:schemeClr val="tx1"/>
                </a:solidFill>
                <a:latin typeface="Arial"/>
              </a:rPr>
              <a:t>research</a:t>
            </a:r>
          </a:p>
          <a:p>
            <a:pPr>
              <a:defRPr/>
            </a:pP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8313" y="1319297"/>
            <a:ext cx="849694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</a:rPr>
              <a:t>Initial candidate research will probably involve gathering information on potential experiments, but may </a:t>
            </a:r>
            <a:r>
              <a:rPr lang="en-GB" sz="2400" dirty="0">
                <a:latin typeface="Arial" panose="020B0604020202020204" pitchFamily="34" charset="0"/>
              </a:rPr>
              <a:t>also involve gathering information from internet/literature sources to support their understanding of the underlying physics.</a:t>
            </a:r>
          </a:p>
          <a:p>
            <a:r>
              <a:rPr lang="en-GB" sz="2400" dirty="0">
                <a:latin typeface="Arial" panose="020B0604020202020204" pitchFamily="34" charset="0"/>
              </a:rPr>
              <a:t> </a:t>
            </a:r>
          </a:p>
          <a:p>
            <a:r>
              <a:rPr lang="en-GB" sz="2400" dirty="0">
                <a:latin typeface="Arial" panose="020B0604020202020204" pitchFamily="34" charset="0"/>
              </a:rPr>
              <a:t>Candidates may carry out research outwith the direct supervision of teachers </a:t>
            </a:r>
            <a:r>
              <a:rPr lang="en-GB" sz="2400" dirty="0" smtClean="0">
                <a:latin typeface="Arial" panose="020B0604020202020204" pitchFamily="34" charset="0"/>
              </a:rPr>
              <a:t>and </a:t>
            </a:r>
            <a:r>
              <a:rPr lang="en-GB" sz="2400" dirty="0">
                <a:latin typeface="Arial" panose="020B0604020202020204" pitchFamily="34" charset="0"/>
              </a:rPr>
              <a:t>lecturers</a:t>
            </a:r>
            <a:r>
              <a:rPr lang="en-GB" sz="2400" dirty="0" smtClean="0">
                <a:latin typeface="Arial" panose="020B0604020202020204" pitchFamily="34" charset="0"/>
              </a:rPr>
              <a:t>.</a:t>
            </a:r>
          </a:p>
          <a:p>
            <a:endParaRPr lang="en-GB" sz="2400" dirty="0" smtClean="0">
              <a:latin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</a:rPr>
              <a:t>Candidates </a:t>
            </a:r>
            <a:r>
              <a:rPr lang="en-GB" sz="2400" dirty="0">
                <a:latin typeface="Arial" panose="020B0604020202020204" pitchFamily="34" charset="0"/>
              </a:rPr>
              <a:t>should make a careful note of their sources of </a:t>
            </a:r>
            <a:r>
              <a:rPr lang="en-GB" sz="2400" dirty="0" smtClean="0">
                <a:latin typeface="Arial" panose="020B0604020202020204" pitchFamily="34" charset="0"/>
              </a:rPr>
              <a:t>information in their daybooks. This </a:t>
            </a:r>
            <a:r>
              <a:rPr lang="en-GB" sz="2400" dirty="0">
                <a:latin typeface="Arial" panose="020B0604020202020204" pitchFamily="34" charset="0"/>
              </a:rPr>
              <a:t>will help with the completion of their references later in the project</a:t>
            </a:r>
            <a:r>
              <a:rPr lang="en-GB" sz="2400" dirty="0" smtClean="0">
                <a:latin typeface="Arial" panose="020B0604020202020204" pitchFamily="34" charset="0"/>
              </a:rPr>
              <a:t>.</a:t>
            </a:r>
            <a:endParaRPr lang="en-GB" sz="2400" dirty="0">
              <a:latin typeface="Arial" panose="020B0604020202020204" pitchFamily="34" charset="0"/>
            </a:endParaRPr>
          </a:p>
          <a:p>
            <a:pPr marL="365125" algn="r">
              <a:buClrTx/>
              <a:defRPr/>
            </a:pPr>
            <a:endParaRPr lang="en-GB" sz="2200" kern="0" dirty="0">
              <a:solidFill>
                <a:srgbClr val="003366"/>
              </a:solidFill>
              <a:latin typeface="Arial"/>
            </a:endParaRPr>
          </a:p>
        </p:txBody>
      </p:sp>
      <p:pic>
        <p:nvPicPr>
          <p:cNvPr id="4" name="Slide_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64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2000"/>
    </mc:Choice>
    <mc:Fallback xmlns="">
      <p:transition spd="slow" advClick="0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424862" cy="5762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P</a:t>
            </a:r>
            <a:r>
              <a:rPr lang="en-GB" kern="0" dirty="0" smtClean="0">
                <a:solidFill>
                  <a:schemeClr val="tx1"/>
                </a:solidFill>
              </a:rPr>
              <a:t>roject </a:t>
            </a:r>
            <a:r>
              <a:rPr lang="en-GB" dirty="0" smtClean="0">
                <a:solidFill>
                  <a:schemeClr val="tx1"/>
                </a:solidFill>
              </a:rPr>
              <a:t>—</a:t>
            </a:r>
            <a:r>
              <a:rPr lang="en-GB" kern="0" dirty="0" smtClean="0">
                <a:solidFill>
                  <a:schemeClr val="tx1"/>
                </a:solidFill>
              </a:rPr>
              <a:t> </a:t>
            </a:r>
            <a:r>
              <a:rPr lang="en-GB" kern="0" dirty="0">
                <a:solidFill>
                  <a:schemeClr val="tx1"/>
                </a:solidFill>
                <a:latin typeface="Arial"/>
              </a:rPr>
              <a:t>e</a:t>
            </a:r>
            <a:r>
              <a:rPr lang="en-GB" kern="0" dirty="0" smtClean="0">
                <a:solidFill>
                  <a:schemeClr val="tx1"/>
                </a:solidFill>
                <a:latin typeface="Arial"/>
              </a:rPr>
              <a:t>xperimental </a:t>
            </a:r>
            <a:r>
              <a:rPr lang="en-GB" kern="0" dirty="0">
                <a:solidFill>
                  <a:schemeClr val="tx1"/>
                </a:solidFill>
                <a:latin typeface="Arial"/>
              </a:rPr>
              <a:t>research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07504" y="1125538"/>
            <a:ext cx="8641655" cy="388843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365125" indent="0">
              <a:buClrTx/>
              <a:buNone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 marL="365125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Teachers and lecturers:</a:t>
            </a:r>
          </a:p>
          <a:p>
            <a:pPr marL="708025">
              <a:lnSpc>
                <a:spcPct val="150000"/>
              </a:lnSpc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should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advise on safe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and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correct use of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equipment</a:t>
            </a:r>
          </a:p>
          <a:p>
            <a:pPr marL="708025">
              <a:lnSpc>
                <a:spcPct val="150000"/>
              </a:lnSpc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must not provide blank or prepopulated results tables</a:t>
            </a:r>
          </a:p>
          <a:p>
            <a:pPr marL="708025">
              <a:lnSpc>
                <a:spcPct val="150000"/>
              </a:lnSpc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must not provide candidates with experimental data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_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352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424862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P</a:t>
            </a:r>
            <a:r>
              <a:rPr lang="en-GB" kern="0" dirty="0" smtClean="0">
                <a:solidFill>
                  <a:schemeClr val="tx1"/>
                </a:solidFill>
              </a:rPr>
              <a:t>roject </a:t>
            </a:r>
            <a:r>
              <a:rPr lang="en-GB" dirty="0" smtClean="0">
                <a:solidFill>
                  <a:schemeClr val="tx1"/>
                </a:solidFill>
              </a:rPr>
              <a:t>—</a:t>
            </a:r>
            <a:r>
              <a:rPr lang="en-GB" kern="0" dirty="0" smtClean="0">
                <a:solidFill>
                  <a:schemeClr val="tx1"/>
                </a:solidFill>
              </a:rPr>
              <a:t> </a:t>
            </a:r>
            <a:r>
              <a:rPr lang="en-GB" kern="0" dirty="0">
                <a:solidFill>
                  <a:schemeClr val="tx1"/>
                </a:solidFill>
                <a:latin typeface="Arial"/>
              </a:rPr>
              <a:t>r</a:t>
            </a:r>
            <a:r>
              <a:rPr lang="en-GB" kern="0" dirty="0" smtClean="0">
                <a:solidFill>
                  <a:schemeClr val="tx1"/>
                </a:solidFill>
                <a:latin typeface="Arial"/>
              </a:rPr>
              <a:t>eport </a:t>
            </a:r>
            <a:r>
              <a:rPr lang="en-GB" kern="0" dirty="0">
                <a:solidFill>
                  <a:schemeClr val="tx1"/>
                </a:solidFill>
                <a:latin typeface="Arial"/>
              </a:rPr>
              <a:t>s</a:t>
            </a:r>
            <a:r>
              <a:rPr lang="en-GB" kern="0" dirty="0" smtClean="0">
                <a:solidFill>
                  <a:schemeClr val="tx1"/>
                </a:solidFill>
                <a:latin typeface="Arial"/>
              </a:rPr>
              <a:t>tage</a:t>
            </a:r>
            <a:endParaRPr lang="en-GB" kern="0" dirty="0">
              <a:solidFill>
                <a:schemeClr val="tx1"/>
              </a:solidFill>
              <a:latin typeface="Arial"/>
            </a:endParaRPr>
          </a:p>
          <a:p>
            <a:pPr>
              <a:defRPr/>
            </a:pP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2921" y="1196752"/>
            <a:ext cx="8880254" cy="496788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708025">
              <a:buClrTx/>
              <a:defRPr/>
            </a:pPr>
            <a:r>
              <a:rPr lang="en-GB" sz="2200" kern="0" dirty="0" smtClean="0">
                <a:solidFill>
                  <a:schemeClr val="tx1"/>
                </a:solidFill>
                <a:latin typeface="Arial"/>
              </a:rPr>
              <a:t>Candidates must produce a report on their investigative work.</a:t>
            </a:r>
          </a:p>
          <a:p>
            <a:pPr marL="708025">
              <a:buClrTx/>
              <a:defRPr/>
            </a:pPr>
            <a:r>
              <a:rPr lang="en-GB" sz="2200" kern="0" dirty="0" smtClean="0">
                <a:solidFill>
                  <a:schemeClr val="tx1"/>
                </a:solidFill>
                <a:latin typeface="Arial"/>
              </a:rPr>
              <a:t>The report is produced under some supervision and control, which means:</a:t>
            </a:r>
            <a:endParaRPr lang="en-GB" sz="2200" kern="0" dirty="0">
              <a:solidFill>
                <a:schemeClr val="tx1"/>
              </a:solidFill>
              <a:latin typeface="Arial"/>
            </a:endParaRPr>
          </a:p>
          <a:p>
            <a:pPr marL="1171575" lvl="1" indent="-349250">
              <a:buClrTx/>
              <a:buNone/>
              <a:defRPr/>
            </a:pPr>
            <a:r>
              <a:rPr lang="en-GB" sz="2000" kern="0" dirty="0">
                <a:solidFill>
                  <a:schemeClr val="tx1"/>
                </a:solidFill>
                <a:latin typeface="Arial"/>
              </a:rPr>
              <a:t>— </a:t>
            </a:r>
            <a:r>
              <a:rPr lang="en-GB" sz="2200" dirty="0" smtClean="0">
                <a:solidFill>
                  <a:schemeClr val="tx1"/>
                </a:solidFill>
                <a:latin typeface="Arial" panose="020B0604020202020204" pitchFamily="34" charset="0"/>
              </a:rPr>
              <a:t>candidates </a:t>
            </a:r>
            <a:r>
              <a:rPr lang="en-GB" sz="2200" dirty="0">
                <a:solidFill>
                  <a:schemeClr val="tx1"/>
                </a:solidFill>
                <a:latin typeface="Arial" panose="020B0604020202020204" pitchFamily="34" charset="0"/>
              </a:rPr>
              <a:t>work individually </a:t>
            </a:r>
            <a:endParaRPr lang="en-GB" sz="22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171575" lvl="1" indent="-349250">
              <a:buClrTx/>
              <a:buNone/>
              <a:defRPr/>
            </a:pPr>
            <a:r>
              <a:rPr lang="en-GB" sz="2000" kern="0" dirty="0">
                <a:solidFill>
                  <a:schemeClr val="tx1"/>
                </a:solidFill>
                <a:latin typeface="Arial"/>
              </a:rPr>
              <a:t>— </a:t>
            </a:r>
            <a:r>
              <a:rPr lang="en-GB" sz="2200" dirty="0" smtClean="0">
                <a:solidFill>
                  <a:schemeClr val="tx1"/>
                </a:solidFill>
                <a:latin typeface="Arial" panose="020B0604020202020204" pitchFamily="34" charset="0"/>
              </a:rPr>
              <a:t>the use </a:t>
            </a:r>
            <a:r>
              <a:rPr lang="en-GB" sz="2200" dirty="0">
                <a:solidFill>
                  <a:schemeClr val="tx1"/>
                </a:solidFill>
                <a:latin typeface="Arial" panose="020B0604020202020204" pitchFamily="34" charset="0"/>
              </a:rPr>
              <a:t>of resources, including internet, is not tightly </a:t>
            </a:r>
            <a:r>
              <a:rPr lang="en-GB" sz="2200" dirty="0" smtClean="0">
                <a:solidFill>
                  <a:schemeClr val="tx1"/>
                </a:solidFill>
                <a:latin typeface="Arial" panose="020B0604020202020204" pitchFamily="34" charset="0"/>
              </a:rPr>
              <a:t>prescribed</a:t>
            </a:r>
          </a:p>
          <a:p>
            <a:pPr marL="1171575" lvl="1" indent="-349250">
              <a:buClrTx/>
              <a:buNone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Arial"/>
              </a:rPr>
              <a:t>— </a:t>
            </a:r>
            <a:r>
              <a:rPr lang="en-GB" sz="2200" dirty="0" smtClean="0">
                <a:solidFill>
                  <a:schemeClr val="tx1"/>
                </a:solidFill>
                <a:latin typeface="Arial" panose="020B0604020202020204" pitchFamily="34" charset="0"/>
              </a:rPr>
              <a:t>candidates do </a:t>
            </a:r>
            <a:r>
              <a:rPr lang="en-GB" sz="2200" dirty="0">
                <a:solidFill>
                  <a:schemeClr val="tx1"/>
                </a:solidFill>
                <a:latin typeface="Arial" panose="020B0604020202020204" pitchFamily="34" charset="0"/>
              </a:rPr>
              <a:t>not need to be directly supervised at all </a:t>
            </a:r>
            <a:r>
              <a:rPr lang="en-GB" sz="2200" dirty="0" smtClean="0">
                <a:solidFill>
                  <a:schemeClr val="tx1"/>
                </a:solidFill>
                <a:latin typeface="Arial" panose="020B0604020202020204" pitchFamily="34" charset="0"/>
              </a:rPr>
              <a:t>times, </a:t>
            </a:r>
            <a:r>
              <a:rPr lang="en-GB" sz="2200" kern="0" dirty="0">
                <a:solidFill>
                  <a:schemeClr val="tx1"/>
                </a:solidFill>
                <a:latin typeface="Arial" panose="020B0604020202020204" pitchFamily="34" charset="0"/>
              </a:rPr>
              <a:t>although it is important that the report a candidate submits for assessment is their own work</a:t>
            </a:r>
            <a:endParaRPr lang="en-GB" sz="22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171575" lvl="1" indent="-349250">
              <a:buClrTx/>
              <a:buNone/>
              <a:defRPr/>
            </a:pPr>
            <a:r>
              <a:rPr lang="en-GB" sz="2000" kern="0" dirty="0">
                <a:solidFill>
                  <a:schemeClr val="tx1"/>
                </a:solidFill>
                <a:latin typeface="Arial"/>
              </a:rPr>
              <a:t>— </a:t>
            </a:r>
            <a:r>
              <a:rPr lang="en-GB" sz="2200" dirty="0" smtClean="0">
                <a:solidFill>
                  <a:schemeClr val="tx1"/>
                </a:solidFill>
                <a:latin typeface="Arial" panose="020B0604020202020204" pitchFamily="34" charset="0"/>
              </a:rPr>
              <a:t>teachers and lecturers:</a:t>
            </a:r>
            <a:endParaRPr lang="en-GB" sz="2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508125" lvl="2">
              <a:buClrTx/>
              <a:defRPr/>
            </a:pPr>
            <a:r>
              <a:rPr lang="en-GB" sz="2200" dirty="0" smtClean="0">
                <a:solidFill>
                  <a:schemeClr val="tx1"/>
                </a:solidFill>
                <a:latin typeface="Arial" panose="020B0604020202020204" pitchFamily="34" charset="0"/>
              </a:rPr>
              <a:t>cannot </a:t>
            </a:r>
            <a:r>
              <a:rPr lang="en-GB" sz="2200" dirty="0">
                <a:solidFill>
                  <a:schemeClr val="tx1"/>
                </a:solidFill>
                <a:latin typeface="Arial" panose="020B0604020202020204" pitchFamily="34" charset="0"/>
              </a:rPr>
              <a:t>provide templates for </a:t>
            </a:r>
            <a:r>
              <a:rPr lang="en-GB" sz="2200" dirty="0" smtClean="0">
                <a:solidFill>
                  <a:schemeClr val="tx1"/>
                </a:solidFill>
                <a:latin typeface="Arial" panose="020B0604020202020204" pitchFamily="34" charset="0"/>
              </a:rPr>
              <a:t>results</a:t>
            </a:r>
          </a:p>
          <a:p>
            <a:pPr marL="1508125" lvl="2">
              <a:buClrTx/>
              <a:defRPr/>
            </a:pPr>
            <a:r>
              <a:rPr lang="en-GB" sz="2200" dirty="0" smtClean="0">
                <a:solidFill>
                  <a:schemeClr val="tx1"/>
                </a:solidFill>
                <a:latin typeface="Arial" panose="020B0604020202020204" pitchFamily="34" charset="0"/>
              </a:rPr>
              <a:t>cannot </a:t>
            </a:r>
            <a:r>
              <a:rPr lang="en-GB" sz="2200" dirty="0">
                <a:solidFill>
                  <a:schemeClr val="tx1"/>
                </a:solidFill>
                <a:latin typeface="Arial" panose="020B0604020202020204" pitchFamily="34" charset="0"/>
              </a:rPr>
              <a:t>provide experimental </a:t>
            </a:r>
            <a:r>
              <a:rPr lang="en-GB" sz="2200" dirty="0" smtClean="0">
                <a:solidFill>
                  <a:schemeClr val="tx1"/>
                </a:solidFill>
                <a:latin typeface="Arial" panose="020B0604020202020204" pitchFamily="34" charset="0"/>
              </a:rPr>
              <a:t>data</a:t>
            </a:r>
          </a:p>
          <a:p>
            <a:pPr marL="1508125" lvl="2">
              <a:buClrTx/>
              <a:defRPr/>
            </a:pPr>
            <a:r>
              <a:rPr lang="en-GB" sz="2200" dirty="0" smtClean="0">
                <a:solidFill>
                  <a:schemeClr val="tx1"/>
                </a:solidFill>
                <a:latin typeface="Arial" panose="020B0604020202020204" pitchFamily="34" charset="0"/>
              </a:rPr>
              <a:t>can </a:t>
            </a:r>
            <a:r>
              <a:rPr lang="en-GB" sz="2200" dirty="0">
                <a:solidFill>
                  <a:schemeClr val="tx1"/>
                </a:solidFill>
                <a:latin typeface="Arial" panose="020B0604020202020204" pitchFamily="34" charset="0"/>
              </a:rPr>
              <a:t>provide reasonable assistance</a:t>
            </a:r>
          </a:p>
          <a:p>
            <a:pPr marL="708025">
              <a:buClrTx/>
              <a:defRPr/>
            </a:pPr>
            <a:endParaRPr lang="en-GB" sz="2200" kern="0" dirty="0" smtClean="0">
              <a:solidFill>
                <a:schemeClr val="tx1"/>
              </a:solidFill>
              <a:latin typeface="Arial"/>
            </a:endParaRPr>
          </a:p>
          <a:p>
            <a:pPr marL="365125" indent="0">
              <a:buClrTx/>
              <a:buFont typeface="Wingdings" pitchFamily="2" charset="2"/>
              <a:buNone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4" name="Slide_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00"/>
    </mc:Choice>
    <mc:Fallback xmlns="">
      <p:transition spd="slow" advTm="7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388" y="476672"/>
            <a:ext cx="8713787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buClrTx/>
              <a:defRPr/>
            </a:pPr>
            <a:r>
              <a:rPr lang="en-GB" sz="3400" kern="0" dirty="0">
                <a:solidFill>
                  <a:schemeClr val="tx1"/>
                </a:solidFill>
                <a:latin typeface="Arial"/>
              </a:rPr>
              <a:t>Support for </a:t>
            </a:r>
            <a:r>
              <a:rPr lang="en-GB" sz="3400" kern="0" dirty="0" smtClean="0">
                <a:solidFill>
                  <a:schemeClr val="tx1"/>
                </a:solidFill>
                <a:latin typeface="Arial"/>
              </a:rPr>
              <a:t>candidates </a:t>
            </a:r>
            <a:r>
              <a:rPr lang="en-GB" sz="3400" kern="0" dirty="0">
                <a:solidFill>
                  <a:schemeClr val="tx1"/>
                </a:solidFill>
                <a:latin typeface="Arial"/>
              </a:rPr>
              <a:t>during </a:t>
            </a:r>
            <a:r>
              <a:rPr lang="en-GB" sz="3400" kern="0" dirty="0" smtClean="0">
                <a:solidFill>
                  <a:schemeClr val="tx1"/>
                </a:solidFill>
                <a:latin typeface="Arial"/>
              </a:rPr>
              <a:t>the project</a:t>
            </a:r>
            <a:endParaRPr lang="en-GB" sz="3400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9044" y="1686518"/>
            <a:ext cx="4118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</a:rPr>
              <a:t>Report writing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36662" y="1268835"/>
            <a:ext cx="8599238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</a:rPr>
              <a:t>Assessment </a:t>
            </a:r>
            <a:r>
              <a:rPr lang="en-GB" sz="2400" dirty="0">
                <a:latin typeface="Arial" panose="020B0604020202020204" pitchFamily="34" charset="0"/>
              </a:rPr>
              <a:t>should take place when candidates are ready to be assessed</a:t>
            </a:r>
            <a:r>
              <a:rPr lang="en-GB" sz="2400" dirty="0" smtClean="0">
                <a:latin typeface="Arial" panose="020B0604020202020204" pitchFamily="34" charset="0"/>
              </a:rPr>
              <a:t>.</a:t>
            </a:r>
          </a:p>
          <a:p>
            <a:endParaRPr lang="en-GB" sz="1400" dirty="0">
              <a:latin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</a:rPr>
              <a:t>Teachers and lecturers must:</a:t>
            </a:r>
          </a:p>
          <a:p>
            <a:pPr marL="352425" lvl="1" indent="-352425">
              <a:buFont typeface="Wingdings" panose="05000000000000000000" pitchFamily="2" charset="2"/>
              <a:buChar char="w"/>
            </a:pPr>
            <a:r>
              <a:rPr lang="en-GB" sz="2400" dirty="0">
                <a:latin typeface="Arial" panose="020B0604020202020204" pitchFamily="34" charset="0"/>
              </a:rPr>
              <a:t>ensure candidates understand the requirements of the task by issuing ‘instructions for candidates’ at the </a:t>
            </a:r>
            <a:r>
              <a:rPr lang="en-GB" sz="2400" dirty="0" smtClean="0">
                <a:latin typeface="Arial" panose="020B0604020202020204" pitchFamily="34" charset="0"/>
              </a:rPr>
              <a:t>outset</a:t>
            </a:r>
            <a:endParaRPr lang="en-GB" sz="2400" dirty="0">
              <a:latin typeface="Arial" panose="020B0604020202020204" pitchFamily="34" charset="0"/>
            </a:endParaRPr>
          </a:p>
          <a:p>
            <a:pPr marL="352425" lvl="1" indent="-352425">
              <a:buFont typeface="Wingdings" panose="05000000000000000000" pitchFamily="2" charset="2"/>
              <a:buChar char="w"/>
            </a:pPr>
            <a:r>
              <a:rPr lang="en-GB" sz="2400" dirty="0">
                <a:latin typeface="Arial" panose="020B0604020202020204" pitchFamily="34" charset="0"/>
              </a:rPr>
              <a:t>exercise their professional responsibility to ensure that the report submitted is the candidate’s own work</a:t>
            </a:r>
          </a:p>
          <a:p>
            <a:pPr marL="352425" lvl="1" indent="-352425">
              <a:buFont typeface="Wingdings" panose="05000000000000000000" pitchFamily="2" charset="2"/>
              <a:buChar char="w"/>
            </a:pPr>
            <a:r>
              <a:rPr lang="en-GB" sz="2400" dirty="0">
                <a:latin typeface="Arial" panose="020B0604020202020204" pitchFamily="34" charset="0"/>
              </a:rPr>
              <a:t>ensure that appropriate risk assessment has been carried out and provide guidance on the safe and correct use of equipment</a:t>
            </a:r>
          </a:p>
          <a:p>
            <a:pPr marL="352425" lvl="1" indent="-352425">
              <a:buFont typeface="Wingdings" panose="05000000000000000000" pitchFamily="2" charset="2"/>
              <a:buChar char="w"/>
            </a:pPr>
            <a:r>
              <a:rPr lang="en-GB" sz="2400" dirty="0">
                <a:latin typeface="Arial" panose="020B0604020202020204" pitchFamily="34" charset="0"/>
              </a:rPr>
              <a:t>ensure every candidate conducts their experimental work individually </a:t>
            </a:r>
            <a:r>
              <a:rPr lang="en-GB" sz="2400" kern="0" dirty="0">
                <a:latin typeface="Arial"/>
              </a:rPr>
              <a:t>—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</a:rPr>
              <a:t>group work is not </a:t>
            </a:r>
            <a:r>
              <a:rPr lang="en-GB" sz="2400" dirty="0" smtClean="0">
                <a:latin typeface="Arial" panose="020B0604020202020204" pitchFamily="34" charset="0"/>
              </a:rPr>
              <a:t>permitted</a:t>
            </a:r>
            <a:endParaRPr lang="en-GB" sz="2400" dirty="0">
              <a:latin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200" dirty="0" smtClean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Arial" panose="020B0604020202020204" pitchFamily="34" charset="0"/>
            </a:endParaRPr>
          </a:p>
          <a:p>
            <a:r>
              <a:rPr lang="en-GB" sz="2400" dirty="0" smtClean="0"/>
              <a:t> </a:t>
            </a:r>
            <a:endParaRPr lang="en-GB" sz="2400" dirty="0"/>
          </a:p>
          <a:p>
            <a:endParaRPr lang="en-GB" sz="2400" dirty="0" smtClean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</a:endParaRPr>
          </a:p>
        </p:txBody>
      </p:sp>
      <p:pic>
        <p:nvPicPr>
          <p:cNvPr id="2" name="SLide_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2240" y="58052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198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2000"/>
    </mc:Choice>
    <mc:Fallback xmlns="">
      <p:transition spd="slow" advClick="0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388" y="476672"/>
            <a:ext cx="8713787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buClrTx/>
              <a:defRPr/>
            </a:pPr>
            <a:r>
              <a:rPr lang="en-GB" sz="3400" kern="0" dirty="0">
                <a:solidFill>
                  <a:schemeClr val="tx1"/>
                </a:solidFill>
                <a:latin typeface="Arial"/>
              </a:rPr>
              <a:t>Support for </a:t>
            </a:r>
            <a:r>
              <a:rPr lang="en-GB" sz="3400" kern="0" dirty="0" smtClean="0">
                <a:solidFill>
                  <a:schemeClr val="tx1"/>
                </a:solidFill>
                <a:latin typeface="Arial"/>
              </a:rPr>
              <a:t>candidates </a:t>
            </a:r>
            <a:r>
              <a:rPr lang="en-GB" sz="3400" kern="0" dirty="0">
                <a:solidFill>
                  <a:schemeClr val="tx1"/>
                </a:solidFill>
                <a:latin typeface="Arial"/>
              </a:rPr>
              <a:t>during </a:t>
            </a:r>
            <a:r>
              <a:rPr lang="en-GB" sz="3400" kern="0" dirty="0" smtClean="0">
                <a:solidFill>
                  <a:schemeClr val="tx1"/>
                </a:solidFill>
                <a:latin typeface="Arial"/>
              </a:rPr>
              <a:t>the project</a:t>
            </a:r>
            <a:endParaRPr lang="en-GB" sz="3400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9044" y="1686518"/>
            <a:ext cx="4118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</a:rPr>
              <a:t>Report writing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49226" y="1265809"/>
            <a:ext cx="859923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</a:rPr>
              <a:t>Teachers and lecturers must:</a:t>
            </a:r>
          </a:p>
          <a:p>
            <a:pPr marL="342900" indent="-342900">
              <a:buFont typeface="Wingdings" panose="05000000000000000000" pitchFamily="2" charset="2"/>
              <a:buChar char="w"/>
            </a:pPr>
            <a:r>
              <a:rPr lang="en-GB" sz="2400" dirty="0" smtClean="0">
                <a:latin typeface="Arial" panose="020B0604020202020204" pitchFamily="34" charset="0"/>
              </a:rPr>
              <a:t>agree </a:t>
            </a:r>
            <a:r>
              <a:rPr lang="en-GB" sz="2400" dirty="0">
                <a:latin typeface="Arial" panose="020B0604020202020204" pitchFamily="34" charset="0"/>
              </a:rPr>
              <a:t>the choice of topic with the candidate to ensure </a:t>
            </a:r>
            <a:r>
              <a:rPr lang="en-GB" sz="2400" dirty="0" smtClean="0">
                <a:latin typeface="Arial" panose="020B0604020202020204" pitchFamily="34" charset="0"/>
              </a:rPr>
              <a:t>that: </a:t>
            </a:r>
          </a:p>
          <a:p>
            <a:pPr marL="357188" lvl="2"/>
            <a:r>
              <a:rPr lang="en-GB" sz="2400" kern="0" dirty="0">
                <a:latin typeface="Arial"/>
              </a:rPr>
              <a:t>— </a:t>
            </a:r>
            <a:r>
              <a:rPr lang="en-GB" sz="2400" dirty="0" smtClean="0">
                <a:latin typeface="Arial" panose="020B0604020202020204" pitchFamily="34" charset="0"/>
              </a:rPr>
              <a:t>it is </a:t>
            </a:r>
            <a:r>
              <a:rPr lang="en-GB" sz="2400" dirty="0">
                <a:latin typeface="Arial" panose="020B0604020202020204" pitchFamily="34" charset="0"/>
              </a:rPr>
              <a:t>commensurate with </a:t>
            </a:r>
            <a:r>
              <a:rPr lang="en-GB" sz="2400" dirty="0" smtClean="0">
                <a:latin typeface="Arial" panose="020B0604020202020204" pitchFamily="34" charset="0"/>
              </a:rPr>
              <a:t>Advanced Higher </a:t>
            </a:r>
            <a:r>
              <a:rPr lang="en-GB" sz="2400" dirty="0">
                <a:latin typeface="Arial" panose="020B0604020202020204" pitchFamily="34" charset="0"/>
              </a:rPr>
              <a:t>Physics </a:t>
            </a:r>
          </a:p>
          <a:p>
            <a:pPr marL="357188" lvl="2">
              <a:tabLst>
                <a:tab pos="722313" algn="l"/>
              </a:tabLst>
            </a:pPr>
            <a:r>
              <a:rPr lang="en-GB" sz="2400" kern="0" dirty="0">
                <a:latin typeface="Arial"/>
              </a:rPr>
              <a:t>— </a:t>
            </a:r>
            <a:r>
              <a:rPr lang="en-GB" sz="2400" dirty="0" smtClean="0">
                <a:latin typeface="Arial" panose="020B0604020202020204" pitchFamily="34" charset="0"/>
              </a:rPr>
              <a:t>it </a:t>
            </a:r>
            <a:r>
              <a:rPr lang="en-GB" sz="2400" dirty="0">
                <a:latin typeface="Arial" panose="020B0604020202020204" pitchFamily="34" charset="0"/>
              </a:rPr>
              <a:t>has associated experimental work that can generate </a:t>
            </a:r>
            <a:r>
              <a:rPr lang="en-GB" sz="2400" dirty="0" smtClean="0">
                <a:latin typeface="Arial" panose="020B0604020202020204" pitchFamily="34" charset="0"/>
              </a:rPr>
              <a:t>	numerical data suitable </a:t>
            </a:r>
            <a:r>
              <a:rPr lang="en-GB" sz="2400" dirty="0">
                <a:latin typeface="Arial" panose="020B0604020202020204" pitchFamily="34" charset="0"/>
              </a:rPr>
              <a:t>for the production of scatter </a:t>
            </a:r>
            <a:r>
              <a:rPr lang="en-GB" sz="2400" dirty="0" smtClean="0">
                <a:latin typeface="Arial" panose="020B0604020202020204" pitchFamily="34" charset="0"/>
              </a:rPr>
              <a:t>	graphs</a:t>
            </a:r>
            <a:endParaRPr lang="en-GB" sz="2400" dirty="0">
              <a:latin typeface="Arial" panose="020B0604020202020204" pitchFamily="34" charset="0"/>
            </a:endParaRPr>
          </a:p>
          <a:p>
            <a:pPr marL="357188" lvl="2">
              <a:tabLst>
                <a:tab pos="722313" algn="l"/>
              </a:tabLst>
            </a:pPr>
            <a:r>
              <a:rPr lang="en-GB" sz="2400" kern="0" dirty="0">
                <a:latin typeface="Arial"/>
              </a:rPr>
              <a:t>— </a:t>
            </a:r>
            <a:r>
              <a:rPr lang="en-GB" sz="2400" dirty="0" smtClean="0">
                <a:latin typeface="Arial" panose="020B0604020202020204" pitchFamily="34" charset="0"/>
              </a:rPr>
              <a:t>it </a:t>
            </a:r>
            <a:r>
              <a:rPr lang="en-GB" sz="2400" dirty="0">
                <a:latin typeface="Arial" panose="020B0604020202020204" pitchFamily="34" charset="0"/>
              </a:rPr>
              <a:t>will allow candidates the opportunity to access all of </a:t>
            </a:r>
            <a:r>
              <a:rPr lang="en-GB" sz="2400" dirty="0" smtClean="0">
                <a:latin typeface="Arial" panose="020B0604020202020204" pitchFamily="34" charset="0"/>
              </a:rPr>
              <a:t>	the </a:t>
            </a:r>
            <a:r>
              <a:rPr lang="en-GB" sz="2400" dirty="0">
                <a:latin typeface="Arial" panose="020B0604020202020204" pitchFamily="34" charset="0"/>
              </a:rPr>
              <a:t>available </a:t>
            </a:r>
            <a:r>
              <a:rPr lang="en-GB" sz="2400" dirty="0" smtClean="0">
                <a:latin typeface="Arial" panose="020B0604020202020204" pitchFamily="34" charset="0"/>
              </a:rPr>
              <a:t>marks</a:t>
            </a:r>
          </a:p>
          <a:p>
            <a:pPr marL="357188" lvl="2">
              <a:tabLst>
                <a:tab pos="722313" algn="l"/>
              </a:tabLst>
            </a:pPr>
            <a:endParaRPr lang="en-GB" sz="2400" dirty="0" smtClean="0"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w"/>
            </a:pPr>
            <a:r>
              <a:rPr lang="en-GB" sz="2400" dirty="0" smtClean="0">
                <a:latin typeface="Arial" panose="020B0604020202020204" pitchFamily="34" charset="0"/>
              </a:rPr>
              <a:t>provide </a:t>
            </a:r>
            <a:r>
              <a:rPr lang="en-GB" sz="2400" dirty="0">
                <a:latin typeface="Arial" panose="020B0604020202020204" pitchFamily="34" charset="0"/>
              </a:rPr>
              <a:t>advice on the suitability of the candidate’s aim, taking into </a:t>
            </a:r>
            <a:r>
              <a:rPr lang="en-GB" sz="2400" dirty="0" smtClean="0">
                <a:latin typeface="Arial" panose="020B0604020202020204" pitchFamily="34" charset="0"/>
              </a:rPr>
              <a:t>account: </a:t>
            </a:r>
            <a:endParaRPr lang="en-GB" sz="2400" dirty="0">
              <a:latin typeface="Arial" panose="020B0604020202020204" pitchFamily="34" charset="0"/>
            </a:endParaRPr>
          </a:p>
          <a:p>
            <a:pPr marL="357188" lvl="2"/>
            <a:r>
              <a:rPr lang="en-GB" sz="2400" kern="0" dirty="0">
                <a:latin typeface="Arial"/>
              </a:rPr>
              <a:t>— </a:t>
            </a:r>
            <a:r>
              <a:rPr lang="en-GB" sz="2400" dirty="0" smtClean="0">
                <a:latin typeface="Arial" panose="020B0604020202020204" pitchFamily="34" charset="0"/>
              </a:rPr>
              <a:t>health </a:t>
            </a:r>
            <a:r>
              <a:rPr lang="en-GB" sz="2400" dirty="0">
                <a:latin typeface="Arial" panose="020B0604020202020204" pitchFamily="34" charset="0"/>
              </a:rPr>
              <a:t>and safety considerations </a:t>
            </a:r>
          </a:p>
          <a:p>
            <a:pPr marL="357188" lvl="2"/>
            <a:r>
              <a:rPr lang="en-GB" sz="2400" kern="0" dirty="0">
                <a:latin typeface="Arial"/>
              </a:rPr>
              <a:t>— </a:t>
            </a:r>
            <a:r>
              <a:rPr lang="en-GB" sz="2400" dirty="0" smtClean="0">
                <a:latin typeface="Arial" panose="020B0604020202020204" pitchFamily="34" charset="0"/>
              </a:rPr>
              <a:t>availability </a:t>
            </a:r>
            <a:r>
              <a:rPr lang="en-GB" sz="2400" dirty="0">
                <a:latin typeface="Arial" panose="020B0604020202020204" pitchFamily="34" charset="0"/>
              </a:rPr>
              <a:t>of resources </a:t>
            </a:r>
          </a:p>
          <a:p>
            <a:r>
              <a:rPr lang="en-GB" sz="2400" dirty="0" smtClean="0"/>
              <a:t> </a:t>
            </a:r>
            <a:endParaRPr lang="en-GB" sz="2400" dirty="0"/>
          </a:p>
          <a:p>
            <a:endParaRPr lang="en-GB" sz="2400" dirty="0" smtClean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</a:endParaRPr>
          </a:p>
        </p:txBody>
      </p:sp>
      <p:pic>
        <p:nvPicPr>
          <p:cNvPr id="2" name="Slide_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8864" y="5259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65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4000"/>
    </mc:Choice>
    <mc:Fallback xmlns="">
      <p:transition spd="slow" advClick="0" advTm="9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388" y="476672"/>
            <a:ext cx="8713787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buClrTx/>
              <a:defRPr/>
            </a:pPr>
            <a:r>
              <a:rPr lang="en-GB" sz="3400" kern="0" dirty="0">
                <a:solidFill>
                  <a:schemeClr val="tx1"/>
                </a:solidFill>
                <a:latin typeface="Arial"/>
              </a:rPr>
              <a:t>Support for </a:t>
            </a:r>
            <a:r>
              <a:rPr lang="en-GB" sz="3400" kern="0" dirty="0" smtClean="0">
                <a:solidFill>
                  <a:schemeClr val="tx1"/>
                </a:solidFill>
                <a:latin typeface="Arial"/>
              </a:rPr>
              <a:t>candidates </a:t>
            </a:r>
            <a:r>
              <a:rPr lang="en-GB" sz="3400" kern="0" dirty="0">
                <a:solidFill>
                  <a:schemeClr val="tx1"/>
                </a:solidFill>
                <a:latin typeface="Arial"/>
              </a:rPr>
              <a:t>during </a:t>
            </a:r>
            <a:r>
              <a:rPr lang="en-GB" sz="3400" kern="0" dirty="0" smtClean="0">
                <a:solidFill>
                  <a:schemeClr val="tx1"/>
                </a:solidFill>
                <a:latin typeface="Arial"/>
              </a:rPr>
              <a:t>the project</a:t>
            </a:r>
            <a:endParaRPr lang="en-GB" sz="3400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9044" y="1686518"/>
            <a:ext cx="4118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</a:rPr>
              <a:t>Report writing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15102" y="1238259"/>
            <a:ext cx="8678073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w"/>
            </a:pPr>
            <a:r>
              <a:rPr lang="en-GB" sz="2400" dirty="0" smtClean="0">
                <a:latin typeface="Arial" panose="020B0604020202020204" pitchFamily="34" charset="0"/>
              </a:rPr>
              <a:t>Teachers and lecturers must:</a:t>
            </a:r>
          </a:p>
          <a:p>
            <a:pPr marL="722313" lvl="1" indent="-369888"/>
            <a:r>
              <a:rPr lang="en-GB" sz="2400" kern="0" dirty="0">
                <a:latin typeface="Arial"/>
              </a:rPr>
              <a:t>— </a:t>
            </a:r>
            <a:r>
              <a:rPr lang="en-GB" sz="2400" dirty="0" smtClean="0">
                <a:latin typeface="Arial" panose="020B0604020202020204" pitchFamily="34" charset="0"/>
              </a:rPr>
              <a:t>have regular </a:t>
            </a:r>
            <a:r>
              <a:rPr lang="en-GB" sz="2400" dirty="0">
                <a:latin typeface="Arial" panose="020B0604020202020204" pitchFamily="34" charset="0"/>
              </a:rPr>
              <a:t>checkpoint/progress meetings with </a:t>
            </a:r>
            <a:r>
              <a:rPr lang="en-GB" sz="2400" dirty="0" smtClean="0">
                <a:latin typeface="Arial" panose="020B0604020202020204" pitchFamily="34" charset="0"/>
              </a:rPr>
              <a:t>each candidate to discuss </a:t>
            </a:r>
            <a:r>
              <a:rPr lang="en-GB" sz="2400" dirty="0">
                <a:latin typeface="Arial" panose="020B0604020202020204" pitchFamily="34" charset="0"/>
              </a:rPr>
              <a:t>progress by reviewing </a:t>
            </a:r>
            <a:r>
              <a:rPr lang="en-GB" sz="2400" dirty="0" smtClean="0">
                <a:latin typeface="Arial" panose="020B0604020202020204" pitchFamily="34" charset="0"/>
              </a:rPr>
              <a:t>the candidate's daybook</a:t>
            </a:r>
            <a:endParaRPr lang="en-GB" sz="2400" dirty="0">
              <a:latin typeface="Arial" panose="020B0604020202020204" pitchFamily="34" charset="0"/>
            </a:endParaRPr>
          </a:p>
          <a:p>
            <a:pPr marL="722313" lvl="1" indent="-369888"/>
            <a:r>
              <a:rPr lang="en-GB" sz="2400" kern="0" dirty="0">
                <a:latin typeface="Arial"/>
              </a:rPr>
              <a:t>— </a:t>
            </a:r>
            <a:r>
              <a:rPr lang="en-GB" sz="2400" dirty="0" smtClean="0">
                <a:latin typeface="Arial" panose="020B0604020202020204" pitchFamily="34" charset="0"/>
              </a:rPr>
              <a:t>put </a:t>
            </a:r>
            <a:r>
              <a:rPr lang="en-GB" sz="2400" dirty="0">
                <a:latin typeface="Arial" panose="020B0604020202020204" pitchFamily="34" charset="0"/>
              </a:rPr>
              <a:t>in place processes for monitoring progress and </a:t>
            </a:r>
            <a:r>
              <a:rPr lang="en-GB" sz="2400" dirty="0" smtClean="0">
                <a:latin typeface="Arial" panose="020B0604020202020204" pitchFamily="34" charset="0"/>
              </a:rPr>
              <a:t>ensuring </a:t>
            </a:r>
            <a:r>
              <a:rPr lang="en-GB" sz="2400" dirty="0">
                <a:latin typeface="Arial" panose="020B0604020202020204" pitchFamily="34" charset="0"/>
              </a:rPr>
              <a:t>that the work is the candidate’s own and that </a:t>
            </a:r>
            <a:r>
              <a:rPr lang="en-GB" sz="2400" dirty="0" smtClean="0">
                <a:latin typeface="Arial" panose="020B0604020202020204" pitchFamily="34" charset="0"/>
              </a:rPr>
              <a:t>plagiarism </a:t>
            </a:r>
            <a:r>
              <a:rPr lang="en-GB" sz="2400" dirty="0">
                <a:latin typeface="Arial" panose="020B0604020202020204" pitchFamily="34" charset="0"/>
              </a:rPr>
              <a:t>has not taken </a:t>
            </a:r>
            <a:r>
              <a:rPr lang="en-GB" sz="2400" dirty="0" smtClean="0">
                <a:latin typeface="Arial" panose="020B0604020202020204" pitchFamily="34" charset="0"/>
              </a:rPr>
              <a:t>place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w"/>
            </a:pPr>
            <a:r>
              <a:rPr lang="en-GB" sz="2400" dirty="0" smtClean="0">
                <a:latin typeface="Arial" panose="020B0604020202020204" pitchFamily="34" charset="0"/>
              </a:rPr>
              <a:t>Teachers and lecturers must not provide:</a:t>
            </a:r>
          </a:p>
          <a:p>
            <a:pPr marL="722313" lvl="1" indent="-369888"/>
            <a:r>
              <a:rPr lang="en-GB" sz="2400" kern="0" dirty="0">
                <a:latin typeface="Arial"/>
              </a:rPr>
              <a:t>— </a:t>
            </a:r>
            <a:r>
              <a:rPr lang="en-GB" sz="2400" dirty="0" smtClean="0">
                <a:latin typeface="Arial" panose="020B0604020202020204" pitchFamily="34" charset="0"/>
              </a:rPr>
              <a:t>a </a:t>
            </a:r>
            <a:r>
              <a:rPr lang="en-GB" sz="2400" dirty="0">
                <a:latin typeface="Arial" panose="020B0604020202020204" pitchFamily="34" charset="0"/>
              </a:rPr>
              <a:t>template or model </a:t>
            </a:r>
            <a:r>
              <a:rPr lang="en-GB" sz="2400" dirty="0" smtClean="0">
                <a:latin typeface="Arial" panose="020B0604020202020204" pitchFamily="34" charset="0"/>
              </a:rPr>
              <a:t>answers at any stage</a:t>
            </a:r>
            <a:endParaRPr lang="en-GB" sz="2400" dirty="0">
              <a:latin typeface="Arial" panose="020B0604020202020204" pitchFamily="34" charset="0"/>
            </a:endParaRPr>
          </a:p>
          <a:p>
            <a:pPr marL="722313" lvl="1" indent="-369888"/>
            <a:r>
              <a:rPr lang="en-GB" sz="2400" kern="0" dirty="0">
                <a:latin typeface="Arial"/>
              </a:rPr>
              <a:t>— </a:t>
            </a:r>
            <a:r>
              <a:rPr lang="en-GB" sz="2400" dirty="0" smtClean="0">
                <a:latin typeface="Arial" panose="020B0604020202020204" pitchFamily="34" charset="0"/>
              </a:rPr>
              <a:t>an aim</a:t>
            </a:r>
          </a:p>
          <a:p>
            <a:pPr marL="722313" lvl="1" indent="-369888"/>
            <a:r>
              <a:rPr lang="en-GB" sz="2400" kern="0" dirty="0">
                <a:latin typeface="Arial"/>
              </a:rPr>
              <a:t>— </a:t>
            </a:r>
            <a:r>
              <a:rPr lang="en-GB" sz="2400" dirty="0" smtClean="0">
                <a:latin typeface="Arial" panose="020B0604020202020204" pitchFamily="34" charset="0"/>
              </a:rPr>
              <a:t>experimental </a:t>
            </a:r>
            <a:r>
              <a:rPr lang="en-GB" sz="2400" dirty="0">
                <a:latin typeface="Arial" panose="020B0604020202020204" pitchFamily="34" charset="0"/>
              </a:rPr>
              <a:t>data</a:t>
            </a:r>
          </a:p>
          <a:p>
            <a:endParaRPr lang="en-GB" sz="2200" dirty="0" smtClean="0">
              <a:latin typeface="Arial" panose="020B0604020202020204" pitchFamily="34" charset="0"/>
            </a:endParaRP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 smtClean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</a:endParaRPr>
          </a:p>
        </p:txBody>
      </p:sp>
      <p:pic>
        <p:nvPicPr>
          <p:cNvPr id="2" name="Slide_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9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0"/>
    </mc:Choice>
    <mc:Fallback xmlns="">
      <p:transition spd="slow" advClick="0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549275"/>
            <a:ext cx="8762216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buClrTx/>
              <a:defRPr/>
            </a:pPr>
            <a:r>
              <a:rPr lang="en-GB" sz="3400" kern="0" dirty="0">
                <a:solidFill>
                  <a:schemeClr val="tx1"/>
                </a:solidFill>
                <a:latin typeface="Arial"/>
              </a:rPr>
              <a:t>Support for </a:t>
            </a:r>
            <a:r>
              <a:rPr lang="en-GB" sz="3400" kern="0" dirty="0" smtClean="0">
                <a:solidFill>
                  <a:schemeClr val="tx1"/>
                </a:solidFill>
                <a:latin typeface="Arial"/>
              </a:rPr>
              <a:t>candidates </a:t>
            </a:r>
            <a:r>
              <a:rPr lang="en-GB" sz="3400" kern="0" dirty="0">
                <a:solidFill>
                  <a:schemeClr val="tx1"/>
                </a:solidFill>
                <a:latin typeface="Arial"/>
              </a:rPr>
              <a:t>during </a:t>
            </a:r>
            <a:r>
              <a:rPr lang="en-GB" sz="3400" kern="0" dirty="0" smtClean="0">
                <a:solidFill>
                  <a:schemeClr val="tx1"/>
                </a:solidFill>
                <a:latin typeface="Arial"/>
              </a:rPr>
              <a:t>the project</a:t>
            </a:r>
            <a:endParaRPr lang="en-GB" sz="3400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-108520" y="1196752"/>
            <a:ext cx="9252520" cy="518457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365125" indent="0">
              <a:buClrTx/>
              <a:buFont typeface="Wingdings" pitchFamily="2" charset="2"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Guidance on producing the report</a:t>
            </a:r>
          </a:p>
          <a:p>
            <a:pPr marL="365125" indent="0">
              <a:buClrTx/>
              <a:buFont typeface="Wingdings" pitchFamily="2" charset="2"/>
              <a:buNone/>
              <a:defRPr/>
            </a:pPr>
            <a:endParaRPr lang="en-GB" sz="1200" kern="0" dirty="0" smtClean="0">
              <a:solidFill>
                <a:schemeClr val="tx1"/>
              </a:solidFill>
              <a:latin typeface="Arial"/>
            </a:endParaRPr>
          </a:p>
          <a:p>
            <a:pPr marL="708025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Title – tell the reader what the project is about.</a:t>
            </a:r>
          </a:p>
          <a:p>
            <a:pPr marL="708025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Contents page – tell the reader where sections can be found.</a:t>
            </a:r>
          </a:p>
          <a:p>
            <a:pPr marL="708025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Abstract – describe clearly the aim and findings of the project.</a:t>
            </a:r>
          </a:p>
          <a:p>
            <a:pPr marL="708025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Underlying physics – show understanding.</a:t>
            </a:r>
          </a:p>
          <a:p>
            <a:pPr marL="708025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Description of apparatus – label diagrams and photographs.</a:t>
            </a:r>
          </a:p>
          <a:p>
            <a:pPr marL="708025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Description of procedures – describe clearly how the apparatus was used.</a:t>
            </a:r>
          </a:p>
          <a:p>
            <a:pPr marL="708025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Data – include sufficient data, which is relevant to the project.</a:t>
            </a:r>
          </a:p>
          <a:p>
            <a:pPr marL="703263" lvl="5" indent="-342900">
              <a:buClrTx/>
              <a:buFont typeface="Wingdings" panose="05000000000000000000" pitchFamily="2" charset="2"/>
              <a:buChar char="w"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Analysis –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include an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appropriate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</a:rPr>
              <a:t>analysis of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data.</a:t>
            </a:r>
          </a:p>
          <a:p>
            <a:pPr marL="360363" lvl="5" indent="0">
              <a:buClrTx/>
              <a:buNone/>
              <a:defRPr/>
            </a:pPr>
            <a:endParaRPr lang="en-GB" sz="2200" kern="0" dirty="0" smtClean="0">
              <a:solidFill>
                <a:srgbClr val="003366"/>
              </a:solidFill>
              <a:latin typeface="Arial"/>
            </a:endParaRPr>
          </a:p>
          <a:p>
            <a:pPr marL="365125" indent="0">
              <a:buClrTx/>
              <a:buFont typeface="Wingdings" pitchFamily="2" charset="2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</a:endParaRPr>
          </a:p>
          <a:p>
            <a:pPr marL="365125" indent="0">
              <a:buClrTx/>
              <a:buFont typeface="Wingdings" pitchFamily="2" charset="2"/>
              <a:buNone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_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4000"/>
    </mc:Choice>
    <mc:Fallback xmlns="">
      <p:transition spd="slow" advClick="0" advTm="1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549275"/>
            <a:ext cx="9073007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buClrTx/>
              <a:defRPr/>
            </a:pPr>
            <a:r>
              <a:rPr lang="en-GB" sz="3400" kern="0" dirty="0">
                <a:solidFill>
                  <a:schemeClr val="tx1"/>
                </a:solidFill>
                <a:latin typeface="Arial"/>
              </a:rPr>
              <a:t>Support for </a:t>
            </a:r>
            <a:r>
              <a:rPr lang="en-GB" sz="3400" kern="0" dirty="0" smtClean="0">
                <a:solidFill>
                  <a:schemeClr val="tx1"/>
                </a:solidFill>
                <a:latin typeface="Arial"/>
              </a:rPr>
              <a:t>candidates </a:t>
            </a:r>
            <a:r>
              <a:rPr lang="en-GB" sz="3400" kern="0" dirty="0">
                <a:solidFill>
                  <a:schemeClr val="tx1"/>
                </a:solidFill>
                <a:latin typeface="Arial"/>
              </a:rPr>
              <a:t>during </a:t>
            </a:r>
            <a:r>
              <a:rPr lang="en-GB" sz="3400" kern="0" dirty="0" smtClean="0">
                <a:solidFill>
                  <a:schemeClr val="tx1"/>
                </a:solidFill>
                <a:latin typeface="Arial"/>
              </a:rPr>
              <a:t>the project</a:t>
            </a:r>
            <a:endParaRPr lang="en-GB" sz="3400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0" y="1341438"/>
            <a:ext cx="8748464" cy="424780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365125" indent="0">
              <a:buClrTx/>
              <a:buFont typeface="Wingdings" pitchFamily="2" charset="2"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Guidance on producing the report</a:t>
            </a:r>
          </a:p>
          <a:p>
            <a:pPr marL="365125" indent="0">
              <a:buClrTx/>
              <a:buFont typeface="Wingdings" pitchFamily="2" charset="2"/>
              <a:buNone/>
              <a:defRPr/>
            </a:pPr>
            <a:endParaRPr lang="en-GB" sz="1200" kern="0" dirty="0" smtClean="0">
              <a:solidFill>
                <a:schemeClr val="tx1"/>
              </a:solidFill>
              <a:latin typeface="Arial"/>
            </a:endParaRPr>
          </a:p>
          <a:p>
            <a:pPr marL="703263" lvl="5" indent="-342900">
              <a:buClrTx/>
              <a:buFont typeface="Wingdings" panose="05000000000000000000" pitchFamily="2" charset="2"/>
              <a:buChar char="w"/>
              <a:defRPr/>
            </a:pP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</a:rPr>
              <a:t>Uncertainties 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</a:rPr>
              <a:t>in individual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readings and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</a:rPr>
              <a:t>final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results.</a:t>
            </a: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708025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–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 and relate to the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project.</a:t>
            </a: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8025">
              <a:buClrTx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Evaluations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–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evaluation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each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experiment.</a:t>
            </a:r>
          </a:p>
          <a:p>
            <a:pPr marL="708025">
              <a:buClrTx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Coherent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–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conclusion(s) and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critical evaluation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project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whole.</a:t>
            </a:r>
          </a:p>
          <a:p>
            <a:pPr marL="708025">
              <a:buClrTx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ation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–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with an appropriate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and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eferences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at least three sources listed near the end of the report and cited in the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text, using Vancouver or Harvard referencing systems.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de_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6000"/>
    </mc:Choice>
    <mc:Fallback xmlns="">
      <p:transition spd="slow" advClick="0" advTm="1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68313" y="549275"/>
            <a:ext cx="8207375" cy="10795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  <a:latin typeface="Arial"/>
              </a:rPr>
              <a:t>Aims of the presentation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87622" y="1412776"/>
            <a:ext cx="8497192" cy="316882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ClrTx/>
              <a:buFont typeface="Wingdings" pitchFamily="2" charset="2"/>
              <a:buNone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To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provide teachers and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lecturers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with: 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an overview of the revised course assessment for Advanced Higher from session 2019-20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information on what is changing and what is not changing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information on the question paper and project components  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GB" sz="28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buFont typeface="Wingdings" pitchFamily="2" charset="2"/>
              <a:buChar char="Ø"/>
              <a:defRPr/>
            </a:pPr>
            <a:endParaRPr lang="en-GB" sz="28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_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3" y="549275"/>
            <a:ext cx="8964487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buClrTx/>
              <a:defRPr/>
            </a:pPr>
            <a:r>
              <a:rPr lang="en-GB" sz="3400" kern="0" dirty="0">
                <a:solidFill>
                  <a:schemeClr val="tx1"/>
                </a:solidFill>
                <a:latin typeface="Arial"/>
              </a:rPr>
              <a:t>Support for </a:t>
            </a:r>
            <a:r>
              <a:rPr lang="en-GB" sz="3400" kern="0" dirty="0" smtClean="0">
                <a:solidFill>
                  <a:schemeClr val="tx1"/>
                </a:solidFill>
                <a:latin typeface="Arial"/>
              </a:rPr>
              <a:t>candidates </a:t>
            </a:r>
            <a:r>
              <a:rPr lang="en-GB" sz="3400" kern="0" dirty="0">
                <a:solidFill>
                  <a:schemeClr val="tx1"/>
                </a:solidFill>
                <a:latin typeface="Arial"/>
              </a:rPr>
              <a:t>during </a:t>
            </a:r>
            <a:r>
              <a:rPr lang="en-GB" sz="3400" kern="0" dirty="0" smtClean="0">
                <a:solidFill>
                  <a:schemeClr val="tx1"/>
                </a:solidFill>
                <a:latin typeface="Arial"/>
              </a:rPr>
              <a:t>the project</a:t>
            </a:r>
            <a:endParaRPr lang="en-GB" sz="3400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-108520" y="1341438"/>
            <a:ext cx="9145016" cy="424780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365125" indent="0">
              <a:buClrTx/>
              <a:buFont typeface="Wingdings" pitchFamily="2" charset="2"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 count</a:t>
            </a:r>
          </a:p>
          <a:p>
            <a:pPr marL="365125" indent="0">
              <a:buClrTx/>
              <a:buFont typeface="Wingdings" pitchFamily="2" charset="2"/>
              <a:buNone/>
              <a:defRPr/>
            </a:pPr>
            <a:endParaRPr lang="en-GB" sz="100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0">
              <a:buClrTx/>
              <a:buNone/>
              <a:defRPr/>
            </a:pP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project report should be between 2500 and 4500 words in length, excluding the title page, contents page, tables of data, graphs, diagrams, calculations, references and acknowledgements.  </a:t>
            </a:r>
            <a:endParaRPr lang="en-GB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0">
              <a:buClrTx/>
              <a:buNone/>
              <a:defRPr/>
            </a:pPr>
            <a:endParaRPr lang="en-GB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0">
              <a:buClrTx/>
              <a:buNone/>
              <a:defRPr/>
            </a:pP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word count exceeds the maximum by more than 10%, a penalty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marks out of the total of 30 will be applied.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0">
              <a:buClrTx/>
              <a:buFont typeface="Wingdings" pitchFamily="2" charset="2"/>
              <a:buNone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_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3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0"/>
    </mc:Choice>
    <mc:Fallback xmlns="">
      <p:transition spd="slow" advClick="0" advTm="1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11560" y="620688"/>
            <a:ext cx="828092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M</a:t>
            </a:r>
            <a:r>
              <a:rPr lang="en-GB" kern="0" dirty="0" smtClean="0">
                <a:solidFill>
                  <a:schemeClr val="tx1"/>
                </a:solidFill>
              </a:rPr>
              <a:t>arking instructions for the project 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081538"/>
              </p:ext>
            </p:extLst>
          </p:nvPr>
        </p:nvGraphicFramePr>
        <p:xfrm>
          <a:off x="1043608" y="1628800"/>
          <a:ext cx="7056783" cy="38370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3918165225"/>
                    </a:ext>
                  </a:extLst>
                </a:gridCol>
                <a:gridCol w="3692902">
                  <a:extLst>
                    <a:ext uri="{9D8B030D-6E8A-4147-A177-3AD203B41FA5}">
                      <a16:colId xmlns:a16="http://schemas.microsoft.com/office/drawing/2014/main" val="2325883114"/>
                    </a:ext>
                  </a:extLst>
                </a:gridCol>
                <a:gridCol w="334762">
                  <a:extLst>
                    <a:ext uri="{9D8B030D-6E8A-4147-A177-3AD203B41FA5}">
                      <a16:colId xmlns:a16="http://schemas.microsoft.com/office/drawing/2014/main" val="2833318236"/>
                    </a:ext>
                  </a:extLst>
                </a:gridCol>
                <a:gridCol w="508839">
                  <a:extLst>
                    <a:ext uri="{9D8B030D-6E8A-4147-A177-3AD203B41FA5}">
                      <a16:colId xmlns:a16="http://schemas.microsoft.com/office/drawing/2014/main" val="2562682744"/>
                    </a:ext>
                  </a:extLst>
                </a:gridCol>
              </a:tblGrid>
              <a:tr h="49422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Higher project report</a:t>
                      </a:r>
                    </a:p>
                    <a:p>
                      <a:pPr algn="ctr" fontAlgn="b"/>
                      <a:endParaRPr lang="en-GB" sz="18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917526"/>
                  </a:ext>
                </a:extLst>
              </a:tr>
              <a:tr h="41819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Abstract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States</a:t>
                      </a:r>
                      <a:r>
                        <a:rPr lang="en-GB" sz="18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overall aim and findings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890926"/>
                  </a:ext>
                </a:extLst>
              </a:tr>
              <a:tr h="86173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Underlying </a:t>
                      </a:r>
                      <a:r>
                        <a:rPr lang="en-GB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Shows understanding of the </a:t>
                      </a:r>
                      <a:r>
                        <a:rPr lang="en-GB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relevant physics                                        good</a:t>
                      </a:r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reasonable, limited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229277"/>
                  </a:ext>
                </a:extLst>
              </a:tr>
              <a:tr h="29146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Procedures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Labelled diagrams and/or descriptions</a:t>
                      </a:r>
                      <a:r>
                        <a:rPr lang="en-GB" sz="1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apparatus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683293"/>
                  </a:ext>
                </a:extLst>
              </a:tr>
              <a:tr h="54491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Clear descriptions of how the apparatus was used to obtain experimental readings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717331"/>
                  </a:ext>
                </a:extLst>
              </a:tr>
              <a:tr h="6082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Procedures are at an appropriate level of complexity</a:t>
                      </a:r>
                      <a:r>
                        <a:rPr lang="en-GB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and demand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850109"/>
                  </a:ext>
                </a:extLst>
              </a:tr>
            </a:tbl>
          </a:graphicData>
        </a:graphic>
      </p:graphicFrame>
      <p:pic>
        <p:nvPicPr>
          <p:cNvPr id="2" name="Slide_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6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000"/>
    </mc:Choice>
    <mc:Fallback xmlns="">
      <p:transition spd="slow" advClick="0" advTm="2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9552" y="548680"/>
            <a:ext cx="8964488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Marking instructions for the project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897408"/>
              </p:ext>
            </p:extLst>
          </p:nvPr>
        </p:nvGraphicFramePr>
        <p:xfrm>
          <a:off x="1349387" y="1844824"/>
          <a:ext cx="6624737" cy="30550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1954823758"/>
                    </a:ext>
                  </a:extLst>
                </a:gridCol>
                <a:gridCol w="3672544">
                  <a:extLst>
                    <a:ext uri="{9D8B030D-6E8A-4147-A177-3AD203B41FA5}">
                      <a16:colId xmlns:a16="http://schemas.microsoft.com/office/drawing/2014/main" val="3833687109"/>
                    </a:ext>
                  </a:extLst>
                </a:gridCol>
                <a:gridCol w="314267">
                  <a:extLst>
                    <a:ext uri="{9D8B030D-6E8A-4147-A177-3AD203B41FA5}">
                      <a16:colId xmlns:a16="http://schemas.microsoft.com/office/drawing/2014/main" val="3156871482"/>
                    </a:ext>
                  </a:extLst>
                </a:gridCol>
                <a:gridCol w="477686">
                  <a:extLst>
                    <a:ext uri="{9D8B030D-6E8A-4147-A177-3AD203B41FA5}">
                      <a16:colId xmlns:a16="http://schemas.microsoft.com/office/drawing/2014/main" val="2833647201"/>
                    </a:ext>
                  </a:extLst>
                </a:gridCol>
              </a:tblGrid>
              <a:tr h="67607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Higher project report</a:t>
                      </a:r>
                    </a:p>
                    <a:p>
                      <a:pPr algn="ctr" fontAlgn="b"/>
                      <a:endParaRPr lang="en-GB" sz="18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345326"/>
                  </a:ext>
                </a:extLst>
              </a:tr>
              <a:tr h="83609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Results (including uncertainties)</a:t>
                      </a:r>
                      <a:endParaRPr lang="en-GB" sz="18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Data sufficient and relevant</a:t>
                      </a:r>
                    </a:p>
                    <a:p>
                      <a:pPr algn="ctr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to the aim of the project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630966"/>
                  </a:ext>
                </a:extLst>
              </a:tr>
              <a:tr h="7627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Appropriate analysis of data</a:t>
                      </a:r>
                      <a:endParaRPr lang="en-GB" sz="18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94915"/>
                  </a:ext>
                </a:extLst>
              </a:tr>
              <a:tr h="78008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Uncertainties in individual readings </a:t>
                      </a:r>
                    </a:p>
                    <a:p>
                      <a:pPr algn="ctr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 final results</a:t>
                      </a:r>
                      <a:endParaRPr lang="en-GB" sz="18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798313"/>
                  </a:ext>
                </a:extLst>
              </a:tr>
            </a:tbl>
          </a:graphicData>
        </a:graphic>
      </p:graphicFrame>
      <p:pic>
        <p:nvPicPr>
          <p:cNvPr id="2" name="Slide_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5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1000"/>
    </mc:Choice>
    <mc:Fallback xmlns="">
      <p:transition spd="slow" advClick="0" advTm="1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548680"/>
            <a:ext cx="8964488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Marking instructions for the project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788616"/>
              </p:ext>
            </p:extLst>
          </p:nvPr>
        </p:nvGraphicFramePr>
        <p:xfrm>
          <a:off x="989856" y="1844824"/>
          <a:ext cx="6984776" cy="39418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9985">
                  <a:extLst>
                    <a:ext uri="{9D8B030D-6E8A-4147-A177-3AD203B41FA5}">
                      <a16:colId xmlns:a16="http://schemas.microsoft.com/office/drawing/2014/main" val="3620835970"/>
                    </a:ext>
                  </a:extLst>
                </a:gridCol>
                <a:gridCol w="4039798">
                  <a:extLst>
                    <a:ext uri="{9D8B030D-6E8A-4147-A177-3AD203B41FA5}">
                      <a16:colId xmlns:a16="http://schemas.microsoft.com/office/drawing/2014/main" val="2289818915"/>
                    </a:ext>
                  </a:extLst>
                </a:gridCol>
                <a:gridCol w="331347">
                  <a:extLst>
                    <a:ext uri="{9D8B030D-6E8A-4147-A177-3AD203B41FA5}">
                      <a16:colId xmlns:a16="http://schemas.microsoft.com/office/drawing/2014/main" val="3662785023"/>
                    </a:ext>
                  </a:extLst>
                </a:gridCol>
                <a:gridCol w="503646">
                  <a:extLst>
                    <a:ext uri="{9D8B030D-6E8A-4147-A177-3AD203B41FA5}">
                      <a16:colId xmlns:a16="http://schemas.microsoft.com/office/drawing/2014/main" val="1822823451"/>
                    </a:ext>
                  </a:extLst>
                </a:gridCol>
              </a:tblGrid>
              <a:tr h="67578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Higher project report</a:t>
                      </a:r>
                    </a:p>
                    <a:p>
                      <a:pPr algn="ctr" fontAlgn="b"/>
                      <a:endParaRPr lang="en-GB" sz="18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561522"/>
                  </a:ext>
                </a:extLst>
              </a:tr>
              <a:tr h="71909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Discussion (conclusion(s) and evaluation) </a:t>
                      </a:r>
                      <a:endParaRPr lang="en-GB" sz="18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Valid</a:t>
                      </a:r>
                      <a:r>
                        <a:rPr lang="en-GB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</a:t>
                      </a:r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onclusion(s) that relate </a:t>
                      </a:r>
                    </a:p>
                    <a:p>
                      <a:pPr algn="ctr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 the aim of the project</a:t>
                      </a:r>
                      <a:endParaRPr lang="en-GB" sz="18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082212"/>
                  </a:ext>
                </a:extLst>
              </a:tr>
              <a:tr h="607726">
                <a:tc vMerge="1">
                  <a:txBody>
                    <a:bodyPr/>
                    <a:lstStyle/>
                    <a:p>
                      <a:pPr algn="ctr" fontAlgn="ctr"/>
                      <a:endParaRPr lang="en-GB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Evaluations of experimental procedures </a:t>
                      </a:r>
                      <a:endParaRPr lang="en-GB" sz="18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243358"/>
                  </a:ext>
                </a:extLst>
              </a:tr>
              <a:tr h="719091">
                <a:tc vMerge="1">
                  <a:txBody>
                    <a:bodyPr/>
                    <a:lstStyle/>
                    <a:p>
                      <a:pPr algn="ctr" fontAlgn="ctr"/>
                      <a:endParaRPr lang="en-GB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Coherent discussion of overall conclusion(s) </a:t>
                      </a:r>
                    </a:p>
                    <a:p>
                      <a:pPr algn="ctr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 critical evaluation of the project as a whole</a:t>
                      </a:r>
                      <a:endParaRPr lang="en-GB" sz="18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68812"/>
                  </a:ext>
                </a:extLst>
              </a:tr>
              <a:tr h="520047">
                <a:tc vMerge="1">
                  <a:txBody>
                    <a:bodyPr/>
                    <a:lstStyle/>
                    <a:p>
                      <a:pPr algn="ctr" fontAlgn="ctr"/>
                      <a:endParaRPr lang="en-GB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report which indicates a quality project</a:t>
                      </a:r>
                    </a:p>
                    <a:p>
                      <a:pPr algn="ctr"/>
                      <a:endParaRPr lang="en-GB" sz="18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434618"/>
                  </a:ext>
                </a:extLst>
              </a:tr>
            </a:tbl>
          </a:graphicData>
        </a:graphic>
      </p:graphicFrame>
      <p:pic>
        <p:nvPicPr>
          <p:cNvPr id="5" name="Revised Slide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177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11560" y="692696"/>
            <a:ext cx="8964488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Marking instructions for the project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15991"/>
              </p:ext>
            </p:extLst>
          </p:nvPr>
        </p:nvGraphicFramePr>
        <p:xfrm>
          <a:off x="989856" y="2276873"/>
          <a:ext cx="6822503" cy="3278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60965">
                  <a:extLst>
                    <a:ext uri="{9D8B030D-6E8A-4147-A177-3AD203B41FA5}">
                      <a16:colId xmlns:a16="http://schemas.microsoft.com/office/drawing/2014/main" val="3620835970"/>
                    </a:ext>
                  </a:extLst>
                </a:gridCol>
                <a:gridCol w="3945944">
                  <a:extLst>
                    <a:ext uri="{9D8B030D-6E8A-4147-A177-3AD203B41FA5}">
                      <a16:colId xmlns:a16="http://schemas.microsoft.com/office/drawing/2014/main" val="2289818915"/>
                    </a:ext>
                  </a:extLst>
                </a:gridCol>
                <a:gridCol w="323649">
                  <a:extLst>
                    <a:ext uri="{9D8B030D-6E8A-4147-A177-3AD203B41FA5}">
                      <a16:colId xmlns:a16="http://schemas.microsoft.com/office/drawing/2014/main" val="3662785023"/>
                    </a:ext>
                  </a:extLst>
                </a:gridCol>
                <a:gridCol w="491945">
                  <a:extLst>
                    <a:ext uri="{9D8B030D-6E8A-4147-A177-3AD203B41FA5}">
                      <a16:colId xmlns:a16="http://schemas.microsoft.com/office/drawing/2014/main" val="1822823451"/>
                    </a:ext>
                  </a:extLst>
                </a:gridCol>
              </a:tblGrid>
              <a:tr h="62902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Higher project report</a:t>
                      </a:r>
                    </a:p>
                    <a:p>
                      <a:pPr algn="ctr" fontAlgn="b"/>
                      <a:endParaRPr lang="en-GB" sz="18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561522"/>
                  </a:ext>
                </a:extLst>
              </a:tr>
              <a:tr h="58386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</a:t>
                      </a:r>
                      <a:endParaRPr lang="en-GB" sz="18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report with an appropriate structure, including informative title, contents page and page numbers</a:t>
                      </a:r>
                    </a:p>
                    <a:p>
                      <a:pPr algn="ctr"/>
                      <a:endParaRPr lang="en-GB" sz="18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598288"/>
                  </a:ext>
                </a:extLst>
              </a:tr>
              <a:tr h="583869">
                <a:tc vMerge="1">
                  <a:txBody>
                    <a:bodyPr/>
                    <a:lstStyle/>
                    <a:p>
                      <a:pPr algn="ctr" fontAlgn="ctr"/>
                      <a:endParaRPr lang="en-GB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References to at least three sources cited in the text and listed at</a:t>
                      </a:r>
                      <a:r>
                        <a:rPr lang="en-GB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an appropriate point in</a:t>
                      </a:r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the report</a:t>
                      </a:r>
                    </a:p>
                    <a:p>
                      <a:pPr algn="ctr"/>
                      <a:endParaRPr lang="en-GB" sz="18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934656"/>
                  </a:ext>
                </a:extLst>
              </a:tr>
              <a:tr h="43548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GB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342837"/>
                  </a:ext>
                </a:extLst>
              </a:tr>
            </a:tbl>
          </a:graphicData>
        </a:graphic>
      </p:graphicFrame>
      <p:pic>
        <p:nvPicPr>
          <p:cNvPr id="4" name="Slide_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5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0"/>
    </mc:Choice>
    <mc:Fallback xmlns="">
      <p:transition spd="slow" advClick="0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Support for teachers and lecturers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556792"/>
            <a:ext cx="8496175" cy="388843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Tx/>
              <a:defRPr/>
            </a:pPr>
            <a:r>
              <a:rPr lang="en-GB" sz="2400" i="1" kern="0" dirty="0" smtClean="0">
                <a:solidFill>
                  <a:schemeClr val="tx1"/>
                </a:solidFill>
                <a:latin typeface="Arial"/>
              </a:rPr>
              <a:t>Advanced Higher Physics Course Specification</a:t>
            </a:r>
          </a:p>
          <a:p>
            <a:pPr>
              <a:lnSpc>
                <a:spcPct val="150000"/>
              </a:lnSpc>
              <a:buClrTx/>
              <a:defRPr/>
            </a:pPr>
            <a:r>
              <a:rPr lang="en-GB" sz="2400" i="1" kern="0" dirty="0" smtClean="0">
                <a:solidFill>
                  <a:schemeClr val="tx1"/>
                </a:solidFill>
                <a:latin typeface="Arial"/>
              </a:rPr>
              <a:t>Advanced Higher Physics Project Assessment Task</a:t>
            </a:r>
            <a:endParaRPr lang="en-GB" sz="2400" i="1" kern="0" dirty="0">
              <a:solidFill>
                <a:schemeClr val="tx1"/>
              </a:solidFill>
              <a:latin typeface="Arial"/>
            </a:endParaRPr>
          </a:p>
          <a:p>
            <a:pPr>
              <a:lnSpc>
                <a:spcPct val="150000"/>
              </a:lnSpc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e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xample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sections of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projects</a:t>
            </a:r>
          </a:p>
          <a:p>
            <a:pPr>
              <a:lnSpc>
                <a:spcPct val="150000"/>
              </a:lnSpc>
              <a:buClrTx/>
              <a:defRPr/>
            </a:pPr>
            <a:r>
              <a:rPr lang="en-GB" sz="2400" i="1" kern="0" dirty="0">
                <a:solidFill>
                  <a:schemeClr val="tx1"/>
                </a:solidFill>
                <a:latin typeface="Arial"/>
              </a:rPr>
              <a:t>Advanced Higher Physics Specimen Question </a:t>
            </a:r>
            <a:r>
              <a:rPr lang="en-GB" sz="2400" i="1" kern="0" dirty="0" smtClean="0">
                <a:solidFill>
                  <a:schemeClr val="tx1"/>
                </a:solidFill>
                <a:latin typeface="Arial"/>
              </a:rPr>
              <a:t>Paper</a:t>
            </a:r>
            <a:endParaRPr lang="en-GB" sz="2400" i="1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_3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351.9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5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3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1"/>
    </mc:Choice>
    <mc:Fallback xmlns="">
      <p:transition spd="slow" advTm="188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What this presentation </a:t>
            </a:r>
            <a:r>
              <a:rPr lang="en-GB" kern="0" dirty="0">
                <a:solidFill>
                  <a:schemeClr val="tx1"/>
                </a:solidFill>
              </a:rPr>
              <a:t>c</a:t>
            </a:r>
            <a:r>
              <a:rPr lang="en-GB" kern="0" dirty="0" smtClean="0">
                <a:solidFill>
                  <a:schemeClr val="tx1"/>
                </a:solidFill>
              </a:rPr>
              <a:t>overs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8229600" cy="446563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o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verview of Advanced Higher (AH) course assessment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p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roject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s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upport for candidates during the project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m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arking instructions for the project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support for teachers and lecturers</a:t>
            </a: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_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6264" y="585038"/>
            <a:ext cx="8713787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Overview of AH course assessment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771181"/>
              </p:ext>
            </p:extLst>
          </p:nvPr>
        </p:nvGraphicFramePr>
        <p:xfrm>
          <a:off x="251520" y="1938531"/>
          <a:ext cx="4104456" cy="1414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805013239"/>
                    </a:ext>
                  </a:extLst>
                </a:gridCol>
              </a:tblGrid>
              <a:tr h="355772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Advanced Higher unit assessment</a:t>
                      </a:r>
                      <a:endParaRPr lang="en-GB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517847"/>
                  </a:ext>
                </a:extLst>
              </a:tr>
              <a:tr h="355772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Apply skills to carry out an experiment</a:t>
                      </a:r>
                      <a:endPara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945665"/>
                  </a:ext>
                </a:extLst>
              </a:tr>
              <a:tr h="3468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2.1 Make accurate statements	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491506"/>
                  </a:ext>
                </a:extLst>
              </a:tr>
              <a:tr h="355772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2.2 Solve problems</a:t>
                      </a:r>
                      <a:endPara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B9D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188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1519" y="1343331"/>
            <a:ext cx="870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</a:rPr>
              <a:t>Why are changes being made to the course assessment?</a:t>
            </a:r>
            <a:endParaRPr lang="en-GB" sz="2400" b="1" dirty="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57293">
            <a:off x="1183107" y="3614262"/>
            <a:ext cx="1584176" cy="23255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52" y="1941997"/>
            <a:ext cx="4386599" cy="3390052"/>
          </a:xfrm>
          <a:prstGeom prst="rect">
            <a:avLst/>
          </a:prstGeom>
        </p:spPr>
      </p:pic>
      <p:pic>
        <p:nvPicPr>
          <p:cNvPr id="5" name="Slide_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06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4963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Overview of </a:t>
            </a:r>
            <a:r>
              <a:rPr lang="en-GB" kern="0" dirty="0" smtClean="0">
                <a:solidFill>
                  <a:schemeClr val="tx1"/>
                </a:solidFill>
              </a:rPr>
              <a:t>AH course </a:t>
            </a:r>
            <a:r>
              <a:rPr lang="en-GB" kern="0" dirty="0">
                <a:solidFill>
                  <a:schemeClr val="tx1"/>
                </a:solidFill>
              </a:rPr>
              <a:t>assessment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up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t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o session 2018-19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195242"/>
              </p:ext>
            </p:extLst>
          </p:nvPr>
        </p:nvGraphicFramePr>
        <p:xfrm>
          <a:off x="468313" y="2060848"/>
          <a:ext cx="8063827" cy="3616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621">
                  <a:extLst>
                    <a:ext uri="{9D8B030D-6E8A-4147-A177-3AD203B41FA5}">
                      <a16:colId xmlns:a16="http://schemas.microsoft.com/office/drawing/2014/main" val="3426039673"/>
                    </a:ext>
                  </a:extLst>
                </a:gridCol>
                <a:gridCol w="2239953">
                  <a:extLst>
                    <a:ext uri="{9D8B030D-6E8A-4147-A177-3AD203B41FA5}">
                      <a16:colId xmlns:a16="http://schemas.microsoft.com/office/drawing/2014/main" val="1172012743"/>
                    </a:ext>
                  </a:extLst>
                </a:gridCol>
                <a:gridCol w="1291910">
                  <a:extLst>
                    <a:ext uri="{9D8B030D-6E8A-4147-A177-3AD203B41FA5}">
                      <a16:colId xmlns:a16="http://schemas.microsoft.com/office/drawing/2014/main" val="3880014029"/>
                    </a:ext>
                  </a:extLst>
                </a:gridCol>
                <a:gridCol w="2441343">
                  <a:extLst>
                    <a:ext uri="{9D8B030D-6E8A-4147-A177-3AD203B41FA5}">
                      <a16:colId xmlns:a16="http://schemas.microsoft.com/office/drawing/2014/main" val="1561334414"/>
                    </a:ext>
                  </a:extLst>
                </a:gridCol>
              </a:tblGrid>
              <a:tr h="105567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Scaled marks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 to course award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3491"/>
                  </a:ext>
                </a:extLst>
              </a:tr>
              <a:tr h="93184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Question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paper</a:t>
                      </a:r>
                    </a:p>
                    <a:p>
                      <a:pPr algn="ctr"/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2·5 hours</a:t>
                      </a:r>
                    </a:p>
                    <a:p>
                      <a:pPr algn="ctr"/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BD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  <a:p>
                      <a:pPr algn="ctr"/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Extended response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BD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BD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B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943938"/>
                  </a:ext>
                </a:extLst>
              </a:tr>
              <a:tr h="467013">
                <a:tc>
                  <a:txBody>
                    <a:bodyPr/>
                    <a:lstStyle/>
                    <a:p>
                      <a:pPr algn="ctr"/>
                      <a:endParaRPr lang="en-GB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</a:p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</a:t>
                      </a: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                                 </a:t>
                      </a: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116372"/>
                  </a:ext>
                </a:extLst>
              </a:tr>
            </a:tbl>
          </a:graphicData>
        </a:graphic>
      </p:graphicFrame>
      <p:pic>
        <p:nvPicPr>
          <p:cNvPr id="2" name="Slide_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5917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1000"/>
    </mc:Choice>
    <mc:Fallback xmlns="">
      <p:transition advClick="0" advTm="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3872" y="439886"/>
            <a:ext cx="84963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Overview </a:t>
            </a:r>
            <a:r>
              <a:rPr lang="en-GB" kern="0" dirty="0" smtClean="0">
                <a:solidFill>
                  <a:schemeClr val="tx1"/>
                </a:solidFill>
              </a:rPr>
              <a:t>of AH course </a:t>
            </a:r>
            <a:r>
              <a:rPr lang="en-GB" kern="0" dirty="0">
                <a:solidFill>
                  <a:schemeClr val="tx1"/>
                </a:solidFill>
              </a:rPr>
              <a:t>assessment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33872" y="1232049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f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rom session 2019-20 onwards</a:t>
            </a: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428706"/>
              </p:ext>
            </p:extLst>
          </p:nvPr>
        </p:nvGraphicFramePr>
        <p:xfrm>
          <a:off x="433872" y="2024212"/>
          <a:ext cx="8181161" cy="36383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280">
                  <a:extLst>
                    <a:ext uri="{9D8B030D-6E8A-4147-A177-3AD203B41FA5}">
                      <a16:colId xmlns:a16="http://schemas.microsoft.com/office/drawing/2014/main" val="3426039673"/>
                    </a:ext>
                  </a:extLst>
                </a:gridCol>
                <a:gridCol w="1744969">
                  <a:extLst>
                    <a:ext uri="{9D8B030D-6E8A-4147-A177-3AD203B41FA5}">
                      <a16:colId xmlns:a16="http://schemas.microsoft.com/office/drawing/2014/main" val="1172012743"/>
                    </a:ext>
                  </a:extLst>
                </a:gridCol>
                <a:gridCol w="1214652">
                  <a:extLst>
                    <a:ext uri="{9D8B030D-6E8A-4147-A177-3AD203B41FA5}">
                      <a16:colId xmlns:a16="http://schemas.microsoft.com/office/drawing/2014/main" val="3880014029"/>
                    </a:ext>
                  </a:extLst>
                </a:gridCol>
                <a:gridCol w="2582260">
                  <a:extLst>
                    <a:ext uri="{9D8B030D-6E8A-4147-A177-3AD203B41FA5}">
                      <a16:colId xmlns:a16="http://schemas.microsoft.com/office/drawing/2014/main" val="1561334414"/>
                    </a:ext>
                  </a:extLst>
                </a:gridCol>
              </a:tblGrid>
              <a:tr h="113899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Scaled marks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 to course award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3491"/>
                  </a:ext>
                </a:extLst>
              </a:tr>
              <a:tr h="127390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Question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paper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hours</a:t>
                      </a: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BD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Extended response</a:t>
                      </a:r>
                    </a:p>
                    <a:p>
                      <a:pPr algn="ctr"/>
                      <a:endParaRPr lang="en-GB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BD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BD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B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9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                   </a:t>
                      </a: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                                 </a:t>
                      </a:r>
                    </a:p>
                  </a:txBody>
                  <a:tcPr marL="91436" marR="9143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116372"/>
                  </a:ext>
                </a:extLst>
              </a:tr>
            </a:tbl>
          </a:graphicData>
        </a:graphic>
      </p:graphicFrame>
      <p:pic>
        <p:nvPicPr>
          <p:cNvPr id="2" name="Slide_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5845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3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2000"/>
    </mc:Choice>
    <mc:Fallback xmlns="">
      <p:transition advClick="0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388" y="549275"/>
            <a:ext cx="8713787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marL="176213">
              <a:defRPr/>
            </a:pPr>
            <a:r>
              <a:rPr lang="en-GB" kern="0" dirty="0">
                <a:solidFill>
                  <a:schemeClr val="tx1"/>
                </a:solidFill>
              </a:rPr>
              <a:t>Overview of </a:t>
            </a:r>
            <a:r>
              <a:rPr lang="en-GB" kern="0" dirty="0" smtClean="0">
                <a:solidFill>
                  <a:schemeClr val="tx1"/>
                </a:solidFill>
              </a:rPr>
              <a:t>AH course </a:t>
            </a:r>
            <a:r>
              <a:rPr lang="en-GB" kern="0" dirty="0">
                <a:solidFill>
                  <a:schemeClr val="tx1"/>
                </a:solidFill>
              </a:rPr>
              <a:t>assessment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347864" y="1674746"/>
            <a:ext cx="5688632" cy="331283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>
              <a:spcAft>
                <a:spcPts val="1200"/>
              </a:spcAft>
              <a:buClrTx/>
              <a:buNone/>
              <a:defRPr/>
            </a:pPr>
            <a:r>
              <a:rPr lang="en-GB" sz="2800" kern="0" dirty="0" smtClean="0">
                <a:solidFill>
                  <a:schemeClr val="tx1"/>
                </a:solidFill>
                <a:latin typeface="Arial"/>
                <a:cs typeface="+mn-cs"/>
              </a:rPr>
              <a:t>Question paper</a:t>
            </a:r>
          </a:p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Unchanged: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571500" indent="-457200">
              <a:lnSpc>
                <a:spcPct val="150000"/>
              </a:lnSpc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k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nowledge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and skills assessed</a:t>
            </a:r>
          </a:p>
          <a:p>
            <a:pPr marL="571500" indent="-457200">
              <a:lnSpc>
                <a:spcPct val="150000"/>
              </a:lnSpc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l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evel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of demand </a:t>
            </a:r>
          </a:p>
          <a:p>
            <a:pPr marL="571500" indent="-474663">
              <a:lnSpc>
                <a:spcPct val="150000"/>
              </a:lnSpc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c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onditions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for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assessment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17665">
            <a:off x="646126" y="1939943"/>
            <a:ext cx="2302412" cy="33799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Slide_0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0700" y="52596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388" y="549275"/>
            <a:ext cx="8713787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marL="176213">
              <a:defRPr/>
            </a:pPr>
            <a:r>
              <a:rPr lang="en-GB" kern="0" dirty="0">
                <a:solidFill>
                  <a:schemeClr val="tx1"/>
                </a:solidFill>
              </a:rPr>
              <a:t>Overview of </a:t>
            </a:r>
            <a:r>
              <a:rPr lang="en-GB" kern="0" dirty="0" smtClean="0">
                <a:solidFill>
                  <a:schemeClr val="tx1"/>
                </a:solidFill>
              </a:rPr>
              <a:t>AH course </a:t>
            </a:r>
            <a:r>
              <a:rPr lang="en-GB" kern="0" dirty="0">
                <a:solidFill>
                  <a:schemeClr val="tx1"/>
                </a:solidFill>
              </a:rPr>
              <a:t>assessment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851921" y="1844824"/>
            <a:ext cx="5041254" cy="331283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>
              <a:spcAft>
                <a:spcPts val="1200"/>
              </a:spcAft>
              <a:buClrTx/>
              <a:buNone/>
              <a:defRPr/>
            </a:pPr>
            <a:r>
              <a:rPr lang="en-GB" sz="2800" kern="0" dirty="0" smtClean="0">
                <a:solidFill>
                  <a:schemeClr val="tx1"/>
                </a:solidFill>
                <a:latin typeface="Arial"/>
                <a:cs typeface="+mn-cs"/>
              </a:rPr>
              <a:t>Question paper</a:t>
            </a:r>
          </a:p>
          <a:p>
            <a:pPr marL="0" lvl="1" indent="0">
              <a:spcAft>
                <a:spcPts val="1200"/>
              </a:spcAft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Changes: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49263" indent="-449263">
              <a:lnSpc>
                <a:spcPct val="150000"/>
              </a:lnSpc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increased number of marks</a:t>
            </a:r>
          </a:p>
          <a:p>
            <a:pPr marL="449263" indent="-449263">
              <a:lnSpc>
                <a:spcPct val="150000"/>
              </a:lnSpc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duration of the question paper</a:t>
            </a:r>
          </a:p>
          <a:p>
            <a:pPr marL="449263" indent="-449263">
              <a:lnSpc>
                <a:spcPct val="150000"/>
              </a:lnSpc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contribution to course award</a:t>
            </a:r>
          </a:p>
          <a:p>
            <a:pPr marL="571500" indent="-457200">
              <a:buClrTx/>
              <a:buFont typeface="Arial" panose="020B0604020202020204" pitchFamily="34" charset="0"/>
              <a:buChar char="•"/>
              <a:defRPr/>
            </a:pPr>
            <a:endParaRPr lang="en-GB" sz="2800" kern="0" dirty="0" smtClean="0">
              <a:solidFill>
                <a:srgbClr val="003366"/>
              </a:solidFill>
              <a:latin typeface="Arial"/>
            </a:endParaRPr>
          </a:p>
          <a:p>
            <a:pPr marL="114300" indent="0">
              <a:buClrTx/>
              <a:buNone/>
              <a:defRPr/>
            </a:pPr>
            <a:endParaRPr lang="en-GB" sz="2800" kern="0" dirty="0">
              <a:solidFill>
                <a:srgbClr val="003366"/>
              </a:solidFill>
              <a:latin typeface="Arial"/>
            </a:endParaRPr>
          </a:p>
          <a:p>
            <a:pPr marL="457200">
              <a:buClrTx/>
              <a:buFont typeface="Arial" panose="020B0604020202020204" pitchFamily="34" charset="0"/>
              <a:buChar char="•"/>
              <a:defRPr/>
            </a:pPr>
            <a:endParaRPr lang="en-GB" sz="2800" kern="0" dirty="0" smtClean="0">
              <a:solidFill>
                <a:srgbClr val="003366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79692">
            <a:off x="758821" y="1881900"/>
            <a:ext cx="2428484" cy="35650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Slide_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8000"/>
    </mc:Choice>
    <mc:Fallback xmlns="">
      <p:transition spd="slow" advClick="0" advTm="5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42.6|13.1|4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8.8|7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59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59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59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0.9|0.8|3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0.9|0.8|3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4.1|4.8|38.9|4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40.4|27.1|35.7|3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59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59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4|2.1|15.4|8.8"/>
</p:tagLst>
</file>

<file path=ppt/theme/theme1.xml><?xml version="1.0" encoding="utf-8"?>
<a:theme xmlns:a="http://schemas.openxmlformats.org/drawingml/2006/main" name="SQA TITLE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CBD 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ICBD 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ICBD SQA LOGO  FINAL HOLDING SLI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SQA FINAL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RPORATE BLANK DA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RPORATE BLANK 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QA FINAL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ICBD SQA TITLE HOLDING SLID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ICBD 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DBD77F52CA54481146C71A4F97877" ma:contentTypeVersion="2" ma:contentTypeDescription="Create a new document." ma:contentTypeScope="" ma:versionID="8b4b48c77b0de67b46b6939aee073a25">
  <xsd:schema xmlns:xsd="http://www.w3.org/2001/XMLSchema" xmlns:xs="http://www.w3.org/2001/XMLSchema" xmlns:p="http://schemas.microsoft.com/office/2006/metadata/properties" xmlns:ns2="68c55a57-db60-41c4-bc88-93d8b354313f" targetNamespace="http://schemas.microsoft.com/office/2006/metadata/properties" ma:root="true" ma:fieldsID="052a9619c63c13a66983b9e1f791ef12" ns2:_="">
    <xsd:import namespace="68c55a57-db60-41c4-bc88-93d8b35431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55a57-db60-41c4-bc88-93d8b35431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C9EAF8-2F43-48E7-AE78-65853A3A161A}">
  <ds:schemaRefs>
    <ds:schemaRef ds:uri="http://schemas.microsoft.com/office/2006/metadata/properties"/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68c55a57-db60-41c4-bc88-93d8b354313f"/>
  </ds:schemaRefs>
</ds:datastoreItem>
</file>

<file path=customXml/itemProps2.xml><?xml version="1.0" encoding="utf-8"?>
<ds:datastoreItem xmlns:ds="http://schemas.openxmlformats.org/officeDocument/2006/customXml" ds:itemID="{29D3269D-5516-4BBD-934F-A9A5CB6A86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c55a57-db60-41c4-bc88-93d8b35431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123CD7-F095-4DE5-B807-24AE76A968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36539</TotalTime>
  <Words>1792</Words>
  <Application>Microsoft Office PowerPoint</Application>
  <PresentationFormat>On-screen Show (4:3)</PresentationFormat>
  <Paragraphs>349</Paragraphs>
  <Slides>36</Slides>
  <Notes>35</Notes>
  <HiddenSlides>0</HiddenSlides>
  <MMClips>34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36</vt:i4>
      </vt:variant>
    </vt:vector>
  </HeadingPairs>
  <TitlesOfParts>
    <vt:vector size="56" baseType="lpstr">
      <vt:lpstr>Arial</vt:lpstr>
      <vt:lpstr>Arial Narrow</vt:lpstr>
      <vt:lpstr>Calibri</vt:lpstr>
      <vt:lpstr>Symbol</vt:lpstr>
      <vt:lpstr>Times New Roman</vt:lpstr>
      <vt:lpstr>Wingdings</vt:lpstr>
      <vt:lpstr>SQA TITLE HOLDING SLIDE</vt:lpstr>
      <vt:lpstr>SQA TITLE GOES HERE</vt:lpstr>
      <vt:lpstr>SQA DARK BACKGROUND</vt:lpstr>
      <vt:lpstr>SQA LIGHT BACKGROUND</vt:lpstr>
      <vt:lpstr>CORPORATE BLANK DARK</vt:lpstr>
      <vt:lpstr>CORPORATE BLANK LIGHT</vt:lpstr>
      <vt:lpstr>SQA FINAL HOLDING SLIDE</vt:lpstr>
      <vt:lpstr>ICBD SQA TITLE HOLDING SLIDE </vt:lpstr>
      <vt:lpstr>ICBD SQA TITLE GOES HERE</vt:lpstr>
      <vt:lpstr>ICBD SQA DARK BACKGROUND</vt:lpstr>
      <vt:lpstr>ICBD SQA LIGHT BACKGROUND</vt:lpstr>
      <vt:lpstr>ICBD SQA LOGO  FINAL HOLDING SLID</vt:lpstr>
      <vt:lpstr>1_SQA LIGHT BACKGROUND</vt:lpstr>
      <vt:lpstr>1_SQA FINAL HOLDING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SQA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Findlay</dc:creator>
  <cp:lastModifiedBy>Gillian Lawson</cp:lastModifiedBy>
  <cp:revision>943</cp:revision>
  <cp:lastPrinted>2015-04-10T14:43:57Z</cp:lastPrinted>
  <dcterms:created xsi:type="dcterms:W3CDTF">2013-10-10T15:37:55Z</dcterms:created>
  <dcterms:modified xsi:type="dcterms:W3CDTF">2019-06-03T09:19:55Z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0x010100200DBD77F52CA54481146C71A4F97877</vt:lpwstr>
  </property>
  <property fmtid="{D5CDD505-2E9C-101B-9397-08002B2CF9AE}" pid="3" name="AuthorIds_UIVersion_1024">
    <vt:lpwstr>54</vt:lpwstr>
  </property>
</Properties>
</file>