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0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  <p:sldMasterId id="2147483661" r:id="rId2"/>
    <p:sldMasterId id="2147483664" r:id="rId3"/>
    <p:sldMasterId id="2147483668" r:id="rId4"/>
    <p:sldMasterId id="2147483652" r:id="rId5"/>
    <p:sldMasterId id="2147483658" r:id="rId6"/>
    <p:sldMasterId id="2147483690" r:id="rId7"/>
    <p:sldMasterId id="2147483682" r:id="rId8"/>
    <p:sldMasterId id="2147483654" r:id="rId9"/>
    <p:sldMasterId id="2147483697" r:id="rId10"/>
    <p:sldMasterId id="2147483704" r:id="rId11"/>
  </p:sldMasterIdLst>
  <p:handoutMasterIdLst>
    <p:handoutMasterId r:id="rId32"/>
  </p:handoutMasterIdLst>
  <p:sldIdLst>
    <p:sldId id="270" r:id="rId12"/>
    <p:sldId id="272" r:id="rId13"/>
    <p:sldId id="285" r:id="rId14"/>
    <p:sldId id="286" r:id="rId15"/>
    <p:sldId id="287" r:id="rId16"/>
    <p:sldId id="292" r:id="rId17"/>
    <p:sldId id="291" r:id="rId18"/>
    <p:sldId id="276" r:id="rId19"/>
    <p:sldId id="296" r:id="rId20"/>
    <p:sldId id="297" r:id="rId21"/>
    <p:sldId id="298" r:id="rId22"/>
    <p:sldId id="290" r:id="rId23"/>
    <p:sldId id="289" r:id="rId24"/>
    <p:sldId id="302" r:id="rId25"/>
    <p:sldId id="303" r:id="rId26"/>
    <p:sldId id="304" r:id="rId27"/>
    <p:sldId id="307" r:id="rId28"/>
    <p:sldId id="305" r:id="rId29"/>
    <p:sldId id="288" r:id="rId30"/>
    <p:sldId id="279" r:id="rId31"/>
  </p:sldIdLst>
  <p:sldSz cx="9144000" cy="5715000" type="screen16x10"/>
  <p:notesSz cx="6662738" cy="9926638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600"/>
    <a:srgbClr val="014380"/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86469" autoAdjust="0"/>
  </p:normalViewPr>
  <p:slideViewPr>
    <p:cSldViewPr>
      <p:cViewPr varScale="1">
        <p:scale>
          <a:sx n="115" d="100"/>
          <a:sy n="115" d="100"/>
        </p:scale>
        <p:origin x="1290" y="1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300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customXml" Target="../customXml/item2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handoutMaster" Target="handoutMasters/handoutMaster1.xml"/><Relationship Id="rId37" Type="http://schemas.microsoft.com/office/2018/10/relationships/authors" Target="authors.xml"/><Relationship Id="rId40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04/06/2025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A9234FBF-603A-2CE9-0F34-35BBC4A5C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65614"/>
            <a:ext cx="7886700" cy="1368152"/>
          </a:xfrm>
          <a:prstGeom prst="rect">
            <a:avLst/>
          </a:prstGeom>
        </p:spPr>
        <p:txBody>
          <a:bodyPr/>
          <a:lstStyle>
            <a:lvl1pPr>
              <a:defRPr sz="32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83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8"/>
            <a:ext cx="3886200" cy="36261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8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6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2394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822855"/>
            <a:ext cx="4629150" cy="4061354"/>
          </a:xfrm>
        </p:spPr>
        <p:txBody>
          <a:bodyPr anchor="t"/>
          <a:lstStyle>
            <a:lvl1pPr marL="0" indent="0">
              <a:buNone/>
              <a:defRPr sz="2160"/>
            </a:lvl1pPr>
            <a:lvl2pPr marL="308598" indent="0">
              <a:buNone/>
              <a:defRPr sz="1890"/>
            </a:lvl2pPr>
            <a:lvl3pPr marL="617197" indent="0">
              <a:buNone/>
              <a:defRPr sz="1620"/>
            </a:lvl3pPr>
            <a:lvl4pPr marL="925793" indent="0">
              <a:buNone/>
              <a:defRPr sz="1350"/>
            </a:lvl4pPr>
            <a:lvl5pPr marL="1234391" indent="0">
              <a:buNone/>
              <a:defRPr sz="1350"/>
            </a:lvl5pPr>
            <a:lvl6pPr marL="1542989" indent="0">
              <a:buNone/>
              <a:defRPr sz="1350"/>
            </a:lvl6pPr>
            <a:lvl7pPr marL="1851586" indent="0">
              <a:buNone/>
              <a:defRPr sz="1350"/>
            </a:lvl7pPr>
            <a:lvl8pPr marL="2160184" indent="0">
              <a:buNone/>
              <a:defRPr sz="1350"/>
            </a:lvl8pPr>
            <a:lvl9pPr marL="2468782" indent="0">
              <a:buNone/>
              <a:defRPr sz="13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080"/>
            </a:lvl1pPr>
            <a:lvl2pPr marL="308598" indent="0">
              <a:buNone/>
              <a:defRPr sz="945"/>
            </a:lvl2pPr>
            <a:lvl3pPr marL="617197" indent="0">
              <a:buNone/>
              <a:defRPr sz="810"/>
            </a:lvl3pPr>
            <a:lvl4pPr marL="925793" indent="0">
              <a:buNone/>
              <a:defRPr sz="675"/>
            </a:lvl4pPr>
            <a:lvl5pPr marL="1234391" indent="0">
              <a:buNone/>
              <a:defRPr sz="675"/>
            </a:lvl5pPr>
            <a:lvl6pPr marL="1542989" indent="0">
              <a:buNone/>
              <a:defRPr sz="675"/>
            </a:lvl6pPr>
            <a:lvl7pPr marL="1851586" indent="0">
              <a:buNone/>
              <a:defRPr sz="675"/>
            </a:lvl7pPr>
            <a:lvl8pPr marL="2160184" indent="0">
              <a:buNone/>
              <a:defRPr sz="675"/>
            </a:lvl8pPr>
            <a:lvl9pPr marL="246878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035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881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6"/>
            <a:ext cx="6858000" cy="1989667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598" indent="0" algn="ctr">
              <a:buNone/>
              <a:defRPr sz="1350"/>
            </a:lvl2pPr>
            <a:lvl3pPr marL="617197" indent="0" algn="ctr">
              <a:buNone/>
              <a:defRPr sz="1215"/>
            </a:lvl3pPr>
            <a:lvl4pPr marL="925793" indent="0" algn="ctr">
              <a:buNone/>
              <a:defRPr sz="1080"/>
            </a:lvl4pPr>
            <a:lvl5pPr marL="1234391" indent="0" algn="ctr">
              <a:buNone/>
              <a:defRPr sz="1080"/>
            </a:lvl5pPr>
            <a:lvl6pPr marL="1542989" indent="0" algn="ctr">
              <a:buNone/>
              <a:defRPr sz="1080"/>
            </a:lvl6pPr>
            <a:lvl7pPr marL="1851586" indent="0" algn="ctr">
              <a:buNone/>
              <a:defRPr sz="1080"/>
            </a:lvl7pPr>
            <a:lvl8pPr marL="2160184" indent="0" algn="ctr">
              <a:buNone/>
              <a:defRPr sz="1080"/>
            </a:lvl8pPr>
            <a:lvl9pPr marL="2468782" indent="0" algn="ctr">
              <a:buNone/>
              <a:defRPr sz="10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70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67"/>
            <a:ext cx="2057400" cy="304271"/>
          </a:xfrm>
          <a:prstGeom prst="rect">
            <a:avLst/>
          </a:prstGeom>
        </p:spPr>
        <p:txBody>
          <a:bodyPr/>
          <a:lstStyle/>
          <a:p>
            <a:pPr defTabSz="770290">
              <a:defRPr/>
            </a:pPr>
            <a:fld id="{C764DE79-268F-4C1A-8933-263129D2AF90}" type="datetimeFigureOut">
              <a:rPr lang="en-US" sz="1517" smtClean="0">
                <a:solidFill>
                  <a:prstClr val="black"/>
                </a:solidFill>
              </a:rPr>
              <a:pPr defTabSz="770290">
                <a:defRPr/>
              </a:pPr>
              <a:t>6/4/2025</a:t>
            </a:fld>
            <a:endParaRPr lang="en-US" sz="1517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67"/>
            <a:ext cx="3086100" cy="304271"/>
          </a:xfrm>
          <a:prstGeom prst="rect">
            <a:avLst/>
          </a:prstGeom>
        </p:spPr>
        <p:txBody>
          <a:bodyPr/>
          <a:lstStyle/>
          <a:p>
            <a:pPr defTabSz="770290">
              <a:defRPr/>
            </a:pPr>
            <a:endParaRPr lang="en-US" sz="1517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67"/>
            <a:ext cx="2057400" cy="304271"/>
          </a:xfrm>
          <a:prstGeom prst="rect">
            <a:avLst/>
          </a:prstGeom>
        </p:spPr>
        <p:txBody>
          <a:bodyPr/>
          <a:lstStyle/>
          <a:p>
            <a:pPr defTabSz="770290">
              <a:defRPr/>
            </a:pPr>
            <a:fld id="{48F63A3B-78C7-47BE-AE5E-E10140E04643}" type="slidenum">
              <a:rPr lang="en-US" sz="1517" smtClean="0">
                <a:solidFill>
                  <a:prstClr val="black"/>
                </a:solidFill>
              </a:rPr>
              <a:pPr defTabSz="770290">
                <a:defRPr/>
              </a:pPr>
              <a:t>‹#›</a:t>
            </a:fld>
            <a:endParaRPr lang="en-US" sz="151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9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8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8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22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1852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822855"/>
            <a:ext cx="4629150" cy="4061354"/>
          </a:xfrm>
        </p:spPr>
        <p:txBody>
          <a:bodyPr anchor="t"/>
          <a:lstStyle>
            <a:lvl1pPr marL="0" indent="0">
              <a:buNone/>
              <a:defRPr sz="2160"/>
            </a:lvl1pPr>
            <a:lvl2pPr marL="308598" indent="0">
              <a:buNone/>
              <a:defRPr sz="1890"/>
            </a:lvl2pPr>
            <a:lvl3pPr marL="617197" indent="0">
              <a:buNone/>
              <a:defRPr sz="1620"/>
            </a:lvl3pPr>
            <a:lvl4pPr marL="925793" indent="0">
              <a:buNone/>
              <a:defRPr sz="1350"/>
            </a:lvl4pPr>
            <a:lvl5pPr marL="1234391" indent="0">
              <a:buNone/>
              <a:defRPr sz="1350"/>
            </a:lvl5pPr>
            <a:lvl6pPr marL="1542989" indent="0">
              <a:buNone/>
              <a:defRPr sz="1350"/>
            </a:lvl6pPr>
            <a:lvl7pPr marL="1851586" indent="0">
              <a:buNone/>
              <a:defRPr sz="1350"/>
            </a:lvl7pPr>
            <a:lvl8pPr marL="2160184" indent="0">
              <a:buNone/>
              <a:defRPr sz="1350"/>
            </a:lvl8pPr>
            <a:lvl9pPr marL="2468782" indent="0">
              <a:buNone/>
              <a:defRPr sz="13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080"/>
            </a:lvl1pPr>
            <a:lvl2pPr marL="308598" indent="0">
              <a:buNone/>
              <a:defRPr sz="945"/>
            </a:lvl2pPr>
            <a:lvl3pPr marL="617197" indent="0">
              <a:buNone/>
              <a:defRPr sz="810"/>
            </a:lvl3pPr>
            <a:lvl4pPr marL="925793" indent="0">
              <a:buNone/>
              <a:defRPr sz="675"/>
            </a:lvl4pPr>
            <a:lvl5pPr marL="1234391" indent="0">
              <a:buNone/>
              <a:defRPr sz="675"/>
            </a:lvl5pPr>
            <a:lvl6pPr marL="1542989" indent="0">
              <a:buNone/>
              <a:defRPr sz="675"/>
            </a:lvl6pPr>
            <a:lvl7pPr marL="1851586" indent="0">
              <a:buNone/>
              <a:defRPr sz="675"/>
            </a:lvl7pPr>
            <a:lvl8pPr marL="2160184" indent="0">
              <a:buNone/>
              <a:defRPr sz="675"/>
            </a:lvl8pPr>
            <a:lvl9pPr marL="246878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649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65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865614"/>
            <a:ext cx="7886700" cy="136815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69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WEB and TELE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6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76" indent="0" algn="ctr">
              <a:buNone/>
              <a:defRPr sz="1667"/>
            </a:lvl2pPr>
            <a:lvl3pPr marL="761952" indent="0" algn="ctr">
              <a:buNone/>
              <a:defRPr sz="1500"/>
            </a:lvl3pPr>
            <a:lvl4pPr marL="1142926" indent="0" algn="ctr">
              <a:buNone/>
              <a:defRPr sz="1333"/>
            </a:lvl4pPr>
            <a:lvl5pPr marL="1523901" indent="0" algn="ctr">
              <a:buNone/>
              <a:defRPr sz="1333"/>
            </a:lvl5pPr>
            <a:lvl6pPr marL="1904876" indent="0" algn="ctr">
              <a:buNone/>
              <a:defRPr sz="1333"/>
            </a:lvl6pPr>
            <a:lvl7pPr marL="2285852" indent="0" algn="ctr">
              <a:buNone/>
              <a:defRPr sz="1333"/>
            </a:lvl7pPr>
            <a:lvl8pPr marL="2666827" indent="0" algn="ctr">
              <a:buNone/>
              <a:defRPr sz="1333"/>
            </a:lvl8pPr>
            <a:lvl9pPr marL="3047802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07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68"/>
            <a:ext cx="2057400" cy="304271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68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68"/>
            <a:ext cx="2057400" cy="304271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32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8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8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90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868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822855"/>
            <a:ext cx="462915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76" indent="0">
              <a:buNone/>
              <a:defRPr sz="2333"/>
            </a:lvl2pPr>
            <a:lvl3pPr marL="761952" indent="0">
              <a:buNone/>
              <a:defRPr sz="2000"/>
            </a:lvl3pPr>
            <a:lvl4pPr marL="1142926" indent="0">
              <a:buNone/>
              <a:defRPr sz="1667"/>
            </a:lvl4pPr>
            <a:lvl5pPr marL="1523901" indent="0">
              <a:buNone/>
              <a:defRPr sz="1667"/>
            </a:lvl5pPr>
            <a:lvl6pPr marL="1904876" indent="0">
              <a:buNone/>
              <a:defRPr sz="1667"/>
            </a:lvl6pPr>
            <a:lvl7pPr marL="2285852" indent="0">
              <a:buNone/>
              <a:defRPr sz="1667"/>
            </a:lvl7pPr>
            <a:lvl8pPr marL="2666827" indent="0">
              <a:buNone/>
              <a:defRPr sz="1667"/>
            </a:lvl8pPr>
            <a:lvl9pPr marL="3047802" indent="0">
              <a:buNone/>
              <a:defRPr sz="1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76" indent="0">
              <a:buNone/>
              <a:defRPr sz="1167"/>
            </a:lvl2pPr>
            <a:lvl3pPr marL="761952" indent="0">
              <a:buNone/>
              <a:defRPr sz="1000"/>
            </a:lvl3pPr>
            <a:lvl4pPr marL="1142926" indent="0">
              <a:buNone/>
              <a:defRPr sz="833"/>
            </a:lvl4pPr>
            <a:lvl5pPr marL="1523901" indent="0">
              <a:buNone/>
              <a:defRPr sz="833"/>
            </a:lvl5pPr>
            <a:lvl6pPr marL="1904876" indent="0">
              <a:buNone/>
              <a:defRPr sz="833"/>
            </a:lvl6pPr>
            <a:lvl7pPr marL="2285852" indent="0">
              <a:buNone/>
              <a:defRPr sz="833"/>
            </a:lvl7pPr>
            <a:lvl8pPr marL="2666827" indent="0">
              <a:buNone/>
              <a:defRPr sz="833"/>
            </a:lvl8pPr>
            <a:lvl9pPr marL="3047802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8085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157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6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76" indent="0" algn="ctr">
              <a:buNone/>
              <a:defRPr sz="1667"/>
            </a:lvl2pPr>
            <a:lvl3pPr marL="761952" indent="0" algn="ctr">
              <a:buNone/>
              <a:defRPr sz="1500"/>
            </a:lvl3pPr>
            <a:lvl4pPr marL="1142926" indent="0" algn="ctr">
              <a:buNone/>
              <a:defRPr sz="1333"/>
            </a:lvl4pPr>
            <a:lvl5pPr marL="1523901" indent="0" algn="ctr">
              <a:buNone/>
              <a:defRPr sz="1333"/>
            </a:lvl5pPr>
            <a:lvl6pPr marL="1904876" indent="0" algn="ctr">
              <a:buNone/>
              <a:defRPr sz="1333"/>
            </a:lvl6pPr>
            <a:lvl7pPr marL="2285852" indent="0" algn="ctr">
              <a:buNone/>
              <a:defRPr sz="1333"/>
            </a:lvl7pPr>
            <a:lvl8pPr marL="2666827" indent="0" algn="ctr">
              <a:buNone/>
              <a:defRPr sz="1333"/>
            </a:lvl8pPr>
            <a:lvl9pPr marL="3047802" indent="0" algn="ctr">
              <a:buNone/>
              <a:defRPr sz="1333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690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68"/>
            <a:ext cx="2057400" cy="304271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68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68"/>
            <a:ext cx="2057400" cy="304271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672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8"/>
            <a:ext cx="3886200" cy="36261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8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6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2641477"/>
            <a:ext cx="7886700" cy="2592288"/>
          </a:xfrm>
          <a:prstGeom prst="rect">
            <a:avLst/>
          </a:prstGeom>
        </p:spPr>
        <p:txBody>
          <a:bodyPr/>
          <a:lstStyle>
            <a:lvl1pPr>
              <a:defRPr sz="324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767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051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822855"/>
            <a:ext cx="462915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76" indent="0">
              <a:buNone/>
              <a:defRPr sz="2333"/>
            </a:lvl2pPr>
            <a:lvl3pPr marL="761952" indent="0">
              <a:buNone/>
              <a:defRPr sz="2000"/>
            </a:lvl3pPr>
            <a:lvl4pPr marL="1142926" indent="0">
              <a:buNone/>
              <a:defRPr sz="1667"/>
            </a:lvl4pPr>
            <a:lvl5pPr marL="1523901" indent="0">
              <a:buNone/>
              <a:defRPr sz="1667"/>
            </a:lvl5pPr>
            <a:lvl6pPr marL="1904876" indent="0">
              <a:buNone/>
              <a:defRPr sz="1667"/>
            </a:lvl6pPr>
            <a:lvl7pPr marL="2285852" indent="0">
              <a:buNone/>
              <a:defRPr sz="1667"/>
            </a:lvl7pPr>
            <a:lvl8pPr marL="2666827" indent="0">
              <a:buNone/>
              <a:defRPr sz="1667"/>
            </a:lvl8pPr>
            <a:lvl9pPr marL="3047802" indent="0">
              <a:buNone/>
              <a:defRPr sz="1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76" indent="0">
              <a:buNone/>
              <a:defRPr sz="1167"/>
            </a:lvl2pPr>
            <a:lvl3pPr marL="761952" indent="0">
              <a:buNone/>
              <a:defRPr sz="1000"/>
            </a:lvl3pPr>
            <a:lvl4pPr marL="1142926" indent="0">
              <a:buNone/>
              <a:defRPr sz="833"/>
            </a:lvl4pPr>
            <a:lvl5pPr marL="1523901" indent="0">
              <a:buNone/>
              <a:defRPr sz="833"/>
            </a:lvl5pPr>
            <a:lvl6pPr marL="1904876" indent="0">
              <a:buNone/>
              <a:defRPr sz="833"/>
            </a:lvl6pPr>
            <a:lvl7pPr marL="2285852" indent="0">
              <a:buNone/>
              <a:defRPr sz="833"/>
            </a:lvl7pPr>
            <a:lvl8pPr marL="2666827" indent="0">
              <a:buNone/>
              <a:defRPr sz="833"/>
            </a:lvl8pPr>
            <a:lvl9pPr marL="3047802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8265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93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ARK BACKGROUND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/>
          <a:lstStyle>
            <a:lvl1pPr>
              <a:defRPr sz="324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09700"/>
            <a:ext cx="7886700" cy="2959968"/>
          </a:xfrm>
          <a:prstGeom prst="rect">
            <a:avLst/>
          </a:prstGeom>
        </p:spPr>
        <p:txBody>
          <a:bodyPr/>
          <a:lstStyle>
            <a:lvl1pPr>
              <a:defRPr sz="216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20">
                <a:solidFill>
                  <a:schemeClr val="bg1"/>
                </a:solidFill>
              </a:defRPr>
            </a:lvl3pPr>
            <a:lvl4pPr>
              <a:defRPr sz="1440">
                <a:solidFill>
                  <a:schemeClr val="bg1"/>
                </a:solidFill>
              </a:defRPr>
            </a:lvl4pPr>
            <a:lvl5pPr>
              <a:defRPr sz="126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69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S DARK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247968" y="696915"/>
            <a:ext cx="4601310" cy="3097212"/>
          </a:xfrm>
          <a:prstGeom prst="rect">
            <a:avLst/>
          </a:prstGeom>
        </p:spPr>
        <p:txBody>
          <a:bodyPr/>
          <a:lstStyle>
            <a:lvl1pPr marL="173571" indent="-173571">
              <a:buFont typeface="Symbol" panose="05050102010706020507" pitchFamily="18" charset="2"/>
              <a:buChar char=""/>
              <a:defRPr sz="216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2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4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6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94326" y="696915"/>
            <a:ext cx="3759042" cy="309721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13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GH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28650" y="1409700"/>
            <a:ext cx="7886700" cy="3031976"/>
          </a:xfrm>
          <a:prstGeom prst="rect">
            <a:avLst/>
          </a:prstGeom>
        </p:spPr>
        <p:txBody>
          <a:bodyPr/>
          <a:lstStyle>
            <a:lvl1pPr>
              <a:defRPr sz="216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2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4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6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/>
          <a:lstStyle>
            <a:lvl1pPr algn="l">
              <a:defRPr sz="324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12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S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247968" y="696915"/>
            <a:ext cx="4601310" cy="3097212"/>
          </a:xfrm>
          <a:prstGeom prst="rect">
            <a:avLst/>
          </a:prstGeom>
        </p:spPr>
        <p:txBody>
          <a:bodyPr/>
          <a:lstStyle>
            <a:lvl1pPr marL="173571" indent="-173571">
              <a:buFont typeface="Symbol" panose="05050102010706020507" pitchFamily="18" charset="2"/>
              <a:buChar char=""/>
              <a:defRPr sz="216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2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4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6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94326" y="696915"/>
            <a:ext cx="3759042" cy="309721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8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6"/>
            <a:ext cx="6858000" cy="1989667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598" indent="0" algn="ctr">
              <a:buNone/>
              <a:defRPr sz="1350"/>
            </a:lvl2pPr>
            <a:lvl3pPr marL="617197" indent="0" algn="ctr">
              <a:buNone/>
              <a:defRPr sz="1215"/>
            </a:lvl3pPr>
            <a:lvl4pPr marL="925793" indent="0" algn="ctr">
              <a:buNone/>
              <a:defRPr sz="1080"/>
            </a:lvl4pPr>
            <a:lvl5pPr marL="1234391" indent="0" algn="ctr">
              <a:buNone/>
              <a:defRPr sz="1080"/>
            </a:lvl5pPr>
            <a:lvl6pPr marL="1542989" indent="0" algn="ctr">
              <a:buNone/>
              <a:defRPr sz="1080"/>
            </a:lvl6pPr>
            <a:lvl7pPr marL="1851586" indent="0" algn="ctr">
              <a:buNone/>
              <a:defRPr sz="1080"/>
            </a:lvl7pPr>
            <a:lvl8pPr marL="2160184" indent="0" algn="ctr">
              <a:buNone/>
              <a:defRPr sz="1080"/>
            </a:lvl8pPr>
            <a:lvl9pPr marL="2468782" indent="0" algn="ctr">
              <a:buNone/>
              <a:defRPr sz="108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604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67"/>
            <a:ext cx="2057400" cy="304271"/>
          </a:xfrm>
          <a:prstGeom prst="rect">
            <a:avLst/>
          </a:prstGeom>
        </p:spPr>
        <p:txBody>
          <a:bodyPr/>
          <a:lstStyle/>
          <a:p>
            <a:pPr defTabSz="770290">
              <a:defRPr/>
            </a:pPr>
            <a:fld id="{C764DE79-268F-4C1A-8933-263129D2AF90}" type="datetimeFigureOut">
              <a:rPr lang="en-US" sz="1517" smtClean="0">
                <a:solidFill>
                  <a:prstClr val="black"/>
                </a:solidFill>
              </a:rPr>
              <a:pPr defTabSz="770290">
                <a:defRPr/>
              </a:pPr>
              <a:t>6/4/2025</a:t>
            </a:fld>
            <a:endParaRPr lang="en-US" sz="1517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67"/>
            <a:ext cx="3086100" cy="304271"/>
          </a:xfrm>
          <a:prstGeom prst="rect">
            <a:avLst/>
          </a:prstGeom>
        </p:spPr>
        <p:txBody>
          <a:bodyPr/>
          <a:lstStyle/>
          <a:p>
            <a:pPr defTabSz="770290">
              <a:defRPr/>
            </a:pPr>
            <a:endParaRPr lang="en-US" sz="1517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67"/>
            <a:ext cx="2057400" cy="304271"/>
          </a:xfrm>
          <a:prstGeom prst="rect">
            <a:avLst/>
          </a:prstGeom>
        </p:spPr>
        <p:txBody>
          <a:bodyPr/>
          <a:lstStyle/>
          <a:p>
            <a:pPr defTabSz="770290">
              <a:defRPr/>
            </a:pPr>
            <a:fld id="{48F63A3B-78C7-47BE-AE5E-E10140E04643}" type="slidenum">
              <a:rPr lang="en-US" sz="1517" smtClean="0">
                <a:solidFill>
                  <a:prstClr val="black"/>
                </a:solidFill>
              </a:rPr>
              <a:pPr defTabSz="770290">
                <a:defRPr/>
              </a:pPr>
              <a:t>‹#›</a:t>
            </a:fld>
            <a:endParaRPr lang="en-US" sz="151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9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56" r:id="rId2"/>
  </p:sldLayoutIdLst>
  <p:txStyles>
    <p:titleStyle>
      <a:lvl1pPr algn="ctr" defTabSz="462855" rtl="0" eaLnBrk="1" latinLnBrk="0" hangingPunct="1">
        <a:spcBef>
          <a:spcPct val="0"/>
        </a:spcBef>
        <a:buNone/>
        <a:defRPr sz="22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571" indent="-173571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376070" indent="-144644" algn="l" defTabSz="462855" rtl="0" eaLnBrk="1" latinLnBrk="0" hangingPunct="1">
        <a:spcBef>
          <a:spcPct val="20000"/>
        </a:spcBef>
        <a:buFont typeface="Arial" panose="020B0604020202020204" pitchFamily="34" charset="0"/>
        <a:buChar char="–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578567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809996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–"/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41424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»"/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72851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04279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735705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1967133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1pPr>
      <a:lvl2pPr marL="231428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2pPr>
      <a:lvl3pPr marL="462855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3pPr>
      <a:lvl4pPr marL="694282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4pPr>
      <a:lvl5pPr marL="925710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5pPr>
      <a:lvl6pPr marL="1157137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6pPr>
      <a:lvl7pPr marL="1388565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7pPr>
      <a:lvl8pPr marL="1619991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8pPr>
      <a:lvl9pPr marL="1851419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8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149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txStyles>
    <p:titleStyle>
      <a:lvl1pPr algn="l" defTabSz="761952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90487" indent="-190487" algn="l" defTabSz="761952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667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1463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227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2439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33413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773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14388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6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95364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339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5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290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6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52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26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01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76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52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27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02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8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810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txStyles>
    <p:titleStyle>
      <a:lvl1pPr algn="l" defTabSz="761952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90487" indent="-190487" algn="l" defTabSz="761952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1463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22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2439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33413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77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14388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95364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339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5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290" indent="-190487" algn="l" defTabSz="7619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6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52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26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01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76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52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27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02" algn="l" defTabSz="7619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8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62855" rtl="0" eaLnBrk="1" latinLnBrk="0" hangingPunct="1">
        <a:spcBef>
          <a:spcPct val="0"/>
        </a:spcBef>
        <a:buNone/>
        <a:defRPr sz="22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571" indent="-173571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376070" indent="-144644" algn="l" defTabSz="462855" rtl="0" eaLnBrk="1" latinLnBrk="0" hangingPunct="1">
        <a:spcBef>
          <a:spcPct val="20000"/>
        </a:spcBef>
        <a:buFont typeface="Arial" panose="020B0604020202020204" pitchFamily="34" charset="0"/>
        <a:buChar char="–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578567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809996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–"/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41424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»"/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72851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04279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735705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1967133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1pPr>
      <a:lvl2pPr marL="231428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2pPr>
      <a:lvl3pPr marL="462855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3pPr>
      <a:lvl4pPr marL="694282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4pPr>
      <a:lvl5pPr marL="925710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5pPr>
      <a:lvl6pPr marL="1157137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6pPr>
      <a:lvl7pPr marL="1388565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7pPr>
      <a:lvl8pPr marL="1619991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8pPr>
      <a:lvl9pPr marL="1851419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63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462855" rtl="0" eaLnBrk="1" latinLnBrk="0" hangingPunct="1">
        <a:spcBef>
          <a:spcPct val="0"/>
        </a:spcBef>
        <a:buNone/>
        <a:defRPr sz="1822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3571" indent="-173571" algn="l" defTabSz="462855" rtl="0" eaLnBrk="1" latinLnBrk="0" hangingPunct="1">
        <a:spcBef>
          <a:spcPct val="20000"/>
        </a:spcBef>
        <a:buFont typeface="Symbol" panose="05050102010706020507" pitchFamily="18" charset="2"/>
        <a:buChar char=""/>
        <a:defRPr sz="131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76070" indent="-144644" algn="l" defTabSz="462855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78567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1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9996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41424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»"/>
        <a:defRPr sz="131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272851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04279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735705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1967133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1pPr>
      <a:lvl2pPr marL="231428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2pPr>
      <a:lvl3pPr marL="462855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3pPr>
      <a:lvl4pPr marL="694282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4pPr>
      <a:lvl5pPr marL="925710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5pPr>
      <a:lvl6pPr marL="1157137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6pPr>
      <a:lvl7pPr marL="1388565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7pPr>
      <a:lvl8pPr marL="1619991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8pPr>
      <a:lvl9pPr marL="1851419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32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62855" rtl="0" eaLnBrk="1" latinLnBrk="0" hangingPunct="1">
        <a:spcBef>
          <a:spcPct val="0"/>
        </a:spcBef>
        <a:buNone/>
        <a:defRPr sz="22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571" indent="-173571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376070" indent="-144644" algn="l" defTabSz="462855" rtl="0" eaLnBrk="1" latinLnBrk="0" hangingPunct="1">
        <a:spcBef>
          <a:spcPct val="20000"/>
        </a:spcBef>
        <a:buFont typeface="Arial" panose="020B0604020202020204" pitchFamily="34" charset="0"/>
        <a:buChar char="–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578567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809996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–"/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41424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»"/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72851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04279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735705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1967133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1pPr>
      <a:lvl2pPr marL="231428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2pPr>
      <a:lvl3pPr marL="462855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3pPr>
      <a:lvl4pPr marL="694282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4pPr>
      <a:lvl5pPr marL="925710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5pPr>
      <a:lvl6pPr marL="1157137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6pPr>
      <a:lvl7pPr marL="1388565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7pPr>
      <a:lvl8pPr marL="1619991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8pPr>
      <a:lvl9pPr marL="1851419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462855" rtl="0" eaLnBrk="1" latinLnBrk="0" hangingPunct="1">
        <a:spcBef>
          <a:spcPct val="0"/>
        </a:spcBef>
        <a:buNone/>
        <a:defRPr sz="22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571" indent="-173571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376070" indent="-144644" algn="l" defTabSz="462855" rtl="0" eaLnBrk="1" latinLnBrk="0" hangingPunct="1">
        <a:spcBef>
          <a:spcPct val="20000"/>
        </a:spcBef>
        <a:buFont typeface="Arial" panose="020B0604020202020204" pitchFamily="34" charset="0"/>
        <a:buChar char="–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578567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809996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–"/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41424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»"/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72851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04279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735705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1967133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1pPr>
      <a:lvl2pPr marL="231428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2pPr>
      <a:lvl3pPr marL="462855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3pPr>
      <a:lvl4pPr marL="694282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4pPr>
      <a:lvl5pPr marL="925710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5pPr>
      <a:lvl6pPr marL="1157137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6pPr>
      <a:lvl7pPr marL="1388565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7pPr>
      <a:lvl8pPr marL="1619991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8pPr>
      <a:lvl9pPr marL="1851419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57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462855" rtl="0" eaLnBrk="1" latinLnBrk="0" hangingPunct="1">
        <a:spcBef>
          <a:spcPct val="0"/>
        </a:spcBef>
        <a:buNone/>
        <a:defRPr sz="22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571" indent="-173571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376070" indent="-144644" algn="l" defTabSz="462855" rtl="0" eaLnBrk="1" latinLnBrk="0" hangingPunct="1">
        <a:spcBef>
          <a:spcPct val="20000"/>
        </a:spcBef>
        <a:buFont typeface="Arial" panose="020B0604020202020204" pitchFamily="34" charset="0"/>
        <a:buChar char="–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578567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809996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–"/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41424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»"/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72851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04279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735705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1967133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1pPr>
      <a:lvl2pPr marL="231428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2pPr>
      <a:lvl3pPr marL="462855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3pPr>
      <a:lvl4pPr marL="694282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4pPr>
      <a:lvl5pPr marL="925710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5pPr>
      <a:lvl6pPr marL="1157137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6pPr>
      <a:lvl7pPr marL="1388565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7pPr>
      <a:lvl8pPr marL="1619991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8pPr>
      <a:lvl9pPr marL="1851419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8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192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txStyles>
    <p:titleStyle>
      <a:lvl1pPr algn="l" defTabSz="617197" rtl="0" eaLnBrk="1" latinLnBrk="0" hangingPunct="1">
        <a:lnSpc>
          <a:spcPct val="90000"/>
        </a:lnSpc>
        <a:spcBef>
          <a:spcPct val="0"/>
        </a:spcBef>
        <a:buNone/>
        <a:defRPr sz="324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54299" indent="-154299" algn="l" defTabSz="61719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2897" indent="-154299" algn="l" defTabSz="617197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80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71494" indent="-154299" algn="l" defTabSz="617197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0092" indent="-154299" algn="l" defTabSz="617197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43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88689" indent="-154299" algn="l" defTabSz="617197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6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97287" indent="-154299" algn="l" defTabSz="617197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885" indent="-154299" algn="l" defTabSz="617197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483" indent="-154299" algn="l" defTabSz="617197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081" indent="-154299" algn="l" defTabSz="617197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197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598" algn="l" defTabSz="617197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197" algn="l" defTabSz="617197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793" algn="l" defTabSz="617197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391" algn="l" defTabSz="617197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2989" algn="l" defTabSz="617197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586" algn="l" defTabSz="617197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184" algn="l" defTabSz="617197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782" algn="l" defTabSz="617197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8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521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txStyles>
    <p:titleStyle>
      <a:lvl1pPr algn="l" defTabSz="617197" rtl="0" eaLnBrk="1" latinLnBrk="0" hangingPunct="1">
        <a:lnSpc>
          <a:spcPct val="90000"/>
        </a:lnSpc>
        <a:spcBef>
          <a:spcPct val="0"/>
        </a:spcBef>
        <a:buNone/>
        <a:defRPr sz="324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54299" indent="-154299" algn="l" defTabSz="617197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216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2897" indent="-154299" algn="l" defTabSz="617197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804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71494" indent="-154299" algn="l" defTabSz="617197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62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0092" indent="-154299" algn="l" defTabSz="617197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436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88689" indent="-154299" algn="l" defTabSz="617197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64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97287" indent="-154299" algn="l" defTabSz="617197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885" indent="-154299" algn="l" defTabSz="617197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483" indent="-154299" algn="l" defTabSz="617197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081" indent="-154299" algn="l" defTabSz="617197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197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598" algn="l" defTabSz="617197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197" algn="l" defTabSz="617197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793" algn="l" defTabSz="617197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391" algn="l" defTabSz="617197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2989" algn="l" defTabSz="617197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586" algn="l" defTabSz="617197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184" algn="l" defTabSz="617197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782" algn="l" defTabSz="617197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462855" rtl="0" eaLnBrk="1" latinLnBrk="0" hangingPunct="1">
        <a:spcBef>
          <a:spcPct val="0"/>
        </a:spcBef>
        <a:buNone/>
        <a:defRPr sz="1822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3571" indent="-173571" algn="l" defTabSz="462855" rtl="0" eaLnBrk="1" latinLnBrk="0" hangingPunct="1">
        <a:spcBef>
          <a:spcPct val="20000"/>
        </a:spcBef>
        <a:buFont typeface="Symbol" panose="05050102010706020507" pitchFamily="18" charset="2"/>
        <a:buChar char=""/>
        <a:defRPr sz="131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76070" indent="-144644" algn="l" defTabSz="462855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78567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31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9996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41424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»"/>
        <a:defRPr sz="131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272851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04279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735705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1967133" indent="-115713" algn="l" defTabSz="4628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1pPr>
      <a:lvl2pPr marL="231428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2pPr>
      <a:lvl3pPr marL="462855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3pPr>
      <a:lvl4pPr marL="694282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4pPr>
      <a:lvl5pPr marL="925710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5pPr>
      <a:lvl6pPr marL="1157137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6pPr>
      <a:lvl7pPr marL="1388565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7pPr>
      <a:lvl8pPr marL="1619991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8pPr>
      <a:lvl9pPr marL="1851419" algn="l" defTabSz="462855" rtl="0" eaLnBrk="1" latinLnBrk="0" hangingPunct="1">
        <a:defRPr sz="9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9E943-A093-CAD7-5ACB-18BA00DE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01516"/>
            <a:ext cx="7886700" cy="2232250"/>
          </a:xfrm>
        </p:spPr>
        <p:txBody>
          <a:bodyPr/>
          <a:lstStyle/>
          <a:p>
            <a:r>
              <a:rPr lang="en-GB" sz="3600" dirty="0"/>
              <a:t>Business Network Event 2025</a:t>
            </a:r>
            <a:br>
              <a:rPr lang="en-GB" sz="3600" dirty="0"/>
            </a:br>
            <a:br>
              <a:rPr lang="en-GB" sz="3600" dirty="0"/>
            </a:br>
            <a:r>
              <a:rPr lang="en-GB" sz="3200" dirty="0"/>
              <a:t>Accounting for Business with Business: Graded Unit 1</a:t>
            </a:r>
          </a:p>
        </p:txBody>
      </p:sp>
    </p:spTree>
    <p:extLst>
      <p:ext uri="{BB962C8B-B14F-4D97-AF65-F5344CB8AC3E}">
        <p14:creationId xmlns:p14="http://schemas.microsoft.com/office/powerpoint/2010/main" val="2047019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6A0DD-CC6D-878A-B27E-F7F826DCA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D0BC229-2393-6DA9-F983-9B8B385E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824508"/>
          </a:xfrm>
        </p:spPr>
        <p:txBody>
          <a:bodyPr/>
          <a:lstStyle/>
          <a:p>
            <a:r>
              <a:rPr lang="en-GB" sz="3600" dirty="0"/>
              <a:t>Updates to outcome 3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D5A9F196-BA1D-97EB-7E95-9D3C7B455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985292"/>
            <a:ext cx="85314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Outcome 3 — Prepare bookkeeping records for a business</a:t>
            </a:r>
            <a:endParaRPr kumimoji="0" lang="en-GB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BB16D3A-228A-9017-00B1-F3FA5DEF1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482896"/>
              </p:ext>
            </p:extLst>
          </p:nvPr>
        </p:nvGraphicFramePr>
        <p:xfrm>
          <a:off x="755576" y="1921396"/>
          <a:ext cx="7886700" cy="309467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628494">
                  <a:extLst>
                    <a:ext uri="{9D8B030D-6E8A-4147-A177-3AD203B41FA5}">
                      <a16:colId xmlns:a16="http://schemas.microsoft.com/office/drawing/2014/main" val="376316862"/>
                    </a:ext>
                  </a:extLst>
                </a:gridCol>
                <a:gridCol w="2629103">
                  <a:extLst>
                    <a:ext uri="{9D8B030D-6E8A-4147-A177-3AD203B41FA5}">
                      <a16:colId xmlns:a16="http://schemas.microsoft.com/office/drawing/2014/main" val="3928829369"/>
                    </a:ext>
                  </a:extLst>
                </a:gridCol>
                <a:gridCol w="2629103">
                  <a:extLst>
                    <a:ext uri="{9D8B030D-6E8A-4147-A177-3AD203B41FA5}">
                      <a16:colId xmlns:a16="http://schemas.microsoft.com/office/drawing/2014/main" val="2919301784"/>
                    </a:ext>
                  </a:extLst>
                </a:gridCol>
              </a:tblGrid>
              <a:tr h="6638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J5FN 47 — Accounting for Business: An Introduction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773" marR="65773" marT="68818" marB="6881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evidence requirements</a:t>
                      </a:r>
                      <a:r>
                        <a:rPr lang="en-GB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Accounting for Business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773" marR="65773" marT="68818" marB="6881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J5TA 47 — Business: Graded Unit 1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773" marR="65773" marT="68818" marB="68818"/>
                </a:tc>
                <a:extLst>
                  <a:ext uri="{0D108BD9-81ED-4DB2-BD59-A6C34878D82A}">
                    <a16:rowId xmlns:a16="http://schemas.microsoft.com/office/drawing/2014/main" val="2216255341"/>
                  </a:ext>
                </a:extLst>
              </a:tr>
              <a:tr h="108769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 and/or skills</a:t>
                      </a:r>
                    </a:p>
                    <a:p>
                      <a:pPr marL="216000" lvl="0" indent="-216000" algn="l" defTabSz="462855" rtl="0" eaLnBrk="1" latinLnBrk="0" hangingPunct="1"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215900" algn="l"/>
                        </a:tabLs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Basic bookkeeping records </a:t>
                      </a:r>
                    </a:p>
                    <a:p>
                      <a:pPr marL="216000" lvl="0" indent="-216000" algn="l" defTabSz="462855" rtl="0" eaLnBrk="1" latinLnBrk="0" hangingPunct="1"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215900" algn="l"/>
                        </a:tabLs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Analysed cash book</a:t>
                      </a:r>
                    </a:p>
                    <a:p>
                      <a:pPr marL="216000" lvl="0" indent="-216000" algn="l" defTabSz="462855" rtl="0" eaLnBrk="1" latinLnBrk="0" hangingPunct="1"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215900" algn="l"/>
                        </a:tabLs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Customer/supplier ledgers</a:t>
                      </a:r>
                    </a:p>
                  </a:txBody>
                  <a:tcPr marL="65773" marR="65773" marT="68818" marB="68818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 Requirements</a:t>
                      </a:r>
                    </a:p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GB" sz="18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65773" marR="65773" marT="68818" marB="68818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Topics</a:t>
                      </a:r>
                      <a:b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GB" sz="18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65773" marR="65773" marT="68818" marB="68818"/>
                </a:tc>
                <a:extLst>
                  <a:ext uri="{0D108BD9-81ED-4DB2-BD59-A6C34878D82A}">
                    <a16:rowId xmlns:a16="http://schemas.microsoft.com/office/drawing/2014/main" val="3246683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061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39642-7023-A85E-E90E-6B6909D14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5FBA92-7B93-8BE1-3073-FD738942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824508"/>
          </a:xfrm>
        </p:spPr>
        <p:txBody>
          <a:bodyPr/>
          <a:lstStyle/>
          <a:p>
            <a:r>
              <a:rPr lang="en-GB" sz="3600" dirty="0"/>
              <a:t>Updates to outcome 4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DC7B124-5F70-C68E-F479-42E1A81D6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985292"/>
            <a:ext cx="85314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Outcome 4 — Prepare and interpret basic financial statements from accounting information for internal use</a:t>
            </a:r>
            <a:endParaRPr kumimoji="0" lang="en-GB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14C5281-8E18-720C-0604-446E64C9A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586151"/>
              </p:ext>
            </p:extLst>
          </p:nvPr>
        </p:nvGraphicFramePr>
        <p:xfrm>
          <a:off x="755576" y="1921396"/>
          <a:ext cx="7886700" cy="37325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628494">
                  <a:extLst>
                    <a:ext uri="{9D8B030D-6E8A-4147-A177-3AD203B41FA5}">
                      <a16:colId xmlns:a16="http://schemas.microsoft.com/office/drawing/2014/main" val="376316862"/>
                    </a:ext>
                  </a:extLst>
                </a:gridCol>
                <a:gridCol w="2629103">
                  <a:extLst>
                    <a:ext uri="{9D8B030D-6E8A-4147-A177-3AD203B41FA5}">
                      <a16:colId xmlns:a16="http://schemas.microsoft.com/office/drawing/2014/main" val="3928829369"/>
                    </a:ext>
                  </a:extLst>
                </a:gridCol>
                <a:gridCol w="2629103">
                  <a:extLst>
                    <a:ext uri="{9D8B030D-6E8A-4147-A177-3AD203B41FA5}">
                      <a16:colId xmlns:a16="http://schemas.microsoft.com/office/drawing/2014/main" val="2919301784"/>
                    </a:ext>
                  </a:extLst>
                </a:gridCol>
              </a:tblGrid>
              <a:tr h="9004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J5FN 47 — Accounting for Business: An Introduction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773" marR="65773" marT="68818" marB="6881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evidence requirements</a:t>
                      </a:r>
                      <a:r>
                        <a:rPr lang="en-GB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Accounting for Business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773" marR="65773" marT="68818" marB="6881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J5TA 47 — Business: Graded Unit 1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773" marR="65773" marT="68818" marB="68818"/>
                </a:tc>
                <a:extLst>
                  <a:ext uri="{0D108BD9-81ED-4DB2-BD59-A6C34878D82A}">
                    <a16:rowId xmlns:a16="http://schemas.microsoft.com/office/drawing/2014/main" val="2216255341"/>
                  </a:ext>
                </a:extLst>
              </a:tr>
              <a:tr h="27719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 and/or skills</a:t>
                      </a:r>
                    </a:p>
                    <a:p>
                      <a:pPr marL="216000" lvl="0" indent="-216000" algn="l" defTabSz="462855" rtl="0" eaLnBrk="1" latinLnBrk="0" hangingPunct="1"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215900" algn="l"/>
                        </a:tabLs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Income statement</a:t>
                      </a:r>
                    </a:p>
                    <a:p>
                      <a:pPr marL="216000" lvl="0" indent="-216000" algn="l" defTabSz="462855" rtl="0" eaLnBrk="1" latinLnBrk="0" hangingPunct="1"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215900" algn="l"/>
                        </a:tabLs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Statement of financial position</a:t>
                      </a:r>
                    </a:p>
                    <a:p>
                      <a:pPr marL="216000" lvl="0" indent="-216000" algn="l" defTabSz="462855" rtl="0" eaLnBrk="1" latinLnBrk="0" hangingPunct="1"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215900" algn="l"/>
                        </a:tabLs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Relevance of financial information</a:t>
                      </a:r>
                    </a:p>
                    <a:p>
                      <a:pPr marL="216000" lvl="0" indent="-216000" algn="l" defTabSz="462855" rtl="0" eaLnBrk="1" latinLnBrk="0" hangingPunct="1"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215900" algn="l"/>
                        </a:tabLs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Assessing financial position</a:t>
                      </a:r>
                    </a:p>
                  </a:txBody>
                  <a:tcPr marL="65773" marR="65773" marT="68818" marB="68818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 Requirements</a:t>
                      </a:r>
                    </a:p>
                  </a:txBody>
                  <a:tcPr marL="65773" marR="65773" marT="68818" marB="68818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Topics</a:t>
                      </a:r>
                      <a:b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73" marR="65773" marT="68818" marB="68818"/>
                </a:tc>
                <a:extLst>
                  <a:ext uri="{0D108BD9-81ED-4DB2-BD59-A6C34878D82A}">
                    <a16:rowId xmlns:a16="http://schemas.microsoft.com/office/drawing/2014/main" val="3246683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31320FC-1CFF-0EDF-936A-60AB21A1BDDE}"/>
              </a:ext>
            </a:extLst>
          </p:cNvPr>
          <p:cNvSpPr txBox="1"/>
          <p:nvPr/>
        </p:nvSpPr>
        <p:spPr>
          <a:xfrm>
            <a:off x="3326179" y="3526809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Explain a range of financial information with regard to assessing business performance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AA1774-06D0-A406-D1B8-5DD227BD78F5}"/>
              </a:ext>
            </a:extLst>
          </p:cNvPr>
          <p:cNvSpPr txBox="1"/>
          <p:nvPr/>
        </p:nvSpPr>
        <p:spPr>
          <a:xfrm>
            <a:off x="5990475" y="3526809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Income statement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Statement of financial position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Relevance of financial information</a:t>
            </a:r>
          </a:p>
          <a:p>
            <a:pPr marL="216000" indent="-216000">
              <a:buFont typeface="Arial" panose="020B0604020202020204" pitchFamily="34" charset="0"/>
              <a:buChar char="•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Assessing financial position</a:t>
            </a:r>
          </a:p>
        </p:txBody>
      </p:sp>
    </p:spTree>
    <p:extLst>
      <p:ext uri="{BB962C8B-B14F-4D97-AF65-F5344CB8AC3E}">
        <p14:creationId xmlns:p14="http://schemas.microsoft.com/office/powerpoint/2010/main" val="256786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BF9BC-6EEE-F5FC-873A-B1B945477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977EB-AC50-1C6E-A304-62D46EE8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824508"/>
          </a:xfrm>
        </p:spPr>
        <p:txBody>
          <a:bodyPr/>
          <a:lstStyle/>
          <a:p>
            <a:r>
              <a:rPr lang="en-GB" sz="3600" dirty="0"/>
              <a:t>Activity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1CFE8-9D0A-05D1-5668-8F0B4146C9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057300"/>
            <a:ext cx="7886700" cy="3600400"/>
          </a:xfrm>
        </p:spPr>
        <p:txBody>
          <a:bodyPr/>
          <a:lstStyle/>
          <a:p>
            <a:pPr marL="0" indent="0" defTabSz="740597" fontAlgn="base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None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Questions for non-accountants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216000" indent="-216000" defTabSz="740597" fontAlgn="base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FFFFFF"/>
                </a:solidFill>
                <a:latin typeface="Arial"/>
              </a:rPr>
              <a:t>The questions in the activity are designed for non-accountants and require no specialist knowledge.</a:t>
            </a:r>
          </a:p>
          <a:p>
            <a:pPr marL="216000" indent="-216000" defTabSz="740597" fontAlgn="base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FFFFFF"/>
                </a:solidFill>
                <a:latin typeface="Arial"/>
              </a:rPr>
              <a:t>You have 15 minutes to complete the activity.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541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63088-A1C1-4CE6-4700-5366FBFC5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D438-9FA8-0496-A638-3B86C0590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8191822" cy="1254090"/>
          </a:xfrm>
        </p:spPr>
        <p:txBody>
          <a:bodyPr/>
          <a:lstStyle/>
          <a:p>
            <a:r>
              <a:rPr lang="en-GB" sz="3600" dirty="0"/>
              <a:t>Activity solutions for questions for non-accountants (questions 1 and 2)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11FB3E-697A-2EAB-E63B-D2A8FFEC1A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51520" y="1558890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0" indent="-3600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warehousing costs are likely to be a result of:</a:t>
            </a:r>
          </a:p>
          <a:p>
            <a:pPr marL="720000" lvl="1" indent="-360000">
              <a:buFont typeface="+mj-lt"/>
              <a:buAutoNum type="alphaLcPeriod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training</a:t>
            </a:r>
          </a:p>
          <a:p>
            <a:pPr marL="720000" lvl="1" indent="-360000">
              <a:buFont typeface="+mj-lt"/>
              <a:buAutoNum type="alphaLcPeriod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to retain very high levels of inventory/stocks</a:t>
            </a:r>
          </a:p>
          <a:p>
            <a:pPr marL="720000" lvl="1" indent="-360000">
              <a:buFont typeface="+mj-lt"/>
              <a:buAutoNum type="alphaLcPeriod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relatively low profit margin being made on the firms products</a:t>
            </a:r>
          </a:p>
          <a:p>
            <a:pPr marL="720000" lvl="1" indent="-360000">
              <a:buFont typeface="+mj-lt"/>
              <a:buAutoNum type="alphaLcPeriod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size of dividends paid to shareholders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60000" lvl="0" indent="-360000">
              <a:lnSpc>
                <a:spcPct val="150000"/>
              </a:lnSpc>
              <a:buFont typeface="+mj-lt"/>
              <a:buAutoNum type="arabicPeriod" startAt="2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able to hold very low levels of inventory may enable a company to:</a:t>
            </a:r>
          </a:p>
          <a:p>
            <a:pPr marL="720000" lvl="1" indent="-360000">
              <a:buFont typeface="+mj-lt"/>
              <a:buAutoNum type="alphaLcPeriod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 higher prices for their products</a:t>
            </a:r>
          </a:p>
          <a:p>
            <a:pPr marL="720000" lvl="1" indent="-360000">
              <a:buFont typeface="+mj-lt"/>
              <a:buAutoNum type="alphaLcPeriod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sales in the key target markets</a:t>
            </a:r>
          </a:p>
          <a:p>
            <a:pPr marL="720000" lvl="1" indent="-360000">
              <a:buFont typeface="+mj-lt"/>
              <a:buAutoNum type="alphaLcPeriod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greater training for the warehouse staff</a:t>
            </a:r>
          </a:p>
          <a:p>
            <a:pPr marL="720000" lvl="1" indent="-360000">
              <a:buFont typeface="+mj-lt"/>
              <a:buAutoNum type="alphaLcPeriod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costs associated with storage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1CEE28-5EFD-F3E3-7191-ABDDA4D6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4248" y="231522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D248D-628A-A03D-DABA-93E7F9801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14391" y="4917473"/>
            <a:ext cx="1129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243139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6FF3B-723F-5293-243D-9D125B334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3596A-7BBB-0861-EDFC-92F4358CB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8191822" cy="1254090"/>
          </a:xfrm>
        </p:spPr>
        <p:txBody>
          <a:bodyPr/>
          <a:lstStyle/>
          <a:p>
            <a:r>
              <a:rPr lang="en-GB" sz="3600" dirty="0"/>
              <a:t>Activity solutions for questions for non-accountants (questions 3 and 4)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21151B-8E8E-84CE-EF7F-CC2AE1A64685}"/>
              </a:ext>
            </a:extLst>
          </p:cNvPr>
          <p:cNvSpPr txBox="1"/>
          <p:nvPr/>
        </p:nvSpPr>
        <p:spPr>
          <a:xfrm>
            <a:off x="264798" y="1561356"/>
            <a:ext cx="941977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0" indent="-360000">
              <a:lnSpc>
                <a:spcPct val="150000"/>
              </a:lnSpc>
              <a:buFont typeface="+mj-lt"/>
              <a:buAutoNum type="arabicPeriod" startAt="3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danger of holding a very low level of inventory/stock is:</a:t>
            </a:r>
          </a:p>
          <a:p>
            <a:pPr marL="720000" lvl="1" indent="-360000">
              <a:buFont typeface="+mj-lt"/>
              <a:buAutoNum type="alphaLcPeriod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company may run out of products to sell</a:t>
            </a:r>
          </a:p>
          <a:p>
            <a:pPr marL="720000" lvl="1" indent="-360000">
              <a:buFont typeface="+mj-lt"/>
              <a:buAutoNum type="alphaLcPeriod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company may be fined by the government</a:t>
            </a:r>
          </a:p>
          <a:p>
            <a:pPr marL="720000" lvl="1" indent="-360000">
              <a:buFont typeface="+mj-lt"/>
              <a:buAutoNum type="alphaLcPeriod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Profits will rise</a:t>
            </a:r>
          </a:p>
          <a:p>
            <a:pPr marL="720000" lvl="1" indent="-360000">
              <a:buFont typeface="+mj-lt"/>
              <a:buAutoNum type="alphaLcPeriod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warehouse cost swill increase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60000" lvl="0" indent="-360000">
              <a:lnSpc>
                <a:spcPct val="150000"/>
              </a:lnSpc>
              <a:buFont typeface="+mj-lt"/>
              <a:buAutoNum type="arabicPeriod" startAt="4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excessive levels of inventory/stocks could:</a:t>
            </a:r>
          </a:p>
          <a:p>
            <a:pPr marL="720000" lvl="1" indent="-360000">
              <a:buFont typeface="+mj-lt"/>
              <a:buAutoNum type="alphaLcPeriod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shortages for customers</a:t>
            </a:r>
          </a:p>
          <a:p>
            <a:pPr marL="720000" lvl="1" indent="-360000">
              <a:buFont typeface="+mj-lt"/>
              <a:buAutoNum type="alphaLcPeriod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the likelihood that some stock is damaged </a:t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perishes</a:t>
            </a:r>
          </a:p>
          <a:p>
            <a:pPr marL="720000" lvl="1" indent="-360000">
              <a:buFont typeface="+mj-lt"/>
              <a:buAutoNum type="alphaLcPeriod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increase company profits</a:t>
            </a:r>
          </a:p>
          <a:p>
            <a:pPr marL="720000" lvl="1" indent="-360000">
              <a:buFont typeface="+mj-lt"/>
              <a:buAutoNum type="alphaLcPeriod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company more efficient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165546-0F0F-05D8-0DCD-E23876E8D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14726" y="2338338"/>
            <a:ext cx="1353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554E12-66F9-2F82-ABA1-BBCECFC82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54286" y="4607451"/>
            <a:ext cx="1353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322766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1455F-CD3E-587F-5AEE-859C04336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A723E-1B4C-DA25-75FB-21556045C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8191822" cy="1254090"/>
          </a:xfrm>
        </p:spPr>
        <p:txBody>
          <a:bodyPr/>
          <a:lstStyle/>
          <a:p>
            <a:r>
              <a:rPr lang="en-GB" sz="3600" dirty="0"/>
              <a:t>Activity solutions for questions for non-accountants (question 5)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Rectangle 76">
            <a:extLst>
              <a:ext uri="{FF2B5EF4-FFF2-40B4-BE49-F238E27FC236}">
                <a16:creationId xmlns:a16="http://schemas.microsoft.com/office/drawing/2014/main" id="{9B76D63D-5312-B052-2A6A-C3D5CE64D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1" y="1345332"/>
            <a:ext cx="88569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60000" marR="0" lvl="0" indent="-3600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  <a:tabLst/>
            </a:pPr>
            <a:r>
              <a:rPr kumimoji="0" lang="en-GB" altLang="en-US" sz="2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Referring to the financial information on the following two pages select three financial terms from the left hand column that could be used to assess company performance.</a:t>
            </a:r>
            <a:endParaRPr kumimoji="0" lang="en-GB" altLang="en-US" sz="2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5006D6-C1BE-7E8B-5CB3-18A5B8705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436507"/>
              </p:ext>
            </p:extLst>
          </p:nvPr>
        </p:nvGraphicFramePr>
        <p:xfrm>
          <a:off x="618452" y="2353444"/>
          <a:ext cx="3665516" cy="3313704"/>
        </p:xfrm>
        <a:graphic>
          <a:graphicData uri="http://schemas.openxmlformats.org/drawingml/2006/table">
            <a:tbl>
              <a:tblPr firstRow="1" firstCol="1" bandRow="1"/>
              <a:tblGrid>
                <a:gridCol w="3665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9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Revenue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Cost of sales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Gross profit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Distribution costs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Administrative expenses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3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Operating profit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Finance income</a:t>
                      </a:r>
                      <a:endParaRPr lang="en-GB" sz="14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Finance costs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Profit on ordinary activities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before taxation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Taxation</a:t>
                      </a:r>
                      <a:endParaRPr lang="en-GB" sz="14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23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Profit for the financial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year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33AC483-406A-3BAA-6273-40E392275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323318"/>
              </p:ext>
            </p:extLst>
          </p:nvPr>
        </p:nvGraphicFramePr>
        <p:xfrm>
          <a:off x="3563888" y="2353444"/>
          <a:ext cx="3343599" cy="3296036"/>
        </p:xfrm>
        <a:graphic>
          <a:graphicData uri="http://schemas.openxmlformats.org/drawingml/2006/table">
            <a:tbl>
              <a:tblPr firstRow="1" firstCol="1" bandRow="1"/>
              <a:tblGrid>
                <a:gridCol w="334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Non-current assets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Tangible assets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Current assets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 assets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Equity reserves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Ordinary share capital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Retained earnings</a:t>
                      </a:r>
                      <a:endParaRPr lang="en-GB" sz="14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Non-current liabilities</a:t>
                      </a:r>
                      <a:endParaRPr lang="en-GB" sz="14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Provision for liabilities and charges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Current liabilities</a:t>
                      </a:r>
                      <a:endParaRPr lang="en-GB" sz="14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Total Liabilities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" name="Left Arrow 166">
            <a:extLst>
              <a:ext uri="{FF2B5EF4-FFF2-40B4-BE49-F238E27FC236}">
                <a16:creationId xmlns:a16="http://schemas.microsoft.com/office/drawing/2014/main" id="{3EE35713-1FD1-FB0E-3124-FDCA6B774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08358" y="2353444"/>
            <a:ext cx="1078593" cy="214752"/>
          </a:xfrm>
          <a:prstGeom prst="leftArrow">
            <a:avLst/>
          </a:prstGeom>
          <a:solidFill>
            <a:srgbClr val="FF9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Arrow 167">
            <a:extLst>
              <a:ext uri="{FF2B5EF4-FFF2-40B4-BE49-F238E27FC236}">
                <a16:creationId xmlns:a16="http://schemas.microsoft.com/office/drawing/2014/main" id="{B81D2DFE-08C2-6901-C9EF-F7D68FC47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5558" y="2606162"/>
            <a:ext cx="1078593" cy="214752"/>
          </a:xfrm>
          <a:prstGeom prst="leftArrow">
            <a:avLst/>
          </a:prstGeom>
          <a:solidFill>
            <a:srgbClr val="FF9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Arrow 170">
            <a:extLst>
              <a:ext uri="{FF2B5EF4-FFF2-40B4-BE49-F238E27FC236}">
                <a16:creationId xmlns:a16="http://schemas.microsoft.com/office/drawing/2014/main" id="{8305F430-6AE1-A228-FD9E-480715766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83768" y="5401706"/>
            <a:ext cx="1078593" cy="214752"/>
          </a:xfrm>
          <a:prstGeom prst="leftArrow">
            <a:avLst/>
          </a:prstGeom>
          <a:solidFill>
            <a:srgbClr val="FF9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49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C999F-C8C8-3228-52F7-3070F8F06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72840-5E05-7A9B-4D71-60CF75678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8191822" cy="1254090"/>
          </a:xfrm>
        </p:spPr>
        <p:txBody>
          <a:bodyPr/>
          <a:lstStyle/>
          <a:p>
            <a:r>
              <a:rPr lang="en-GB" sz="3600" dirty="0"/>
              <a:t>Activity solutions for questions for non-accountants (question 6)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Rectangle 76">
            <a:extLst>
              <a:ext uri="{FF2B5EF4-FFF2-40B4-BE49-F238E27FC236}">
                <a16:creationId xmlns:a16="http://schemas.microsoft.com/office/drawing/2014/main" id="{21379E0E-4FB4-CB15-B9F2-F563B84DA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1" y="1345332"/>
            <a:ext cx="84969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60000" indent="-360000" defTabSz="914400">
              <a:buFont typeface="+mj-lt"/>
              <a:buAutoNum type="arabicPeriod" startAt="6"/>
            </a:pPr>
            <a:r>
              <a:rPr lang="en-GB" sz="2000" dirty="0">
                <a:solidFill>
                  <a:schemeClr val="bg1"/>
                </a:solidFill>
              </a:rPr>
              <a:t>Study the financial figures for each financial term you have selected in question 5, and in a few lines assess the performance of this company.</a:t>
            </a:r>
          </a:p>
        </p:txBody>
      </p:sp>
      <p:sp>
        <p:nvSpPr>
          <p:cNvPr id="11" name="Rectangle 76">
            <a:extLst>
              <a:ext uri="{FF2B5EF4-FFF2-40B4-BE49-F238E27FC236}">
                <a16:creationId xmlns:a16="http://schemas.microsoft.com/office/drawing/2014/main" id="{A6F1D311-BA4B-0665-E1B0-3683256CF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086898"/>
            <a:ext cx="8132677" cy="3385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defTabSz="914400"/>
            <a:r>
              <a:rPr lang="en-GB" sz="1600" b="1" dirty="0">
                <a:solidFill>
                  <a:schemeClr val="bg1"/>
                </a:solidFill>
              </a:rPr>
              <a:t>Consolidated income statement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E72C38-036E-B5B8-7105-72E579BFB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355956"/>
              </p:ext>
            </p:extLst>
          </p:nvPr>
        </p:nvGraphicFramePr>
        <p:xfrm>
          <a:off x="467544" y="2429815"/>
          <a:ext cx="8136904" cy="1311595"/>
        </p:xfrm>
        <a:graphic>
          <a:graphicData uri="http://schemas.openxmlformats.org/drawingml/2006/table">
            <a:tbl>
              <a:tblPr firstRow="1" firstCol="1" bandRow="1"/>
              <a:tblGrid>
                <a:gridCol w="2724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2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2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Year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2023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2022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2021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2020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2019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2018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Cost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£000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£000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£000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£000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£000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£000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Revenue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50964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51407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54191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51595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48555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45587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Cost of sales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(26027)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(25847)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(26864)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(26497)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(24165)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(18996)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Profit for the financial year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1211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2830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2775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2105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3121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3461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3FE6E9A-69A4-4A97-C5FD-39424E3AC3FD}"/>
              </a:ext>
            </a:extLst>
          </p:cNvPr>
          <p:cNvSpPr txBox="1"/>
          <p:nvPr/>
        </p:nvSpPr>
        <p:spPr>
          <a:xfrm>
            <a:off x="395536" y="379360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2023 is below where it was in 2020, and had peaked in 2021, suggesting the firm has faced difficult trading conditions over the past few years.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9AAEFC-C9B8-3695-A29E-02E5F381CC98}"/>
              </a:ext>
            </a:extLst>
          </p:cNvPr>
          <p:cNvSpPr txBox="1"/>
          <p:nvPr/>
        </p:nvSpPr>
        <p:spPr>
          <a:xfrm>
            <a:off x="395536" y="4441676"/>
            <a:ext cx="5678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sales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percentage of revenue has risen slightly in 2023 versus 2022, but is significantly higher that the percentage in 2018, indicating an upward </a:t>
            </a:r>
          </a:p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on costs feeding through into lower profits.</a:t>
            </a:r>
          </a:p>
        </p:txBody>
      </p:sp>
    </p:spTree>
    <p:extLst>
      <p:ext uri="{BB962C8B-B14F-4D97-AF65-F5344CB8AC3E}">
        <p14:creationId xmlns:p14="http://schemas.microsoft.com/office/powerpoint/2010/main" val="45503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A50A9-0D31-C986-EABB-1CCFD80FF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9A5A1-4C4F-F6C1-83CD-B6D2C88F4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8496944" cy="1254090"/>
          </a:xfrm>
        </p:spPr>
        <p:txBody>
          <a:bodyPr/>
          <a:lstStyle/>
          <a:p>
            <a:r>
              <a:rPr lang="en-GB" sz="3600" dirty="0"/>
              <a:t>Activity solutions for questions for non-accountants (question 6 continued)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Rectangle 76">
            <a:extLst>
              <a:ext uri="{FF2B5EF4-FFF2-40B4-BE49-F238E27FC236}">
                <a16:creationId xmlns:a16="http://schemas.microsoft.com/office/drawing/2014/main" id="{8A2CFE65-F387-2BA3-B7F7-6B1016137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1" y="1933590"/>
            <a:ext cx="84969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60000" indent="-360000" defTabSz="914400">
              <a:buFont typeface="+mj-lt"/>
              <a:buAutoNum type="arabicPeriod" startAt="6"/>
            </a:pPr>
            <a:r>
              <a:rPr lang="en-GB" sz="2000" dirty="0">
                <a:solidFill>
                  <a:schemeClr val="bg1"/>
                </a:solidFill>
              </a:rPr>
              <a:t>Study the financial figures for each financial term you have selected in question 5, and in a few lines assess the performance of this company.</a:t>
            </a:r>
          </a:p>
        </p:txBody>
      </p:sp>
      <p:sp>
        <p:nvSpPr>
          <p:cNvPr id="11" name="Rectangle 76">
            <a:extLst>
              <a:ext uri="{FF2B5EF4-FFF2-40B4-BE49-F238E27FC236}">
                <a16:creationId xmlns:a16="http://schemas.microsoft.com/office/drawing/2014/main" id="{F4953713-FB55-B414-7668-B346F68C8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79" y="2662962"/>
            <a:ext cx="8132677" cy="3385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defTabSz="914400"/>
            <a:r>
              <a:rPr lang="en-GB" sz="1600" b="1" dirty="0">
                <a:solidFill>
                  <a:schemeClr val="bg1"/>
                </a:solidFill>
              </a:rPr>
              <a:t>Consolidated income statement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F8E65E-928D-54ED-234F-57BC21E68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798762"/>
              </p:ext>
            </p:extLst>
          </p:nvPr>
        </p:nvGraphicFramePr>
        <p:xfrm>
          <a:off x="539552" y="2986065"/>
          <a:ext cx="8136904" cy="1311595"/>
        </p:xfrm>
        <a:graphic>
          <a:graphicData uri="http://schemas.openxmlformats.org/drawingml/2006/table">
            <a:tbl>
              <a:tblPr firstRow="1" firstCol="1" bandRow="1"/>
              <a:tblGrid>
                <a:gridCol w="2724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2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2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Year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2023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2022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2021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2020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2019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2018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Cost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£000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£000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£000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£000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£000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£000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Revenue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50964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51407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54191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51595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48555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45587</a:t>
                      </a:r>
                      <a:endParaRPr lang="en-GB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Cost of sales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(26027)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(25847)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(26864)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(26497)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(24165)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(18996)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Profit for the financial year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1211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2830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2775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2105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3121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3461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94" marR="67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C2C8AEA-7E80-A588-5DDD-AF13B2E9739A}"/>
              </a:ext>
            </a:extLst>
          </p:cNvPr>
          <p:cNvSpPr txBox="1"/>
          <p:nvPr/>
        </p:nvSpPr>
        <p:spPr>
          <a:xfrm>
            <a:off x="461533" y="4454450"/>
            <a:ext cx="6154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Profits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slumped during 2023, and the 2020-2023 figures are all significantly down on 2018 and 19. The company is not performing as well as it did.</a:t>
            </a:r>
          </a:p>
        </p:txBody>
      </p:sp>
    </p:spTree>
    <p:extLst>
      <p:ext uri="{BB962C8B-B14F-4D97-AF65-F5344CB8AC3E}">
        <p14:creationId xmlns:p14="http://schemas.microsoft.com/office/powerpoint/2010/main" val="425940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A2D7D-01EA-BD52-E778-BBB6C9C25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E196F-B6E7-A0F5-77DF-F32A2D386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8191822" cy="1254090"/>
          </a:xfrm>
        </p:spPr>
        <p:txBody>
          <a:bodyPr/>
          <a:lstStyle/>
          <a:p>
            <a:r>
              <a:rPr lang="en-GB" sz="3600" dirty="0"/>
              <a:t>Activity solutions for questions for non-accountants (question 7)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5" name="Rectangle 76">
            <a:extLst>
              <a:ext uri="{FF2B5EF4-FFF2-40B4-BE49-F238E27FC236}">
                <a16:creationId xmlns:a16="http://schemas.microsoft.com/office/drawing/2014/main" id="{A9ACC9C0-AEE9-6B4C-F701-7A0B77F38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3" y="1461472"/>
            <a:ext cx="871296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lvl="0" indent="-457200" defTabSz="914400">
              <a:buFont typeface="+mj-lt"/>
              <a:buAutoNum type="arabicPeriod" startAt="7"/>
            </a:pPr>
            <a:r>
              <a:rPr lang="en-GB" sz="2000" dirty="0">
                <a:solidFill>
                  <a:schemeClr val="bg1"/>
                </a:solidFill>
              </a:rPr>
              <a:t>Suggest one further item or detail of financial information not contained in the financial statements that would be useful in helping to assess company performance.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D51C0E-012D-27D3-2472-D0C4AFBBE37C}"/>
              </a:ext>
            </a:extLst>
          </p:cNvPr>
          <p:cNvSpPr txBox="1"/>
          <p:nvPr/>
        </p:nvSpPr>
        <p:spPr>
          <a:xfrm>
            <a:off x="611560" y="2590604"/>
            <a:ext cx="84747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150000"/>
              </a:lnSpc>
              <a:buFont typeface="+mj-lt"/>
              <a:buAutoNum type="arabicPeriod"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by geographical area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E80742-5CA7-D2B2-AF87-162444665F3C}"/>
              </a:ext>
            </a:extLst>
          </p:cNvPr>
          <p:cNvSpPr txBox="1"/>
          <p:nvPr/>
        </p:nvSpPr>
        <p:spPr>
          <a:xfrm>
            <a:off x="611560" y="3291722"/>
            <a:ext cx="844140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150000"/>
              </a:lnSpc>
              <a:buFont typeface="+mj-lt"/>
              <a:buAutoNum type="arabicPeriod" startAt="2"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per product category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163149-F4D9-2EF5-FD6C-5EF66A75961E}"/>
              </a:ext>
            </a:extLst>
          </p:cNvPr>
          <p:cNvSpPr txBox="1"/>
          <p:nvPr/>
        </p:nvSpPr>
        <p:spPr>
          <a:xfrm>
            <a:off x="611560" y="3973187"/>
            <a:ext cx="844140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150000"/>
              </a:lnSpc>
              <a:buFont typeface="+mj-lt"/>
              <a:buAutoNum type="arabicPeriod" startAt="3"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breakdown of costs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0A5D04-EB42-749C-A060-CF5F25F94666}"/>
              </a:ext>
            </a:extLst>
          </p:cNvPr>
          <p:cNvSpPr txBox="1"/>
          <p:nvPr/>
        </p:nvSpPr>
        <p:spPr>
          <a:xfrm>
            <a:off x="611560" y="4612521"/>
            <a:ext cx="844140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150000"/>
              </a:lnSpc>
              <a:buFont typeface="+mj-lt"/>
              <a:buAutoNum type="arabicPeriod" startAt="4"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other answers are possible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9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3348B-253A-D0CA-770F-4C79E30D4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98AFA-A3DA-A246-A597-31E95AF3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824508"/>
          </a:xfrm>
        </p:spPr>
        <p:txBody>
          <a:bodyPr/>
          <a:lstStyle/>
          <a:p>
            <a:r>
              <a:rPr lang="en-GB" sz="3600" dirty="0"/>
              <a:t>Activity</a:t>
            </a:r>
          </a:p>
        </p:txBody>
      </p:sp>
      <p:sp>
        <p:nvSpPr>
          <p:cNvPr id="9" name="Rectangle 76">
            <a:extLst>
              <a:ext uri="{FF2B5EF4-FFF2-40B4-BE49-F238E27FC236}">
                <a16:creationId xmlns:a16="http://schemas.microsoft.com/office/drawing/2014/main" id="{A315E23D-8988-A0E4-1890-C2D49F2D2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243707"/>
            <a:ext cx="7543750" cy="46166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indent="457200" algn="l" defTabSz="462855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sz="1822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0" defTabSz="914400">
              <a:defRPr/>
            </a:pPr>
            <a:r>
              <a:rPr lang="en-GB" sz="2400" dirty="0">
                <a:solidFill>
                  <a:schemeClr val="bg1"/>
                </a:solidFill>
                <a:ea typeface="+mn-ea"/>
              </a:rPr>
              <a:t>What questions can actually be asked?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92381A-B8DA-A99D-DA63-828DC9D95364}"/>
              </a:ext>
            </a:extLst>
          </p:cNvPr>
          <p:cNvSpPr txBox="1"/>
          <p:nvPr/>
        </p:nvSpPr>
        <p:spPr>
          <a:xfrm>
            <a:off x="611560" y="1903393"/>
            <a:ext cx="8474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 and/or disadvantages of holding too much or too little inventory.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56B3BD-BF67-3781-3843-4899D17FE0B8}"/>
              </a:ext>
            </a:extLst>
          </p:cNvPr>
          <p:cNvSpPr txBox="1"/>
          <p:nvPr/>
        </p:nvSpPr>
        <p:spPr>
          <a:xfrm>
            <a:off x="628227" y="2929508"/>
            <a:ext cx="8441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 startAt="2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financial information to assess company performance.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12E8C6-334A-318E-D5AA-22E3090DA1A4}"/>
              </a:ext>
            </a:extLst>
          </p:cNvPr>
          <p:cNvSpPr txBox="1"/>
          <p:nvPr/>
        </p:nvSpPr>
        <p:spPr>
          <a:xfrm>
            <a:off x="644895" y="4009628"/>
            <a:ext cx="8441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 startAt="3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additional financial information useful in assessing company performance.</a:t>
            </a:r>
          </a:p>
        </p:txBody>
      </p:sp>
    </p:spTree>
    <p:extLst>
      <p:ext uri="{BB962C8B-B14F-4D97-AF65-F5344CB8AC3E}">
        <p14:creationId xmlns:p14="http://schemas.microsoft.com/office/powerpoint/2010/main" val="70969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0E9B0-0D6B-05AA-5EBA-BED08EB2B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824508"/>
          </a:xfrm>
        </p:spPr>
        <p:txBody>
          <a:bodyPr/>
          <a:lstStyle/>
          <a:p>
            <a:r>
              <a:rPr lang="en-GB" sz="3600" dirty="0"/>
              <a:t>Aims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20A12-CA8B-36B3-5D2E-2C73CC9FD6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057300"/>
            <a:ext cx="7886700" cy="3600400"/>
          </a:xfrm>
        </p:spPr>
        <p:txBody>
          <a:bodyPr/>
          <a:lstStyle/>
          <a:p>
            <a:pPr marL="0" indent="0" defTabSz="740597" fontAlgn="base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None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The aim of this </a:t>
            </a:r>
            <a:r>
              <a:rPr lang="en-GB" sz="2400" b="1" kern="0" dirty="0">
                <a:latin typeface="Arial"/>
              </a:rPr>
              <a:t>activity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is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:</a:t>
            </a:r>
          </a:p>
          <a:p>
            <a:pPr marL="216000" indent="-216000" defTabSz="740597" fontAlgn="base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FFFFFF"/>
                </a:solidFill>
                <a:latin typeface="Arial"/>
              </a:rPr>
              <a:t>To better understand the accounting questions in Business: Graded Unit 1.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268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07A5A-DA75-9D97-37BA-4DFD672BD9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104900"/>
            <a:ext cx="7886700" cy="1104900"/>
          </a:xfrm>
          <a:prstGeom prst="rect">
            <a:avLst/>
          </a:prstGeom>
        </p:spPr>
        <p:txBody>
          <a:bodyPr anchor="b"/>
          <a:lstStyle/>
          <a:p>
            <a:r>
              <a:rPr lang="en-GB" dirty="0"/>
              <a:t>SQA contact details </a:t>
            </a:r>
          </a:p>
        </p:txBody>
      </p:sp>
    </p:spTree>
    <p:extLst>
      <p:ext uri="{BB962C8B-B14F-4D97-AF65-F5344CB8AC3E}">
        <p14:creationId xmlns:p14="http://schemas.microsoft.com/office/powerpoint/2010/main" val="275106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1EE7F-5344-6C45-6050-CC8DB3B6E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ACC2-39F8-C76D-3D47-E08A6C01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824508"/>
          </a:xfrm>
        </p:spPr>
        <p:txBody>
          <a:bodyPr/>
          <a:lstStyle/>
          <a:p>
            <a:r>
              <a:rPr lang="en-GB" sz="3600" dirty="0"/>
              <a:t>Review 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524D4-7E86-8C45-8A11-E4C6D6FA36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057300"/>
            <a:ext cx="7886700" cy="3168352"/>
          </a:xfrm>
        </p:spPr>
        <p:txBody>
          <a:bodyPr/>
          <a:lstStyle/>
          <a:p>
            <a:pPr marL="0" indent="0" defTabSz="740597" fontAlgn="base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None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The review of the Business award identified that the: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216000" indent="-216000" defTabSz="740597" fontAlgn="base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FFFFFF"/>
                </a:solidFill>
                <a:latin typeface="Arial"/>
              </a:rPr>
              <a:t>Business for Accounting unit was more suited for accountancy qualifications.</a:t>
            </a:r>
          </a:p>
          <a:p>
            <a:pPr marL="216000" indent="-216000" defTabSz="740597" fontAlgn="base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FFFFFF"/>
                </a:solidFill>
                <a:latin typeface="Arial"/>
              </a:rPr>
              <a:t>Business for Accounting unit was quite ‘heavy’ going.</a:t>
            </a:r>
          </a:p>
          <a:p>
            <a:pPr marL="216000" indent="-216000" defTabSz="740597" fontAlgn="base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FFFFFF"/>
                </a:solidFill>
                <a:latin typeface="Arial"/>
              </a:rPr>
              <a:t>Business: Graded Unit 1 examination was challenging.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1710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620A2-EECF-7F10-6DD6-914AD1DBE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09EAF-A732-FA2E-0731-AE408F08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824508"/>
          </a:xfrm>
        </p:spPr>
        <p:txBody>
          <a:bodyPr/>
          <a:lstStyle/>
          <a:p>
            <a:r>
              <a:rPr lang="en-GB" sz="3600" dirty="0"/>
              <a:t>Review decision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6AB2A-82AE-BDC6-CC86-657DE2211A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057300"/>
            <a:ext cx="7886700" cy="4536504"/>
          </a:xfrm>
        </p:spPr>
        <p:txBody>
          <a:bodyPr/>
          <a:lstStyle/>
          <a:p>
            <a:pPr marL="0" indent="0" defTabSz="740597" fontAlgn="base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None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On the basis of the feedback, it was decided to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:</a:t>
            </a:r>
          </a:p>
          <a:p>
            <a:pPr marL="216000" indent="-216000" defTabSz="740597" fontAlgn="base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FFFFFF"/>
                </a:solidFill>
                <a:latin typeface="Arial"/>
              </a:rPr>
              <a:t>Create a new accounting unit specifically designed for the Business awards.</a:t>
            </a:r>
          </a:p>
          <a:p>
            <a:pPr marL="216000" indent="-216000" defTabSz="740597" fontAlgn="base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FFFFFF"/>
                </a:solidFill>
                <a:latin typeface="Arial"/>
              </a:rPr>
              <a:t>Ensure that the new unit was practical.</a:t>
            </a:r>
          </a:p>
          <a:p>
            <a:pPr marL="216000" indent="-216000" defTabSz="740597" fontAlgn="base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FFFFFF"/>
                </a:solidFill>
                <a:latin typeface="Arial"/>
              </a:rPr>
              <a:t>Broaden the number of units that contribute to questions in Graded Unit 1.</a:t>
            </a:r>
          </a:p>
          <a:p>
            <a:pPr marL="216000" indent="-216000" defTabSz="740597" fontAlgn="base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FFFFFF"/>
                </a:solidFill>
                <a:latin typeface="Arial"/>
              </a:rPr>
              <a:t>Expand the choice of questions in section 2 of the </a:t>
            </a:r>
            <a:br>
              <a:rPr lang="en-GB" sz="2000" kern="0" dirty="0">
                <a:solidFill>
                  <a:srgbClr val="FFFFFF"/>
                </a:solidFill>
                <a:latin typeface="Arial"/>
              </a:rPr>
            </a:br>
            <a:r>
              <a:rPr lang="en-GB" sz="2000" kern="0" dirty="0">
                <a:solidFill>
                  <a:srgbClr val="FFFFFF"/>
                </a:solidFill>
                <a:latin typeface="Arial"/>
              </a:rPr>
              <a:t>Graded Unit.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756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6D3AD-3133-EB1B-33B6-F83091EA0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585F4-8F69-4246-AC39-7D9845575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824508"/>
          </a:xfrm>
        </p:spPr>
        <p:txBody>
          <a:bodyPr/>
          <a:lstStyle/>
          <a:p>
            <a:r>
              <a:rPr lang="en-GB" sz="3600" dirty="0"/>
              <a:t>Review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3FA82-AB0E-A2DE-A9C2-1412611E81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057300"/>
            <a:ext cx="7886700" cy="3600400"/>
          </a:xfrm>
        </p:spPr>
        <p:txBody>
          <a:bodyPr/>
          <a:lstStyle/>
          <a:p>
            <a:pPr marL="0" indent="0" defTabSz="740597" fontAlgn="base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None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The outcomes were the: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216000" indent="-216000" defTabSz="740597" fontAlgn="base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FFFFFF"/>
                </a:solidFill>
                <a:latin typeface="Arial"/>
              </a:rPr>
              <a:t>Creation of the 2 credit Accounting for Business: An Introduction unit.</a:t>
            </a:r>
          </a:p>
          <a:p>
            <a:pPr marL="216000" indent="-216000" defTabSz="740597" fontAlgn="base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FFFFFF"/>
                </a:solidFill>
                <a:latin typeface="Arial"/>
              </a:rPr>
              <a:t>Incorporation of the new accounting unit in Graded Unit 1.</a:t>
            </a:r>
          </a:p>
          <a:p>
            <a:pPr marL="216000" indent="-216000" defTabSz="740597" fontAlgn="base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FFFFFF"/>
                </a:solidFill>
                <a:latin typeface="Arial"/>
              </a:rPr>
              <a:t>Inclusion of the Business Fundamentals unit as a contributing unit in Graded Unit 1.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15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E73E0-66A3-AA8C-F0CB-2F5BB7F02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F900B-6730-3E31-22EF-828DE3E0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824508"/>
          </a:xfrm>
        </p:spPr>
        <p:txBody>
          <a:bodyPr/>
          <a:lstStyle/>
          <a:p>
            <a:r>
              <a:rPr lang="en-GB" sz="3600" dirty="0"/>
              <a:t>Initial 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6DCAC-5F18-150E-E7FA-112F8DC8E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057300"/>
            <a:ext cx="7886700" cy="3384376"/>
          </a:xfrm>
        </p:spPr>
        <p:txBody>
          <a:bodyPr/>
          <a:lstStyle/>
          <a:p>
            <a:pPr marL="216000" indent="-216000" defTabSz="740597" fontAlgn="base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FFFFFF"/>
                </a:solidFill>
                <a:latin typeface="Arial"/>
              </a:rPr>
              <a:t>The practical nature of the new accounting unit made it difficult to set questions in the Graded Unit.</a:t>
            </a:r>
          </a:p>
          <a:p>
            <a:pPr marL="216000" indent="-216000" defTabSz="740597" fontAlgn="base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FFFFFF"/>
                </a:solidFill>
                <a:latin typeface="Arial"/>
              </a:rPr>
              <a:t>Some centres felt that some of the financial information in the Graded Unit case studies was too complex for Business students.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613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E2096-AF95-523D-8678-F08DD8D86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D20AE-9CA1-A4EE-03D7-BE79E57C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824508"/>
          </a:xfrm>
        </p:spPr>
        <p:txBody>
          <a:bodyPr/>
          <a:lstStyle/>
          <a:p>
            <a:r>
              <a:rPr lang="en-GB" sz="3600" dirty="0"/>
              <a:t>What SQA did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6C9A1-DC7D-2451-D177-48ECE8E1C8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057300"/>
            <a:ext cx="7886700" cy="4320480"/>
          </a:xfrm>
        </p:spPr>
        <p:txBody>
          <a:bodyPr/>
          <a:lstStyle/>
          <a:p>
            <a:pPr marL="0" indent="0" defTabSz="740597" fontAlgn="base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None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We revised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:</a:t>
            </a:r>
          </a:p>
          <a:p>
            <a:pPr marL="216000" indent="-216000" defTabSz="740597" fontAlgn="base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FFFFFF"/>
                </a:solidFill>
                <a:latin typeface="Arial"/>
              </a:rPr>
              <a:t>The Accounting for Business unit to include ‘understanding’ financial information and processes as an explicit requirement.</a:t>
            </a:r>
          </a:p>
          <a:p>
            <a:pPr marL="216000" indent="-216000" defTabSz="740597" fontAlgn="base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FFFFFF"/>
                </a:solidFill>
                <a:latin typeface="Arial"/>
              </a:rPr>
              <a:t>The accounting questions in each of the Graded Unit 1 examination papers to better match the requirements in the accounting unit.</a:t>
            </a:r>
          </a:p>
          <a:p>
            <a:pPr marL="216000" indent="-216000" defTabSz="740597" fontAlgn="base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FFFFFF"/>
                </a:solidFill>
                <a:latin typeface="Arial"/>
              </a:rPr>
              <a:t>Revised some of the financial information in the </a:t>
            </a:r>
            <a:br>
              <a:rPr lang="en-GB" sz="2000" kern="0" dirty="0">
                <a:solidFill>
                  <a:srgbClr val="FFFFFF"/>
                </a:solidFill>
                <a:latin typeface="Arial"/>
              </a:rPr>
            </a:br>
            <a:r>
              <a:rPr lang="en-GB" sz="2000" kern="0" dirty="0">
                <a:solidFill>
                  <a:srgbClr val="FFFFFF"/>
                </a:solidFill>
                <a:latin typeface="Arial"/>
              </a:rPr>
              <a:t>Graded Unit case studies.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21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832D0BD-3058-C741-6DF6-EAB9EC853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824508"/>
          </a:xfrm>
        </p:spPr>
        <p:txBody>
          <a:bodyPr/>
          <a:lstStyle/>
          <a:p>
            <a:r>
              <a:rPr lang="en-GB" sz="3600" dirty="0"/>
              <a:t>Updates to outcome 1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2E521FF0-C50B-C1B0-7D34-948ABDE20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985292"/>
            <a:ext cx="85314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Outcome 1 — Produce a quotation for a job to a potential customer, building in the required level of profit</a:t>
            </a:r>
            <a:endParaRPr kumimoji="0" lang="en-GB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E6D634A-A438-C75A-A694-F89FFB2F8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307410"/>
              </p:ext>
            </p:extLst>
          </p:nvPr>
        </p:nvGraphicFramePr>
        <p:xfrm>
          <a:off x="755576" y="1921396"/>
          <a:ext cx="7886700" cy="309467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628494">
                  <a:extLst>
                    <a:ext uri="{9D8B030D-6E8A-4147-A177-3AD203B41FA5}">
                      <a16:colId xmlns:a16="http://schemas.microsoft.com/office/drawing/2014/main" val="376316862"/>
                    </a:ext>
                  </a:extLst>
                </a:gridCol>
                <a:gridCol w="2629103">
                  <a:extLst>
                    <a:ext uri="{9D8B030D-6E8A-4147-A177-3AD203B41FA5}">
                      <a16:colId xmlns:a16="http://schemas.microsoft.com/office/drawing/2014/main" val="3928829369"/>
                    </a:ext>
                  </a:extLst>
                </a:gridCol>
                <a:gridCol w="2629103">
                  <a:extLst>
                    <a:ext uri="{9D8B030D-6E8A-4147-A177-3AD203B41FA5}">
                      <a16:colId xmlns:a16="http://schemas.microsoft.com/office/drawing/2014/main" val="2919301784"/>
                    </a:ext>
                  </a:extLst>
                </a:gridCol>
              </a:tblGrid>
              <a:tr h="6638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J5FN 47 — Accounting for Business: An Introduction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773" marR="65773" marT="68818" marB="6881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evidence requirements</a:t>
                      </a:r>
                      <a:r>
                        <a:rPr lang="en-GB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Accounting for Business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773" marR="65773" marT="68818" marB="6881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J5TA 47 — Business: Graded Unit 1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773" marR="65773" marT="68818" marB="68818"/>
                </a:tc>
                <a:extLst>
                  <a:ext uri="{0D108BD9-81ED-4DB2-BD59-A6C34878D82A}">
                    <a16:rowId xmlns:a16="http://schemas.microsoft.com/office/drawing/2014/main" val="2216255341"/>
                  </a:ext>
                </a:extLst>
              </a:tr>
              <a:tr h="108769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 and/or skills</a:t>
                      </a:r>
                    </a:p>
                    <a:p>
                      <a:pPr marL="216000" lvl="0" indent="-216000"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215900" algn="l"/>
                        </a:tabLs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Costing techniques</a:t>
                      </a:r>
                    </a:p>
                    <a:p>
                      <a:pPr marL="216000" lvl="0" indent="-216000"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215900" algn="l"/>
                        </a:tabLs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Elements of cost </a:t>
                      </a:r>
                    </a:p>
                    <a:p>
                      <a:pPr marL="216000" lvl="0" indent="-216000"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215900" algn="l"/>
                        </a:tabLs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Overhead absorption </a:t>
                      </a:r>
                    </a:p>
                    <a:p>
                      <a:pPr marL="216000" lvl="0" indent="-216000">
                        <a:spcAft>
                          <a:spcPts val="600"/>
                        </a:spcAft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215900" algn="l"/>
                        </a:tabLs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Profit margin/</a:t>
                      </a:r>
                      <a:b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mark-up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773" marR="65773" marT="68818" marB="68818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 Requirements</a:t>
                      </a:r>
                    </a:p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GB" sz="18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65773" marR="65773" marT="68818" marB="68818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Topics</a:t>
                      </a:r>
                      <a:b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GB" sz="1800" b="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marL="65773" marR="65773" marT="68818" marB="68818"/>
                </a:tc>
                <a:extLst>
                  <a:ext uri="{0D108BD9-81ED-4DB2-BD59-A6C34878D82A}">
                    <a16:rowId xmlns:a16="http://schemas.microsoft.com/office/drawing/2014/main" val="3246683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18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D8723-C250-1FD3-4546-B0521752F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70CAB24-081C-10DD-7010-DCBCDFD8F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824508"/>
          </a:xfrm>
        </p:spPr>
        <p:txBody>
          <a:bodyPr/>
          <a:lstStyle/>
          <a:p>
            <a:r>
              <a:rPr lang="en-GB" sz="3600" dirty="0"/>
              <a:t>Updates to outcome 2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8202F383-899B-DCBA-18B1-92CF7CCD7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800626"/>
            <a:ext cx="85314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Outcome 2 — Complete inventory control documentation and arrive at a value of inventory for inclusion in the financial statements</a:t>
            </a:r>
            <a:endParaRPr kumimoji="0" lang="en-GB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9005A33-B72B-12F3-A458-45741A700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062067"/>
              </p:ext>
            </p:extLst>
          </p:nvPr>
        </p:nvGraphicFramePr>
        <p:xfrm>
          <a:off x="755576" y="1921396"/>
          <a:ext cx="7886700" cy="364331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628494">
                  <a:extLst>
                    <a:ext uri="{9D8B030D-6E8A-4147-A177-3AD203B41FA5}">
                      <a16:colId xmlns:a16="http://schemas.microsoft.com/office/drawing/2014/main" val="376316862"/>
                    </a:ext>
                  </a:extLst>
                </a:gridCol>
                <a:gridCol w="2629103">
                  <a:extLst>
                    <a:ext uri="{9D8B030D-6E8A-4147-A177-3AD203B41FA5}">
                      <a16:colId xmlns:a16="http://schemas.microsoft.com/office/drawing/2014/main" val="3928829369"/>
                    </a:ext>
                  </a:extLst>
                </a:gridCol>
                <a:gridCol w="2629103">
                  <a:extLst>
                    <a:ext uri="{9D8B030D-6E8A-4147-A177-3AD203B41FA5}">
                      <a16:colId xmlns:a16="http://schemas.microsoft.com/office/drawing/2014/main" val="2919301784"/>
                    </a:ext>
                  </a:extLst>
                </a:gridCol>
              </a:tblGrid>
              <a:tr h="6638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J5FN 47 — Accounting for Business: An Introduction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773" marR="65773" marT="68818" marB="6881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evidence requirements</a:t>
                      </a:r>
                      <a:r>
                        <a:rPr lang="en-GB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Accounting for Business</a:t>
                      </a:r>
                      <a:endParaRPr lang="en-GB" sz="1800" b="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773" marR="65773" marT="68818" marB="6881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J5TA 47 — Business: Graded Unit 1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773" marR="65773" marT="68818" marB="68818"/>
                </a:tc>
                <a:extLst>
                  <a:ext uri="{0D108BD9-81ED-4DB2-BD59-A6C34878D82A}">
                    <a16:rowId xmlns:a16="http://schemas.microsoft.com/office/drawing/2014/main" val="2216255341"/>
                  </a:ext>
                </a:extLst>
              </a:tr>
              <a:tr h="108769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 and/or skills</a:t>
                      </a:r>
                    </a:p>
                    <a:p>
                      <a:pPr marL="216000" lvl="0" indent="-216000" algn="l" defTabSz="462855" rtl="0" eaLnBrk="1" latinLnBrk="0" hangingPunct="1"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215900" algn="l"/>
                        </a:tabLs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Inventory valuation methods</a:t>
                      </a:r>
                    </a:p>
                    <a:p>
                      <a:pPr marL="216000" lvl="0" indent="-216000" algn="l" defTabSz="462855" rtl="0" eaLnBrk="1" latinLnBrk="0" hangingPunct="1"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215900" algn="l"/>
                        </a:tabLs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Determining closing inventory value</a:t>
                      </a:r>
                    </a:p>
                    <a:p>
                      <a:pPr marL="216000" lvl="0" indent="-216000" algn="l" defTabSz="462855" rtl="0" eaLnBrk="1" latinLnBrk="0" hangingPunct="1"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215900" algn="l"/>
                        </a:tabLs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Writing off inventory</a:t>
                      </a:r>
                    </a:p>
                    <a:p>
                      <a:pPr marL="216000" lvl="0" indent="-216000" algn="l" defTabSz="462855" rtl="0" eaLnBrk="1" latinLnBrk="0" hangingPunct="1">
                        <a:buSzPts val="1100"/>
                        <a:buFont typeface="Symbol" panose="05050102010706020507" pitchFamily="18" charset="2"/>
                        <a:buChar char=""/>
                        <a:tabLst>
                          <a:tab pos="215900" algn="l"/>
                        </a:tabLs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Inventory control and its impact</a:t>
                      </a:r>
                    </a:p>
                  </a:txBody>
                  <a:tcPr marL="65773" marR="65773" marT="68818" marB="68818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Evidence Requirements</a:t>
                      </a:r>
                    </a:p>
                  </a:txBody>
                  <a:tcPr marL="65773" marR="65773" marT="68818" marB="68818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Topics</a:t>
                      </a:r>
                      <a:b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GB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73" marR="65773" marT="68818" marB="68818"/>
                </a:tc>
                <a:extLst>
                  <a:ext uri="{0D108BD9-81ED-4DB2-BD59-A6C34878D82A}">
                    <a16:rowId xmlns:a16="http://schemas.microsoft.com/office/drawing/2014/main" val="3246683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4347B6-3230-0ECF-8499-87BAD2649F49}"/>
              </a:ext>
            </a:extLst>
          </p:cNvPr>
          <p:cNvSpPr txBox="1">
            <a:spLocks/>
          </p:cNvSpPr>
          <p:nvPr/>
        </p:nvSpPr>
        <p:spPr>
          <a:xfrm>
            <a:off x="3347864" y="3539509"/>
            <a:ext cx="2613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Explain the impact of inventory control in a business situation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49C155-6E75-02F2-27A7-D3BF95A6AFD4}"/>
              </a:ext>
            </a:extLst>
          </p:cNvPr>
          <p:cNvSpPr txBox="1"/>
          <p:nvPr/>
        </p:nvSpPr>
        <p:spPr>
          <a:xfrm>
            <a:off x="5993229" y="3539509"/>
            <a:ext cx="2613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buFont typeface="Arial" panose="020B0604020202020204" pitchFamily="34" charset="0"/>
              <a:buChar char="•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Inventory control and its impact</a:t>
            </a:r>
          </a:p>
        </p:txBody>
      </p:sp>
    </p:spTree>
    <p:extLst>
      <p:ext uri="{BB962C8B-B14F-4D97-AF65-F5344CB8AC3E}">
        <p14:creationId xmlns:p14="http://schemas.microsoft.com/office/powerpoint/2010/main" val="390116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TITLE SLID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BLANK – International" id="{751C760C-B8A9-42FB-8C26-42A308AC0BF4}" vid="{8452A150-CF58-44F6-8CA2-2A89130A635D}"/>
    </a:ext>
  </a:extLst>
</a:theme>
</file>

<file path=ppt/theme/theme10.xml><?xml version="1.0" encoding="utf-8"?>
<a:theme xmlns:a="http://schemas.openxmlformats.org/drawingml/2006/main" name="1_TEXT AND IMAGES 2 (NO LOGO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BLANK – International" id="{751C760C-B8A9-42FB-8C26-42A308AC0BF4}" vid="{B75CAA5A-F8C8-49EB-83C4-CBC122275D36}"/>
    </a:ext>
  </a:extLst>
</a:theme>
</file>

<file path=ppt/theme/theme11.xml><?xml version="1.0" encoding="utf-8"?>
<a:theme xmlns:a="http://schemas.openxmlformats.org/drawingml/2006/main" name="TEXT AND IMAGES 1 (NO LOGO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BLANK – International" id="{751C760C-B8A9-42FB-8C26-42A308AC0BF4}" vid="{629BAC56-D02B-45B0-8A43-6B3C29F667B8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BLANK – International" id="{751C760C-B8A9-42FB-8C26-42A308AC0BF4}" vid="{F383736D-2A76-4812-81AF-32B4A932DB51}"/>
    </a:ext>
  </a:extLst>
</a:theme>
</file>

<file path=ppt/theme/theme3.xml><?xml version="1.0" encoding="utf-8"?>
<a:theme xmlns:a="http://schemas.openxmlformats.org/drawingml/2006/main" name="TEXT DARK BACKGROUND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BLANK – International" id="{751C760C-B8A9-42FB-8C26-42A308AC0BF4}" vid="{FBB8F63E-2522-40AB-A760-AA4F584B8B64}"/>
    </a:ext>
  </a:extLst>
</a:theme>
</file>

<file path=ppt/theme/theme4.xml><?xml version="1.0" encoding="utf-8"?>
<a:theme xmlns:a="http://schemas.openxmlformats.org/drawingml/2006/main" name="TEXT &amp; IMAGES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BLANK – International" id="{751C760C-B8A9-42FB-8C26-42A308AC0BF4}" vid="{26CABC40-82B0-4120-8859-DD4D6BC66A97}"/>
    </a:ext>
  </a:extLst>
</a:theme>
</file>

<file path=ppt/theme/theme5.xml><?xml version="1.0" encoding="utf-8"?>
<a:theme xmlns:a="http://schemas.openxmlformats.org/drawingml/2006/main" name="TEXT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BLANK – International" id="{751C760C-B8A9-42FB-8C26-42A308AC0BF4}" vid="{3BE2608C-FFFE-4827-B7DF-2755532AE489}"/>
    </a:ext>
  </a:extLst>
</a:theme>
</file>

<file path=ppt/theme/theme6.xml><?xml version="1.0" encoding="utf-8"?>
<a:theme xmlns:a="http://schemas.openxmlformats.org/drawingml/2006/main" name="TEXT &amp; IMAGES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BLANK – International" id="{751C760C-B8A9-42FB-8C26-42A308AC0BF4}" vid="{0A067B9E-A512-4486-8689-D31AFE83789C}"/>
    </a:ext>
  </a:extLst>
</a:theme>
</file>

<file path=ppt/theme/theme7.xml><?xml version="1.0" encoding="utf-8"?>
<a:theme xmlns:a="http://schemas.openxmlformats.org/drawingml/2006/main" name=" TEXT AND IMAGES 1 (NO LOGO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BLANK – International" id="{751C760C-B8A9-42FB-8C26-42A308AC0BF4}" vid="{903ECC27-8BEC-4E2F-8DEE-70762C359DF9}"/>
    </a:ext>
  </a:extLst>
</a:theme>
</file>

<file path=ppt/theme/theme8.xml><?xml version="1.0" encoding="utf-8"?>
<a:theme xmlns:a="http://schemas.openxmlformats.org/drawingml/2006/main" name="TEXT AND IMAGES 2 (NO LOGO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BLANK – International" id="{751C760C-B8A9-42FB-8C26-42A308AC0BF4}" vid="{E5885F91-22A6-444E-B6F3-2329DCCDFCFC}"/>
    </a:ext>
  </a:extLst>
</a:theme>
</file>

<file path=ppt/theme/theme9.xml><?xml version="1.0" encoding="utf-8"?>
<a:theme xmlns:a="http://schemas.openxmlformats.org/drawingml/2006/main" name="SQA WEB and TELEPH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PowerPoint BLANK – International" id="{751C760C-B8A9-42FB-8C26-42A308AC0BF4}" vid="{75DFB203-8A38-4077-8033-2D3BBB9494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22682258B5CB40AF60FEA3D4CF8EC5" ma:contentTypeVersion="12" ma:contentTypeDescription="Create a new document." ma:contentTypeScope="" ma:versionID="7ac2edefe01d378b7ffea4f3b16c44d7">
  <xsd:schema xmlns:xsd="http://www.w3.org/2001/XMLSchema" xmlns:xs="http://www.w3.org/2001/XMLSchema" xmlns:p="http://schemas.microsoft.com/office/2006/metadata/properties" xmlns:ns2="e1c8291f-86b0-46fc-9912-9f263a248987" xmlns:ns3="61cfc91f-c1ad-43df-9c76-122b3be0f723" targetNamespace="http://schemas.microsoft.com/office/2006/metadata/properties" ma:root="true" ma:fieldsID="803be251e86b5e429892ce395f073078" ns2:_="" ns3:_="">
    <xsd:import namespace="e1c8291f-86b0-46fc-9912-9f263a248987"/>
    <xsd:import namespace="61cfc91f-c1ad-43df-9c76-122b3be0f7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c8291f-86b0-46fc-9912-9f263a2489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1b5105ad-fc01-4f04-9303-2d3857fdf2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fc91f-c1ad-43df-9c76-122b3be0f72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0ffb3a4-be5a-4221-87ce-015ca2645a82}" ma:internalName="TaxCatchAll" ma:showField="CatchAllData" ma:web="61cfc91f-c1ad-43df-9c76-122b3be0f7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c8291f-86b0-46fc-9912-9f263a248987">
      <Terms xmlns="http://schemas.microsoft.com/office/infopath/2007/PartnerControls"/>
    </lcf76f155ced4ddcb4097134ff3c332f>
    <TaxCatchAll xmlns="61cfc91f-c1ad-43df-9c76-122b3be0f723" xsi:nil="true"/>
  </documentManagement>
</p:properties>
</file>

<file path=customXml/itemProps1.xml><?xml version="1.0" encoding="utf-8"?>
<ds:datastoreItem xmlns:ds="http://schemas.openxmlformats.org/officeDocument/2006/customXml" ds:itemID="{A1BB6583-EC63-4AEF-9169-634B7F30F24B}"/>
</file>

<file path=customXml/itemProps2.xml><?xml version="1.0" encoding="utf-8"?>
<ds:datastoreItem xmlns:ds="http://schemas.openxmlformats.org/officeDocument/2006/customXml" ds:itemID="{1D08C4E3-A460-40DA-BE72-EEF207CCB978}"/>
</file>

<file path=customXml/itemProps3.xml><?xml version="1.0" encoding="utf-8"?>
<ds:datastoreItem xmlns:ds="http://schemas.openxmlformats.org/officeDocument/2006/customXml" ds:itemID="{DEF9C1BD-9587-4D80-8862-DD4287E196EB}"/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BLANK – International</Template>
  <TotalTime>0</TotalTime>
  <Words>1320</Words>
  <Application>Microsoft Office PowerPoint</Application>
  <PresentationFormat>On-screen Show (16:10)</PresentationFormat>
  <Paragraphs>246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Symbol</vt:lpstr>
      <vt:lpstr>TITLE SLIDE 1</vt:lpstr>
      <vt:lpstr>TITLE SLIDE 2</vt:lpstr>
      <vt:lpstr>TEXT DARK BACKGROUND </vt:lpstr>
      <vt:lpstr>TEXT &amp; IMAGES DARK BACKGROUND</vt:lpstr>
      <vt:lpstr>TEXT LIGHT BACKGROUND</vt:lpstr>
      <vt:lpstr>TEXT &amp; IMAGES LIGHT BACKGROUND</vt:lpstr>
      <vt:lpstr> TEXT AND IMAGES 1 (NO LOGO)</vt:lpstr>
      <vt:lpstr>TEXT AND IMAGES 2 (NO LOGO)</vt:lpstr>
      <vt:lpstr>SQA WEB and TELEPHONE</vt:lpstr>
      <vt:lpstr>1_TEXT AND IMAGES 2 (NO LOGO)</vt:lpstr>
      <vt:lpstr>TEXT AND IMAGES 1 (NO LOGO)</vt:lpstr>
      <vt:lpstr>Business Network Event 2025  Accounting for Business with Business: Graded Unit 1</vt:lpstr>
      <vt:lpstr>Aims</vt:lpstr>
      <vt:lpstr>Review feedback</vt:lpstr>
      <vt:lpstr>Review decision</vt:lpstr>
      <vt:lpstr>Review outcomes</vt:lpstr>
      <vt:lpstr>Initial feedback</vt:lpstr>
      <vt:lpstr>What SQA did</vt:lpstr>
      <vt:lpstr>Updates to outcome 1</vt:lpstr>
      <vt:lpstr>Updates to outcome 2</vt:lpstr>
      <vt:lpstr>Updates to outcome 3</vt:lpstr>
      <vt:lpstr>Updates to outcome 4</vt:lpstr>
      <vt:lpstr>Activity questions</vt:lpstr>
      <vt:lpstr>Activity solutions for questions for non-accountants (questions 1 and 2) </vt:lpstr>
      <vt:lpstr>Activity solutions for questions for non-accountants (questions 3 and 4) </vt:lpstr>
      <vt:lpstr>Activity solutions for questions for non-accountants (question 5) </vt:lpstr>
      <vt:lpstr>Activity solutions for questions for non-accountants (question 6) </vt:lpstr>
      <vt:lpstr>Activity solutions for questions for non-accountants (question 6 continued) </vt:lpstr>
      <vt:lpstr>Activity solutions for questions for non-accountants (question 7) </vt:lpstr>
      <vt:lpstr>Activity</vt:lpstr>
      <vt:lpstr>SQA contact details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2025-06-03T12:30:57Z</dcterms:created>
  <dcterms:modified xsi:type="dcterms:W3CDTF">2025-06-04T10:26:30Z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0x0101002222682258B5CB40AF60FEA3D4CF8EC5</vt:lpwstr>
  </property>
</Properties>
</file>