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71" r:id="rId6"/>
    <p:sldId id="266" r:id="rId7"/>
    <p:sldId id="272" r:id="rId8"/>
    <p:sldId id="273" r:id="rId9"/>
    <p:sldId id="274" r:id="rId10"/>
    <p:sldId id="269" r:id="rId11"/>
    <p:sldId id="276" r:id="rId12"/>
    <p:sldId id="275" r:id="rId13"/>
    <p:sldId id="278" r:id="rId14"/>
    <p:sldId id="277" r:id="rId15"/>
    <p:sldId id="279" r:id="rId16"/>
    <p:sldId id="280" r:id="rId17"/>
    <p:sldId id="270" r:id="rId18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A5D5A2-9772-4666-BEEB-9CBB6DAC4BBE}" v="10" dt="2020-05-20T07:16:36.498"/>
    <p1510:client id="{EABCB1CD-CD15-4701-8711-8F1BA532A112}" v="9" dt="2020-05-19T08:47:59.3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66" y="4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84F7072-F7FE-4A5F-85F2-A1CD1D3B2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873645-613F-4ABC-B0F6-FC4D9CA82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656F5-1D4C-458D-A667-CFE73B17366A}" type="datetimeFigureOut">
              <a:rPr lang="en-US"/>
              <a:pPr>
                <a:defRPr/>
              </a:pPr>
              <a:t>6/22/2020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33203C3-D886-41ED-866B-865865A4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41ABDE-F083-4B4D-B4F8-51D0984D6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6814F-4041-4E86-B897-573119897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52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4CC87BC3-5B0F-467A-916D-6996AAC700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65E1B03-17BD-4612-ABA8-290FCB141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28BFE-AF7A-4FB8-A1E0-F9280350C921}" type="datetimeFigureOut">
              <a:rPr lang="en-US"/>
              <a:pPr>
                <a:defRPr/>
              </a:pPr>
              <a:t>6/22/2020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F8D09C-C5CF-4D48-9DA2-076E2991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C11A0E-B3DF-4F50-BB0D-6CCCF5082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E0180-A30D-4FE1-911A-708E94D71C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1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E9D9810-D722-457A-9556-C828898F70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80654837-4BDF-4AA8-907C-784EE86C79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880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95D0227-6BB1-471F-9348-6A8396293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CB383-05FC-4DD8-A771-7D09AF261986}" type="datetimeFigureOut">
              <a:rPr lang="en-US"/>
              <a:pPr>
                <a:defRPr/>
              </a:pPr>
              <a:t>6/22/2020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0786C46-068B-4D6B-A5CA-3AB37399A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11E64F0-3285-4508-9F13-3E2097D81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3B9B6-F054-4172-9699-4F51D281D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5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C998D158-D3A3-466C-9578-119E787FF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E407C1A-1C07-4AC0-B673-B98FADD90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EA4EF-B2CE-4353-991D-699AA0E7BEF8}" type="datetimeFigureOut">
              <a:rPr lang="en-US"/>
              <a:pPr>
                <a:defRPr/>
              </a:pPr>
              <a:t>6/22/2020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90F8452-89E3-45FC-9C58-8C521E5BA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729D48A-727D-4B0F-A1BA-10F53BD23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DA9A0-A0E5-4DA1-B66F-C519202D2B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01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2E6B5C-72B9-49E7-9709-894B0D9C7B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998"/>
            <a:ext cx="8229600" cy="857250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2D293308-BCAE-4524-A5AB-D2EBD69DE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E42CD-BAF3-48D4-8976-7689695EF441}" type="datetimeFigureOut">
              <a:rPr lang="en-US"/>
              <a:pPr>
                <a:defRPr/>
              </a:pPr>
              <a:t>6/22/2020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2B29AF3C-BC9E-4736-B84A-4F1D346DC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AC2F65B8-68DB-4803-8F63-70B8092E8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58B3B-E1EC-473E-81CD-7501CB8DC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95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112C242B-F94C-4DE5-8742-F72055308F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D3C3BAD8-1759-4D1B-B599-3F326F50D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9B9F3-8B74-492E-B5F3-9112D868BDFF}" type="datetimeFigureOut">
              <a:rPr lang="en-US"/>
              <a:pPr>
                <a:defRPr/>
              </a:pPr>
              <a:t>6/22/2020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42399DE-A042-4C8E-8CA7-E4D8D9451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F9CAB90-46B1-4110-B008-F7F5FD78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C50B3-4D01-481B-B3FF-49D1C044E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45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4B33DB5-5ECE-4AC3-A3BA-DEE3B2B2454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C4398C0-BEEB-4397-A78C-514BEE0330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628EA-9B75-4C1A-87A6-5FEEA1189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F00D6EC-C506-47CE-B566-1911808F2DCA}" type="datetimeFigureOut">
              <a:rPr lang="en-US"/>
              <a:pPr>
                <a:defRPr/>
              </a:pPr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3B5AD-7E24-4158-9D81-F79D5A914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8D1FE-7A08-4EED-9A38-7992CD9E2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84C974-5754-4217-8A15-DC5C086A37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17375E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17375E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17375E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17375E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17375E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17375E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E6BA13-A376-4B31-84B0-0F545FDA9F48}"/>
              </a:ext>
            </a:extLst>
          </p:cNvPr>
          <p:cNvSpPr txBox="1"/>
          <p:nvPr/>
        </p:nvSpPr>
        <p:spPr>
          <a:xfrm>
            <a:off x="574675" y="439738"/>
            <a:ext cx="80327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rgbClr val="1F497D"/>
                </a:solidFill>
                <a:latin typeface="Arial" pitchFamily="34" charset="0"/>
              </a:rPr>
              <a:t>Finding unit specifications</a:t>
            </a:r>
            <a:endParaRPr lang="en-US" sz="3600" b="1" kern="0" dirty="0">
              <a:solidFill>
                <a:srgbClr val="1F497D"/>
              </a:solidFill>
              <a:latin typeface="Arial" pitchFamily="34" charset="0"/>
            </a:endParaRPr>
          </a:p>
        </p:txBody>
      </p:sp>
      <p:pic>
        <p:nvPicPr>
          <p:cNvPr id="16387" name="Picture 2" descr="A screenshot from the SQA website showing how to access unit search tool.">
            <a:extLst>
              <a:ext uri="{FF2B5EF4-FFF2-40B4-BE49-F238E27FC236}">
                <a16:creationId xmlns:a16="http://schemas.microsoft.com/office/drawing/2014/main" id="{BD652766-A3D9-4885-A664-2BB240387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085850"/>
            <a:ext cx="6670675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 descr="A screenshot from the SQA website showing how to access unit search tool.">
            <a:extLst>
              <a:ext uri="{FF2B5EF4-FFF2-40B4-BE49-F238E27FC236}">
                <a16:creationId xmlns:a16="http://schemas.microsoft.com/office/drawing/2014/main" id="{C2DAF2B5-CA66-4341-9E8D-DF08DBFD5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411538"/>
            <a:ext cx="5581650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0">
            <a:hlinkClick r:id="" action="ppaction://media"/>
            <a:extLst>
              <a:ext uri="{FF2B5EF4-FFF2-40B4-BE49-F238E27FC236}">
                <a16:creationId xmlns:a16="http://schemas.microsoft.com/office/drawing/2014/main" id="{DB7566CC-97DA-46C8-90CB-9C449B396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9918" y="316785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E6BA13-A376-4B31-84B0-0F545FDA9F48}"/>
              </a:ext>
            </a:extLst>
          </p:cNvPr>
          <p:cNvSpPr txBox="1"/>
          <p:nvPr/>
        </p:nvSpPr>
        <p:spPr>
          <a:xfrm>
            <a:off x="574675" y="439738"/>
            <a:ext cx="80327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rgbClr val="1F497D"/>
                </a:solidFill>
                <a:latin typeface="Arial" pitchFamily="34" charset="0"/>
              </a:rPr>
              <a:t>How to know which Group Award is the best choice for your centre?</a:t>
            </a:r>
            <a:endParaRPr lang="en-US" sz="3600" b="1" kern="0" dirty="0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129D6B-F1A9-4A3F-A868-CFCE03C136FB}"/>
              </a:ext>
            </a:extLst>
          </p:cNvPr>
          <p:cNvSpPr txBox="1"/>
          <p:nvPr/>
        </p:nvSpPr>
        <p:spPr>
          <a:xfrm>
            <a:off x="574675" y="1658938"/>
            <a:ext cx="7905750" cy="18097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b="1" kern="0" dirty="0">
                <a:solidFill>
                  <a:srgbClr val="1F497D"/>
                </a:solidFill>
                <a:latin typeface="Arial"/>
              </a:rPr>
              <a:t>Timetable: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kern="0" dirty="0">
                <a:solidFill>
                  <a:srgbClr val="1F497D"/>
                </a:solidFill>
                <a:latin typeface="Arial"/>
              </a:rPr>
              <a:t>Size (length) of the group award 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kern="0" dirty="0">
                <a:solidFill>
                  <a:srgbClr val="1F497D"/>
                </a:solidFill>
                <a:latin typeface="Arial"/>
              </a:rPr>
              <a:t>Level of the Group Award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kern="0" dirty="0">
                <a:solidFill>
                  <a:srgbClr val="1F497D"/>
                </a:solidFill>
                <a:latin typeface="Arial"/>
              </a:rPr>
              <a:t>Unit delivery over more than one year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900" kern="0" dirty="0">
              <a:solidFill>
                <a:srgbClr val="1F497D"/>
              </a:solidFill>
              <a:latin typeface="Arial"/>
            </a:endParaRPr>
          </a:p>
          <a:p>
            <a:pPr>
              <a:defRPr/>
            </a:pPr>
            <a:endParaRPr lang="en-GB" dirty="0"/>
          </a:p>
        </p:txBody>
      </p:sp>
      <p:pic>
        <p:nvPicPr>
          <p:cNvPr id="4" name="11">
            <a:hlinkClick r:id="" action="ppaction://media"/>
            <a:extLst>
              <a:ext uri="{FF2B5EF4-FFF2-40B4-BE49-F238E27FC236}">
                <a16:creationId xmlns:a16="http://schemas.microsoft.com/office/drawing/2014/main" id="{D8A8CD99-67F0-441F-A6C1-1780062310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5643" y="325993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E6BA13-A376-4B31-84B0-0F545FDA9F48}"/>
              </a:ext>
            </a:extLst>
          </p:cNvPr>
          <p:cNvSpPr txBox="1"/>
          <p:nvPr/>
        </p:nvSpPr>
        <p:spPr>
          <a:xfrm>
            <a:off x="574675" y="439738"/>
            <a:ext cx="80327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rgbClr val="1F497D"/>
                </a:solidFill>
                <a:latin typeface="Arial" pitchFamily="34" charset="0"/>
              </a:rPr>
              <a:t>How to know which Group Award is the best choice for your centre?</a:t>
            </a:r>
            <a:endParaRPr lang="en-US" sz="3600" b="1" kern="0" dirty="0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27E56-8142-46E0-883D-0DEAB37DDCCA}"/>
              </a:ext>
            </a:extLst>
          </p:cNvPr>
          <p:cNvSpPr txBox="1"/>
          <p:nvPr/>
        </p:nvSpPr>
        <p:spPr>
          <a:xfrm>
            <a:off x="574675" y="1851025"/>
            <a:ext cx="7905750" cy="24191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b="1" kern="0" dirty="0">
                <a:solidFill>
                  <a:srgbClr val="1F497D"/>
                </a:solidFill>
                <a:latin typeface="Arial"/>
              </a:rPr>
              <a:t>How familiar are you with the unit content and surround: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kern="0" dirty="0">
                <a:solidFill>
                  <a:srgbClr val="1F497D"/>
                </a:solidFill>
                <a:latin typeface="Arial"/>
              </a:rPr>
              <a:t>Are the units in any other awards you may already be familiar with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kern="0" dirty="0">
                <a:solidFill>
                  <a:srgbClr val="1F497D"/>
                </a:solidFill>
                <a:latin typeface="Arial"/>
              </a:rPr>
              <a:t>Reviewing unit specifications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kern="0" dirty="0">
                <a:solidFill>
                  <a:srgbClr val="1F497D"/>
                </a:solidFill>
                <a:latin typeface="Arial"/>
              </a:rPr>
              <a:t>Availability of assessment materials (UASPs are on SQA secure available for some, but not all, units)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kern="0" dirty="0">
                <a:solidFill>
                  <a:srgbClr val="1F497D"/>
                </a:solidFill>
                <a:latin typeface="Arial"/>
              </a:rPr>
              <a:t>Time required for developing learning materials and assessments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900" kern="0" dirty="0">
              <a:solidFill>
                <a:srgbClr val="1F497D"/>
              </a:solidFill>
              <a:latin typeface="Arial"/>
            </a:endParaRPr>
          </a:p>
          <a:p>
            <a:pPr>
              <a:defRPr/>
            </a:pPr>
            <a:endParaRPr lang="en-GB" dirty="0"/>
          </a:p>
        </p:txBody>
      </p:sp>
      <p:pic>
        <p:nvPicPr>
          <p:cNvPr id="4" name="12">
            <a:hlinkClick r:id="" action="ppaction://media"/>
            <a:extLst>
              <a:ext uri="{FF2B5EF4-FFF2-40B4-BE49-F238E27FC236}">
                <a16:creationId xmlns:a16="http://schemas.microsoft.com/office/drawing/2014/main" id="{4F9F4FE4-4B3E-42CC-966C-F49A0B35E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3062" y="316309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E6BA13-A376-4B31-84B0-0F545FDA9F48}"/>
              </a:ext>
            </a:extLst>
          </p:cNvPr>
          <p:cNvSpPr txBox="1"/>
          <p:nvPr/>
        </p:nvSpPr>
        <p:spPr>
          <a:xfrm>
            <a:off x="574675" y="439738"/>
            <a:ext cx="80327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rgbClr val="1F497D"/>
                </a:solidFill>
                <a:latin typeface="Arial" pitchFamily="34" charset="0"/>
              </a:rPr>
              <a:t>Other things to consider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27E56-8142-46E0-883D-0DEAB37DDCCA}"/>
              </a:ext>
            </a:extLst>
          </p:cNvPr>
          <p:cNvSpPr txBox="1"/>
          <p:nvPr/>
        </p:nvSpPr>
        <p:spPr>
          <a:xfrm>
            <a:off x="574675" y="1181100"/>
            <a:ext cx="5783263" cy="3702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b="1" kern="0" dirty="0">
                <a:solidFill>
                  <a:srgbClr val="1F497D"/>
                </a:solidFill>
                <a:latin typeface="Arial"/>
              </a:rPr>
              <a:t>Centre approval: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kern="0" dirty="0">
                <a:solidFill>
                  <a:srgbClr val="1F497D"/>
                </a:solidFill>
                <a:latin typeface="Arial"/>
              </a:rPr>
              <a:t>Pre-approved?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kern="0" dirty="0">
                <a:solidFill>
                  <a:srgbClr val="1F497D"/>
                </a:solidFill>
                <a:latin typeface="Arial"/>
              </a:rPr>
              <a:t>Lead-in time for processing approval application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800" kern="0" dirty="0">
              <a:solidFill>
                <a:srgbClr val="1F497D"/>
              </a:solidFill>
              <a:latin typeface="Arial"/>
            </a:endParaRPr>
          </a:p>
          <a:p>
            <a:pPr defTabSz="914400" eaLnBrk="1" hangingPunct="1">
              <a:spcBef>
                <a:spcPct val="20000"/>
              </a:spcBef>
              <a:defRPr/>
            </a:pPr>
            <a:r>
              <a:rPr lang="en-GB" b="1" kern="0" dirty="0">
                <a:solidFill>
                  <a:srgbClr val="1F497D"/>
                </a:solidFill>
                <a:latin typeface="Arial"/>
              </a:rPr>
              <a:t>Candidate enrolment: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kern="0" dirty="0">
                <a:solidFill>
                  <a:srgbClr val="1F497D"/>
                </a:solidFill>
                <a:latin typeface="Arial"/>
              </a:rPr>
              <a:t>To be entered for both units and group award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1050" kern="0" dirty="0">
              <a:solidFill>
                <a:srgbClr val="1F497D"/>
              </a:solidFill>
              <a:latin typeface="Arial"/>
            </a:endParaRPr>
          </a:p>
          <a:p>
            <a:pPr defTabSz="914400" eaLnBrk="1" hangingPunct="1">
              <a:spcBef>
                <a:spcPct val="20000"/>
              </a:spcBef>
              <a:defRPr/>
            </a:pPr>
            <a:r>
              <a:rPr lang="en-GB" b="1" kern="0" dirty="0">
                <a:solidFill>
                  <a:srgbClr val="1F497D"/>
                </a:solidFill>
                <a:latin typeface="Arial"/>
              </a:rPr>
              <a:t>Verification: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kern="0" dirty="0">
                <a:solidFill>
                  <a:srgbClr val="1F497D"/>
                </a:solidFill>
                <a:latin typeface="Arial"/>
              </a:rPr>
              <a:t>Internal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kern="0" dirty="0">
                <a:solidFill>
                  <a:srgbClr val="1F497D"/>
                </a:solidFill>
                <a:latin typeface="Arial"/>
              </a:rPr>
              <a:t>External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kern="0" dirty="0">
              <a:solidFill>
                <a:srgbClr val="1F497D"/>
              </a:solidFill>
              <a:latin typeface="Arial"/>
            </a:endParaRPr>
          </a:p>
          <a:p>
            <a:pPr defTabSz="914400" eaLnBrk="1" hangingPunct="1">
              <a:spcBef>
                <a:spcPct val="20000"/>
              </a:spcBef>
              <a:defRPr/>
            </a:pPr>
            <a:r>
              <a:rPr lang="en-GB" b="1" kern="0" dirty="0">
                <a:solidFill>
                  <a:srgbClr val="1F497D"/>
                </a:solidFill>
                <a:latin typeface="Arial"/>
              </a:rPr>
              <a:t>Partnership with college</a:t>
            </a:r>
          </a:p>
        </p:txBody>
      </p:sp>
      <p:pic>
        <p:nvPicPr>
          <p:cNvPr id="4" name="13">
            <a:hlinkClick r:id="" action="ppaction://media"/>
            <a:extLst>
              <a:ext uri="{FF2B5EF4-FFF2-40B4-BE49-F238E27FC236}">
                <a16:creationId xmlns:a16="http://schemas.microsoft.com/office/drawing/2014/main" id="{294B64DC-EC18-4D24-A88D-0562C832A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5125" y="323453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4">
            <a:hlinkClick r:id="" action="ppaction://media"/>
            <a:extLst>
              <a:ext uri="{FF2B5EF4-FFF2-40B4-BE49-F238E27FC236}">
                <a16:creationId xmlns:a16="http://schemas.microsoft.com/office/drawing/2014/main" id="{E0D15DCF-3B6A-4989-83AE-3F2643673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5" y="424180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ED10964-9B05-404F-BFD6-0CFAA0AE0E5D}"/>
              </a:ext>
            </a:extLst>
          </p:cNvPr>
          <p:cNvSpPr txBox="1"/>
          <p:nvPr/>
        </p:nvSpPr>
        <p:spPr>
          <a:xfrm>
            <a:off x="479425" y="765175"/>
            <a:ext cx="8032750" cy="2678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4400" b="1" kern="0" dirty="0">
              <a:solidFill>
                <a:srgbClr val="1F497D"/>
              </a:solidFill>
              <a:latin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kern="0" dirty="0">
                <a:solidFill>
                  <a:srgbClr val="1F497D"/>
                </a:solidFill>
                <a:latin typeface="Arial" pitchFamily="34" charset="0"/>
              </a:rPr>
              <a:t>National Progression Awards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kern="0" dirty="0">
                <a:solidFill>
                  <a:srgbClr val="1F497D"/>
                </a:solidFill>
                <a:latin typeface="Arial" pitchFamily="34" charset="0"/>
              </a:rPr>
              <a:t>Business Education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600" b="1" kern="0" dirty="0">
              <a:solidFill>
                <a:srgbClr val="1F497D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 advClick="0"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639763" y="307975"/>
            <a:ext cx="731678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National Qualification Group Award (NQGA)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0532E-46C4-45D7-A717-CECDB3FAE80B}"/>
              </a:ext>
            </a:extLst>
          </p:cNvPr>
          <p:cNvSpPr txBox="1"/>
          <p:nvPr/>
        </p:nvSpPr>
        <p:spPr>
          <a:xfrm>
            <a:off x="639763" y="1508125"/>
            <a:ext cx="7556500" cy="1625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National Certificate (NC)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National Progression Award (NPA)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0DD78D25-AD77-4161-A02C-B84FFD6076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9443" y="326310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1CA865B-121D-4FBB-9945-08E209D4A7BD}"/>
              </a:ext>
            </a:extLst>
          </p:cNvPr>
          <p:cNvSpPr txBox="1"/>
          <p:nvPr/>
        </p:nvSpPr>
        <p:spPr>
          <a:xfrm>
            <a:off x="639763" y="307975"/>
            <a:ext cx="73167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What are NPA’s?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F3CA6-9E7E-4404-9B5D-58B7A2BF913F}"/>
              </a:ext>
            </a:extLst>
          </p:cNvPr>
          <p:cNvSpPr txBox="1"/>
          <p:nvPr/>
        </p:nvSpPr>
        <p:spPr>
          <a:xfrm>
            <a:off x="639763" y="977900"/>
            <a:ext cx="7556500" cy="3694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Short programmes of learning designed to assess a defined set of skills and knowledge in a specialist vocational area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Linked to National Occupational Standards (NOS)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Group of Units that complement each other:</a:t>
            </a:r>
          </a:p>
          <a:p>
            <a:pPr marL="684000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—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internally assessed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SCQF levels 2-6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DD6D5458-CD45-448C-89DD-9C1B153CE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9457" y="322024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BBDF1F0-7D02-468D-B749-FD6AE503FB74}"/>
              </a:ext>
            </a:extLst>
          </p:cNvPr>
          <p:cNvSpPr txBox="1"/>
          <p:nvPr/>
        </p:nvSpPr>
        <p:spPr>
          <a:xfrm>
            <a:off x="639763" y="307975"/>
            <a:ext cx="731678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Finding NPA information on SQA website 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11267" name="Picture 3" descr="A screenshot from the SQA website showing how to access list of available NCs and NPAs.">
            <a:extLst>
              <a:ext uri="{FF2B5EF4-FFF2-40B4-BE49-F238E27FC236}">
                <a16:creationId xmlns:a16="http://schemas.microsoft.com/office/drawing/2014/main" id="{56078310-2BA8-47A7-AD64-7AA34D751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1497013"/>
            <a:ext cx="7562850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AEEBEEDF-C74F-48D7-9589-4AEFB6E2D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8037" y="332025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/>
          <p:nvPr/>
        </p:nvSpPr>
        <p:spPr>
          <a:xfrm>
            <a:off x="639763" y="307975"/>
            <a:ext cx="8270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kern="0" dirty="0">
                <a:solidFill>
                  <a:schemeClr val="tx2"/>
                </a:solidFill>
                <a:latin typeface="Arial" pitchFamily="34" charset="0"/>
              </a:rPr>
              <a:t>Finding NPA information on SQA website</a:t>
            </a:r>
            <a:endParaRPr lang="en-US" sz="32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12291" name="Picture 3" descr="Screenshot from the website showing various areas of NPA and NC groupings.">
            <a:extLst>
              <a:ext uri="{FF2B5EF4-FFF2-40B4-BE49-F238E27FC236}">
                <a16:creationId xmlns:a16="http://schemas.microsoft.com/office/drawing/2014/main" id="{EEFD081E-D6D4-41C8-985E-B8D5D4148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r="-6958"/>
          <a:stretch>
            <a:fillRect/>
          </a:stretch>
        </p:blipFill>
        <p:spPr bwMode="auto">
          <a:xfrm>
            <a:off x="757238" y="954088"/>
            <a:ext cx="5675312" cy="4032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0A779EEB-E059-4F45-9C56-29A163F6F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474" y="325596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 screenshot from the SQA website showing list of available NCs and NPAs in the NQGA Business, Administration, Accounting and Finance section.">
            <a:extLst>
              <a:ext uri="{FF2B5EF4-FFF2-40B4-BE49-F238E27FC236}">
                <a16:creationId xmlns:a16="http://schemas.microsoft.com/office/drawing/2014/main" id="{6D7D61A2-4044-45F4-A21B-505BB751E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912813"/>
            <a:ext cx="5616575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BDA26E-6D0B-4E11-941D-CC0B5182DFEA}"/>
              </a:ext>
            </a:extLst>
          </p:cNvPr>
          <p:cNvSpPr txBox="1"/>
          <p:nvPr/>
        </p:nvSpPr>
        <p:spPr>
          <a:xfrm>
            <a:off x="550863" y="328613"/>
            <a:ext cx="826928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kern="0" dirty="0">
                <a:solidFill>
                  <a:schemeClr val="tx2"/>
                </a:solidFill>
                <a:latin typeface="Arial" pitchFamily="34" charset="0"/>
              </a:rPr>
              <a:t>Finding NPA information on SQA website</a:t>
            </a:r>
            <a:endParaRPr lang="en-US" sz="32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1DDD6456-47DA-432E-89F5-841F95416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9455" y="324881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E6BA13-A376-4B31-84B0-0F545FDA9F48}"/>
              </a:ext>
            </a:extLst>
          </p:cNvPr>
          <p:cNvSpPr txBox="1"/>
          <p:nvPr/>
        </p:nvSpPr>
        <p:spPr>
          <a:xfrm>
            <a:off x="574675" y="439738"/>
            <a:ext cx="80327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rgbClr val="1F497D"/>
                </a:solidFill>
                <a:latin typeface="Arial" pitchFamily="34" charset="0"/>
              </a:rPr>
              <a:t>NPA web page</a:t>
            </a:r>
            <a:endParaRPr lang="en-US" sz="3600" b="1" kern="0" dirty="0">
              <a:solidFill>
                <a:srgbClr val="1F497D"/>
              </a:solidFill>
              <a:latin typeface="Arial" pitchFamily="34" charset="0"/>
            </a:endParaRPr>
          </a:p>
        </p:txBody>
      </p:sp>
      <p:pic>
        <p:nvPicPr>
          <p:cNvPr id="14339" name="Picture 2" descr="A screenshot of the NPA Business with Information Technology subject web page on the SQA website.">
            <a:extLst>
              <a:ext uri="{FF2B5EF4-FFF2-40B4-BE49-F238E27FC236}">
                <a16:creationId xmlns:a16="http://schemas.microsoft.com/office/drawing/2014/main" id="{F5B941C2-9283-4393-AE7D-A6BDD856C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085850"/>
            <a:ext cx="499745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8">
            <a:hlinkClick r:id="" action="ppaction://media"/>
            <a:extLst>
              <a:ext uri="{FF2B5EF4-FFF2-40B4-BE49-F238E27FC236}">
                <a16:creationId xmlns:a16="http://schemas.microsoft.com/office/drawing/2014/main" id="{FE1ECCDA-80D2-411E-97B5-236D9B571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4824" y="311467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 screenshot of the qualification structure from the Group Award specification document.">
            <a:extLst>
              <a:ext uri="{FF2B5EF4-FFF2-40B4-BE49-F238E27FC236}">
                <a16:creationId xmlns:a16="http://schemas.microsoft.com/office/drawing/2014/main" id="{EA9DB351-E7E4-462D-9559-A4601D8C2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87313"/>
            <a:ext cx="4359275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586EDE-6DEC-44A7-B9AD-92B31A001959}"/>
              </a:ext>
            </a:extLst>
          </p:cNvPr>
          <p:cNvSpPr txBox="1"/>
          <p:nvPr/>
        </p:nvSpPr>
        <p:spPr>
          <a:xfrm>
            <a:off x="4646613" y="215900"/>
            <a:ext cx="4359275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kern="0" dirty="0">
                <a:solidFill>
                  <a:srgbClr val="1F497D"/>
                </a:solidFill>
                <a:latin typeface="Arial" pitchFamily="34" charset="0"/>
              </a:rPr>
              <a:t>Qualification</a:t>
            </a:r>
            <a:r>
              <a:rPr lang="en-GB" sz="3200" b="1" kern="0" dirty="0">
                <a:solidFill>
                  <a:srgbClr val="1F497D"/>
                </a:solidFill>
                <a:latin typeface="Arial" pitchFamily="34" charset="0"/>
              </a:rPr>
              <a:t> </a:t>
            </a:r>
            <a:r>
              <a:rPr lang="en-GB" sz="2800" b="1" kern="0" dirty="0">
                <a:solidFill>
                  <a:srgbClr val="1F497D"/>
                </a:solidFill>
                <a:latin typeface="Arial" pitchFamily="34" charset="0"/>
              </a:rPr>
              <a:t>structure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800" b="1" kern="0" dirty="0">
              <a:solidFill>
                <a:srgbClr val="1F497D"/>
              </a:solidFill>
              <a:latin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kern="0" dirty="0">
                <a:solidFill>
                  <a:srgbClr val="1F497D"/>
                </a:solidFill>
                <a:latin typeface="Arial" pitchFamily="34" charset="0"/>
              </a:rPr>
              <a:t>NPA Business with Information Technology (SCQF level 6)</a:t>
            </a:r>
            <a:endParaRPr lang="en-US" sz="3200" b="1" kern="0" dirty="0">
              <a:solidFill>
                <a:srgbClr val="1F497D"/>
              </a:solidFill>
              <a:latin typeface="Arial" pitchFamily="34" charset="0"/>
            </a:endParaRPr>
          </a:p>
        </p:txBody>
      </p:sp>
      <p:pic>
        <p:nvPicPr>
          <p:cNvPr id="2" name="slide9">
            <a:hlinkClick r:id="" action="ppaction://media"/>
            <a:extLst>
              <a:ext uri="{FF2B5EF4-FFF2-40B4-BE49-F238E27FC236}">
                <a16:creationId xmlns:a16="http://schemas.microsoft.com/office/drawing/2014/main" id="{52536140-7E78-4668-9A56-24C612C91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0850" y="322024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0DBD77F52CA54481146C71A4F97877" ma:contentTypeVersion="2" ma:contentTypeDescription="Create a new document." ma:contentTypeScope="" ma:versionID="8b4b48c77b0de67b46b6939aee073a25">
  <xsd:schema xmlns:xsd="http://www.w3.org/2001/XMLSchema" xmlns:xs="http://www.w3.org/2001/XMLSchema" xmlns:p="http://schemas.microsoft.com/office/2006/metadata/properties" xmlns:ns2="68c55a57-db60-41c4-bc88-93d8b354313f" targetNamespace="http://schemas.microsoft.com/office/2006/metadata/properties" ma:root="true" ma:fieldsID="052a9619c63c13a66983b9e1f791ef12" ns2:_="">
    <xsd:import namespace="68c55a57-db60-41c4-bc88-93d8b35431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c55a57-db60-41c4-bc88-93d8b35431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DB838B6-D30B-4F01-8DA9-423FE289C4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5C8370-5E8D-440D-A3F5-03E8613AC2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c55a57-db60-41c4-bc88-93d8b35431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81447C6-155B-4187-9BB3-5A8F709AF807}">
  <ds:schemaRefs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68c55a57-db60-41c4-bc88-93d8b354313f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242</Words>
  <Application>Microsoft Office PowerPoint</Application>
  <PresentationFormat>On-screen Show (16:9)</PresentationFormat>
  <Paragraphs>46</Paragraphs>
  <Slides>14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Lang</dc:creator>
  <cp:lastModifiedBy>Nina Atkinson</cp:lastModifiedBy>
  <cp:revision>25</cp:revision>
  <dcterms:created xsi:type="dcterms:W3CDTF">2018-07-26T07:39:47Z</dcterms:created>
  <dcterms:modified xsi:type="dcterms:W3CDTF">2020-06-22T10:06:05Z</dcterms:modified>
</cp:coreProperties>
</file>