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4" r:id="rId4"/>
    <p:sldMasterId id="2147483656" r:id="rId5"/>
    <p:sldMasterId id="2147483658" r:id="rId6"/>
    <p:sldMasterId id="2147483664" r:id="rId7"/>
    <p:sldMasterId id="2147483666" r:id="rId8"/>
    <p:sldMasterId id="2147483668" r:id="rId9"/>
    <p:sldMasterId id="2147483670" r:id="rId10"/>
    <p:sldMasterId id="2147483672" r:id="rId11"/>
    <p:sldMasterId id="2147483674" r:id="rId12"/>
  </p:sldMasterIdLst>
  <p:handoutMasterIdLst>
    <p:handoutMasterId r:id="rId32"/>
  </p:handoutMasterIdLst>
  <p:sldIdLst>
    <p:sldId id="256" r:id="rId13"/>
    <p:sldId id="263" r:id="rId14"/>
    <p:sldId id="294" r:id="rId15"/>
    <p:sldId id="318" r:id="rId16"/>
    <p:sldId id="308" r:id="rId17"/>
    <p:sldId id="305" r:id="rId18"/>
    <p:sldId id="320" r:id="rId19"/>
    <p:sldId id="310" r:id="rId20"/>
    <p:sldId id="321" r:id="rId21"/>
    <p:sldId id="312" r:id="rId22"/>
    <p:sldId id="322" r:id="rId23"/>
    <p:sldId id="319" r:id="rId24"/>
    <p:sldId id="323" r:id="rId25"/>
    <p:sldId id="324" r:id="rId26"/>
    <p:sldId id="325" r:id="rId27"/>
    <p:sldId id="327" r:id="rId28"/>
    <p:sldId id="326" r:id="rId29"/>
    <p:sldId id="328" r:id="rId30"/>
    <p:sldId id="302" r:id="rId31"/>
  </p:sldIdLst>
  <p:sldSz cx="9144000" cy="6858000" type="screen4x3"/>
  <p:notesSz cx="6670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p:cViewPr varScale="1">
        <p:scale>
          <a:sx n="57" d="100"/>
          <a:sy n="57" d="100"/>
        </p:scale>
        <p:origin x="312" y="72"/>
      </p:cViewPr>
      <p:guideLst>
        <p:guide orient="horz" pos="2160"/>
        <p:guide pos="2880"/>
      </p:guideLst>
    </p:cSldViewPr>
  </p:slideViewPr>
  <p:outlineViewPr>
    <p:cViewPr>
      <p:scale>
        <a:sx n="33" d="100"/>
        <a:sy n="33" d="100"/>
      </p:scale>
      <p:origin x="0" y="-49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5" cy="496491"/>
          </a:xfrm>
          <a:prstGeom prst="rect">
            <a:avLst/>
          </a:prstGeom>
        </p:spPr>
        <p:txBody>
          <a:bodyPr vert="horz" lIns="91495" tIns="45747" rIns="91495" bIns="45747" rtlCol="0"/>
          <a:lstStyle>
            <a:lvl1pPr algn="l">
              <a:defRPr sz="1200"/>
            </a:lvl1pPr>
          </a:lstStyle>
          <a:p>
            <a:endParaRPr lang="en-GB" dirty="0"/>
          </a:p>
        </p:txBody>
      </p:sp>
      <p:sp>
        <p:nvSpPr>
          <p:cNvPr id="3" name="Date Placeholder 2"/>
          <p:cNvSpPr>
            <a:spLocks noGrp="1"/>
          </p:cNvSpPr>
          <p:nvPr>
            <p:ph type="dt" sz="quarter" idx="1"/>
          </p:nvPr>
        </p:nvSpPr>
        <p:spPr>
          <a:xfrm>
            <a:off x="3778506" y="0"/>
            <a:ext cx="2890625" cy="496491"/>
          </a:xfrm>
          <a:prstGeom prst="rect">
            <a:avLst/>
          </a:prstGeom>
        </p:spPr>
        <p:txBody>
          <a:bodyPr vert="horz" lIns="91495" tIns="45747" rIns="91495" bIns="45747" rtlCol="0"/>
          <a:lstStyle>
            <a:lvl1pPr algn="r">
              <a:defRPr sz="1200"/>
            </a:lvl1pPr>
          </a:lstStyle>
          <a:p>
            <a:fld id="{2B072E86-E9A4-49BD-8545-91D469BDCC25}" type="datetimeFigureOut">
              <a:rPr lang="en-GB" smtClean="0"/>
              <a:t>03/03/2023</a:t>
            </a:fld>
            <a:endParaRPr lang="en-GB" dirty="0"/>
          </a:p>
        </p:txBody>
      </p:sp>
      <p:sp>
        <p:nvSpPr>
          <p:cNvPr id="4" name="Footer Placeholder 3"/>
          <p:cNvSpPr>
            <a:spLocks noGrp="1"/>
          </p:cNvSpPr>
          <p:nvPr>
            <p:ph type="ftr" sz="quarter" idx="2"/>
          </p:nvPr>
        </p:nvSpPr>
        <p:spPr>
          <a:xfrm>
            <a:off x="0" y="9431599"/>
            <a:ext cx="2890625" cy="496491"/>
          </a:xfrm>
          <a:prstGeom prst="rect">
            <a:avLst/>
          </a:prstGeom>
        </p:spPr>
        <p:txBody>
          <a:bodyPr vert="horz" lIns="91495" tIns="45747" rIns="91495" bIns="4574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506" y="9431599"/>
            <a:ext cx="2890625" cy="496491"/>
          </a:xfrm>
          <a:prstGeom prst="rect">
            <a:avLst/>
          </a:prstGeom>
        </p:spPr>
        <p:txBody>
          <a:bodyPr vert="horz" lIns="91495" tIns="45747" rIns="91495" bIns="45747" rtlCol="0" anchor="b"/>
          <a:lstStyle>
            <a:lvl1pPr algn="r">
              <a:defRPr sz="1200"/>
            </a:lvl1pPr>
          </a:lstStyle>
          <a:p>
            <a:fld id="{A0143985-CF63-4E79-BA84-92EC3409B420}" type="slidenum">
              <a:rPr lang="en-GB" smtClean="0"/>
              <a:t>‹#›</a:t>
            </a:fld>
            <a:endParaRPr lang="en-GB" dirty="0"/>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QA LOGO TITLE HOLDING SLIDE ">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683568" y="1484784"/>
            <a:ext cx="4802491" cy="2551393"/>
          </a:xfrm>
          <a:prstGeom prst="rect">
            <a:avLst/>
          </a:prstGeom>
        </p:spPr>
      </p:pic>
    </p:spTree>
    <p:extLst>
      <p:ext uri="{BB962C8B-B14F-4D97-AF65-F5344CB8AC3E}">
        <p14:creationId xmlns:p14="http://schemas.microsoft.com/office/powerpoint/2010/main" val="142406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A LOGO  FINAL HOLDING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5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68321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86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dirty="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a:solidFill>
                  <a:srgbClr val="FFFFFF"/>
                </a:solidFill>
              </a:rPr>
              <a:t> 0303 333 0330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237633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BD SQA LOGO  TITLE HOLD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30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020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userDrawn="1"/>
        </p:nvPicPr>
        <p:blipFill>
          <a:blip r:embed="rId4" cstate="print"/>
          <a:stretch>
            <a:fillRect/>
          </a:stretch>
        </p:blipFill>
        <p:spPr>
          <a:xfrm>
            <a:off x="683568" y="1484784"/>
            <a:ext cx="4802491" cy="2551393"/>
          </a:xfrm>
          <a:prstGeom prst="rect">
            <a:avLst/>
          </a:prstGeom>
        </p:spPr>
      </p:pic>
    </p:spTree>
    <p:extLst>
      <p:ext uri="{BB962C8B-B14F-4D97-AF65-F5344CB8AC3E}">
        <p14:creationId xmlns:p14="http://schemas.microsoft.com/office/powerpoint/2010/main" val="95083320"/>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979712" y="3789041"/>
            <a:ext cx="5328591" cy="769441"/>
          </a:xfrm>
          <a:prstGeom prst="rect">
            <a:avLst/>
          </a:prstGeom>
          <a:noFill/>
        </p:spPr>
        <p:txBody>
          <a:bodyPr wrap="square" rtlCol="0">
            <a:spAutoFit/>
          </a:bodyPr>
          <a:lstStyle/>
          <a:p>
            <a:r>
              <a:rPr lang="en-GB" altLang="en-US" sz="2600" b="1" dirty="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a:solidFill>
                  <a:srgbClr val="FFFFFF"/>
                </a:solidFill>
              </a:rPr>
              <a:t> 0303 333 0330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354389512"/>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119308"/>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userDrawn="1"/>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433190268"/>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85257"/>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7467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6225-9708-BA9E-E0CF-F30EE8DA4BEE}"/>
              </a:ext>
            </a:extLst>
          </p:cNvPr>
          <p:cNvSpPr>
            <a:spLocks noGrp="1"/>
          </p:cNvSpPr>
          <p:nvPr>
            <p:ph type="title" idx="4294967295"/>
          </p:nvPr>
        </p:nvSpPr>
        <p:spPr>
          <a:xfrm>
            <a:off x="628650" y="-1325563"/>
            <a:ext cx="7886700" cy="1325563"/>
          </a:xfrm>
          <a:prstGeom prst="rect">
            <a:avLst/>
          </a:prstGeom>
        </p:spPr>
        <p:txBody>
          <a:bodyPr anchor="b"/>
          <a:lstStyle/>
          <a:p>
            <a:r>
              <a:rPr lang="en-GB" dirty="0"/>
              <a:t>SQA Logo</a:t>
            </a:r>
          </a:p>
        </p:txBody>
      </p:sp>
    </p:spTree>
    <p:extLst>
      <p:ext uri="{BB962C8B-B14F-4D97-AF65-F5344CB8AC3E}">
        <p14:creationId xmlns:p14="http://schemas.microsoft.com/office/powerpoint/2010/main" val="1126183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107504" y="449717"/>
            <a:ext cx="8767684" cy="460851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spcBef>
                <a:spcPts val="0"/>
              </a:spcBef>
              <a:buNone/>
              <a:defRPr/>
            </a:pPr>
            <a:r>
              <a:rPr lang="en-GB" sz="2400" b="1" dirty="0"/>
              <a:t>Internal Assessment and Verification Criterion 4.3: </a:t>
            </a:r>
            <a:r>
              <a:rPr lang="en-GB" sz="2200" b="1" i="1" dirty="0"/>
              <a:t>Assessment instruments and methods and their selection and use must be valid, reliable, practicable, equitable and fair</a:t>
            </a:r>
          </a:p>
          <a:p>
            <a:pPr>
              <a:spcBef>
                <a:spcPts val="0"/>
              </a:spcBef>
              <a:defRPr/>
            </a:pPr>
            <a:r>
              <a:rPr lang="en-GB" sz="2200" b="1" dirty="0"/>
              <a:t>SQA assessments, prior verified assessments, </a:t>
            </a:r>
            <a:r>
              <a:rPr lang="en-GB" sz="2200" b="1" dirty="0">
                <a:solidFill>
                  <a:srgbClr val="FF0000"/>
                </a:solidFill>
              </a:rPr>
              <a:t>internal verification records </a:t>
            </a:r>
            <a:r>
              <a:rPr lang="en-GB" sz="2200" b="1" dirty="0"/>
              <a:t>including the pre-delivery checks, unit specifications, minutes of meetings, </a:t>
            </a:r>
            <a:r>
              <a:rPr lang="en-GB" sz="2200" b="1" dirty="0">
                <a:solidFill>
                  <a:srgbClr val="FF0000"/>
                </a:solidFill>
              </a:rPr>
              <a:t>standardisation records</a:t>
            </a:r>
            <a:r>
              <a:rPr lang="en-GB" sz="2200" b="1" dirty="0"/>
              <a:t>, invigilation records, </a:t>
            </a:r>
            <a:r>
              <a:rPr lang="en-GB" sz="2200" b="1" dirty="0">
                <a:solidFill>
                  <a:srgbClr val="FF0000"/>
                </a:solidFill>
              </a:rPr>
              <a:t>assessor reports</a:t>
            </a:r>
            <a:r>
              <a:rPr lang="en-GB" sz="2200" b="1" dirty="0"/>
              <a:t>, quality manual, staff responsibilities.</a:t>
            </a:r>
          </a:p>
          <a:p>
            <a:pPr marL="0" lvl="0" indent="0">
              <a:spcBef>
                <a:spcPts val="0"/>
              </a:spcBef>
              <a:buNone/>
              <a:defRPr/>
            </a:pPr>
            <a:r>
              <a:rPr lang="en-GB" sz="2400" b="1" dirty="0"/>
              <a:t>Good practice: </a:t>
            </a:r>
          </a:p>
          <a:p>
            <a:pPr>
              <a:spcBef>
                <a:spcPts val="0"/>
              </a:spcBef>
              <a:defRPr/>
            </a:pPr>
            <a:r>
              <a:rPr lang="en-GB" sz="2200" b="1" dirty="0"/>
              <a:t>Internal verification records containing excellent narrative records of discussions relating to the assessments and their use</a:t>
            </a:r>
          </a:p>
          <a:p>
            <a:pPr>
              <a:spcBef>
                <a:spcPts val="0"/>
              </a:spcBef>
              <a:defRPr/>
            </a:pPr>
            <a:r>
              <a:rPr lang="en-GB" sz="2200" b="1" dirty="0"/>
              <a:t>Assessor summary reports that containing evaluative and reflective accounts of the delivery and assessment of individual units that can inform future practice</a:t>
            </a:r>
          </a:p>
          <a:p>
            <a:pPr marL="0" indent="0">
              <a:spcBef>
                <a:spcPts val="0"/>
              </a:spcBef>
              <a:buNone/>
              <a:defRPr/>
            </a:pPr>
            <a:r>
              <a:rPr lang="en-GB" sz="2400" b="1" dirty="0"/>
              <a:t>Specific areas for development: </a:t>
            </a:r>
            <a:endParaRPr lang="en-GB" sz="2400" dirty="0"/>
          </a:p>
          <a:p>
            <a:pPr>
              <a:spcBef>
                <a:spcPts val="0"/>
              </a:spcBef>
              <a:defRPr/>
            </a:pPr>
            <a:r>
              <a:rPr lang="en-GB" sz="2200" b="1" dirty="0"/>
              <a:t>Ensuring that narrative accounts of meetings are better recorded.  </a:t>
            </a:r>
          </a:p>
          <a:p>
            <a:pPr>
              <a:spcBef>
                <a:spcPts val="0"/>
              </a:spcBef>
              <a:defRPr/>
            </a:pPr>
            <a:r>
              <a:rPr lang="en-GB" sz="2200" b="1" dirty="0"/>
              <a:t>Assessor summary reports for individual units are also encouraged to help action improvements for future delivery and assessment.  </a:t>
            </a:r>
            <a:endParaRPr kumimoji="0" lang="en-US" sz="2200" b="1" i="0" u="none" strike="noStrike" kern="0" cap="none" spc="0" normalizeH="0" baseline="0" noProof="0" dirty="0">
              <a:ln>
                <a:noFill/>
              </a:ln>
              <a:solidFill>
                <a:srgbClr val="FFFFFF"/>
              </a:solidFill>
              <a:effectLst/>
              <a:uLnTx/>
              <a:uFillTx/>
              <a:latin typeface="Arial"/>
            </a:endParaRPr>
          </a:p>
        </p:txBody>
      </p:sp>
      <p:sp>
        <p:nvSpPr>
          <p:cNvPr id="4" name="Title 1"/>
          <p:cNvSpPr txBox="1">
            <a:spLocks noGrp="1"/>
          </p:cNvSpPr>
          <p:nvPr>
            <p:ph type="title" idx="4294967295"/>
          </p:nvPr>
        </p:nvSpPr>
        <p:spPr>
          <a:xfrm>
            <a:off x="107504" y="-18335"/>
            <a:ext cx="8767952" cy="9361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400" b="1" i="0" u="none" strike="noStrike" kern="1200" cap="none" spc="0" normalizeH="0" baseline="0" noProof="0" dirty="0">
                <a:ln>
                  <a:noFill/>
                </a:ln>
                <a:solidFill>
                  <a:srgbClr val="FFFFFF"/>
                </a:solidFill>
                <a:effectLst/>
                <a:uLnTx/>
                <a:uFillTx/>
                <a:latin typeface="Arial" pitchFamily="34" charset="0"/>
                <a:ea typeface="+mj-ea"/>
                <a:cs typeface="+mj-cs"/>
              </a:rPr>
              <a:t>2. Evidence, good practice and areas for development </a:t>
            </a: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p:txBody>
      </p:sp>
    </p:spTree>
    <p:extLst>
      <p:ext uri="{BB962C8B-B14F-4D97-AF65-F5344CB8AC3E}">
        <p14:creationId xmlns:p14="http://schemas.microsoft.com/office/powerpoint/2010/main" val="110114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107504" y="746546"/>
            <a:ext cx="8767684" cy="460851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spcBef>
                <a:spcPts val="0"/>
              </a:spcBef>
              <a:buNone/>
              <a:defRPr/>
            </a:pPr>
            <a:r>
              <a:rPr lang="en-GB" sz="2400" b="1" dirty="0"/>
              <a:t>Internal Assessment and Verification Criterion 4.4: </a:t>
            </a:r>
            <a:r>
              <a:rPr lang="en-GB" sz="2200" b="1" i="1" dirty="0"/>
              <a:t>Assessment evidence must be the candidate’s own work, generated under SQA’s required conditions</a:t>
            </a:r>
          </a:p>
          <a:p>
            <a:pPr>
              <a:defRPr/>
            </a:pPr>
            <a:r>
              <a:rPr lang="en-GB" sz="2200" b="1" dirty="0"/>
              <a:t>Quality manuals, internal verification process, staff responsibilities, plagiarism and malpractice policies, authenticity checks, internal verification records, invigilation records, </a:t>
            </a:r>
            <a:r>
              <a:rPr lang="en-GB" sz="2200" b="1" dirty="0">
                <a:solidFill>
                  <a:srgbClr val="FF0000"/>
                </a:solidFill>
              </a:rPr>
              <a:t>assessment attendance records/sheets.</a:t>
            </a:r>
          </a:p>
          <a:p>
            <a:pPr marL="0" lvl="0" indent="0">
              <a:buNone/>
              <a:defRPr/>
            </a:pPr>
            <a:r>
              <a:rPr lang="en-US" sz="2400" b="1" kern="0" dirty="0">
                <a:latin typeface="+mj-lt"/>
              </a:rPr>
              <a:t>Good practice: </a:t>
            </a:r>
          </a:p>
          <a:p>
            <a:pPr>
              <a:defRPr/>
            </a:pPr>
            <a:r>
              <a:rPr lang="en-GB" sz="2200" b="1" dirty="0"/>
              <a:t>Use of a variety of checks including electronic plagiarism checks and questioning</a:t>
            </a:r>
          </a:p>
          <a:p>
            <a:pPr marL="0" lvl="0" indent="0">
              <a:buNone/>
              <a:defRPr/>
            </a:pPr>
            <a:r>
              <a:rPr lang="en-GB" sz="2400" b="1" dirty="0"/>
              <a:t>Specific areas for development: </a:t>
            </a:r>
          </a:p>
          <a:p>
            <a:pPr>
              <a:defRPr/>
            </a:pPr>
            <a:r>
              <a:rPr lang="en-GB" sz="2400" b="1" dirty="0"/>
              <a:t>None</a:t>
            </a:r>
          </a:p>
          <a:p>
            <a:pPr marL="0" indent="0">
              <a:buNone/>
              <a:defRPr/>
            </a:pPr>
            <a:endParaRPr lang="en-GB" sz="2400" b="1" dirty="0">
              <a:latin typeface="+mj-lt"/>
            </a:endParaRPr>
          </a:p>
        </p:txBody>
      </p:sp>
      <p:sp>
        <p:nvSpPr>
          <p:cNvPr id="4" name="Title 1"/>
          <p:cNvSpPr txBox="1">
            <a:spLocks noGrp="1"/>
          </p:cNvSpPr>
          <p:nvPr>
            <p:ph type="title" idx="4294967295"/>
          </p:nvPr>
        </p:nvSpPr>
        <p:spPr>
          <a:xfrm>
            <a:off x="107504" y="278494"/>
            <a:ext cx="8767952" cy="9361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400" b="1" i="0" u="none" strike="noStrike" kern="1200" cap="none" spc="0" normalizeH="0" baseline="0" noProof="0" dirty="0">
                <a:ln>
                  <a:noFill/>
                </a:ln>
                <a:solidFill>
                  <a:srgbClr val="FFFFFF"/>
                </a:solidFill>
                <a:effectLst/>
                <a:uLnTx/>
                <a:uFillTx/>
                <a:latin typeface="Arial" pitchFamily="34" charset="0"/>
                <a:ea typeface="+mj-ea"/>
                <a:cs typeface="+mj-cs"/>
              </a:rPr>
              <a:t>2. Evidence, good practice and areas for development </a:t>
            </a: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p:txBody>
      </p:sp>
    </p:spTree>
    <p:extLst>
      <p:ext uri="{BB962C8B-B14F-4D97-AF65-F5344CB8AC3E}">
        <p14:creationId xmlns:p14="http://schemas.microsoft.com/office/powerpoint/2010/main" val="2037227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94892" y="468052"/>
            <a:ext cx="8928992" cy="475668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spcBef>
                <a:spcPts val="0"/>
              </a:spcBef>
              <a:buNone/>
              <a:defRPr/>
            </a:pPr>
            <a:r>
              <a:rPr lang="en-GB" sz="2400" b="1" dirty="0"/>
              <a:t>Internal Assessment and Verification Criterion 4.6: </a:t>
            </a:r>
            <a:r>
              <a:rPr lang="en-GB" sz="2200" b="1" i="1" dirty="0"/>
              <a:t>Evidence of candidates’ work must be accurately and consistently judged by assessors against SQA’s requirements</a:t>
            </a:r>
          </a:p>
          <a:p>
            <a:pPr>
              <a:spcBef>
                <a:spcPts val="0"/>
              </a:spcBef>
              <a:defRPr/>
            </a:pPr>
            <a:r>
              <a:rPr lang="en-GB" sz="2200" b="1" dirty="0"/>
              <a:t>Candidate scripts, projects, examination papers, internal verification records, </a:t>
            </a:r>
            <a:r>
              <a:rPr lang="en-GB" sz="2200" b="1" dirty="0">
                <a:solidFill>
                  <a:srgbClr val="FF0000"/>
                </a:solidFill>
              </a:rPr>
              <a:t>assessor reports</a:t>
            </a:r>
            <a:r>
              <a:rPr lang="en-GB" sz="2200" b="1" dirty="0"/>
              <a:t>, sample and class results.</a:t>
            </a:r>
          </a:p>
          <a:p>
            <a:pPr marL="0" lvl="0" indent="0">
              <a:spcBef>
                <a:spcPts val="0"/>
              </a:spcBef>
              <a:buNone/>
            </a:pPr>
            <a:r>
              <a:rPr lang="en-GB" sz="2400" b="1" dirty="0"/>
              <a:t>Good practice: </a:t>
            </a:r>
          </a:p>
          <a:p>
            <a:pPr lvl="0">
              <a:spcBef>
                <a:spcPts val="0"/>
              </a:spcBef>
            </a:pPr>
            <a:r>
              <a:rPr lang="en-GB" sz="2200" b="1" dirty="0"/>
              <a:t>Concise but relevant narrative accounts within internal verification records with regard to assessment decisions</a:t>
            </a:r>
          </a:p>
          <a:p>
            <a:pPr lvl="0">
              <a:spcBef>
                <a:spcPts val="0"/>
              </a:spcBef>
            </a:pPr>
            <a:r>
              <a:rPr lang="en-GB" sz="2200" b="1" dirty="0"/>
              <a:t>Excellent feedback and comments on checklists and candidate work that would enable candidates to make improvements   </a:t>
            </a:r>
          </a:p>
          <a:p>
            <a:pPr lvl="0">
              <a:spcBef>
                <a:spcPts val="0"/>
              </a:spcBef>
            </a:pPr>
            <a:r>
              <a:rPr lang="en-GB" sz="2200" b="1" dirty="0"/>
              <a:t>Cross marking between the assessor and internal verifier to aid consistency in making assessment judgements.  </a:t>
            </a:r>
          </a:p>
          <a:p>
            <a:pPr marL="0" lvl="0" indent="0">
              <a:spcBef>
                <a:spcPts val="0"/>
              </a:spcBef>
              <a:buNone/>
            </a:pPr>
            <a:r>
              <a:rPr lang="en-GB" sz="2400" b="1" dirty="0"/>
              <a:t>Specific areas for development: </a:t>
            </a:r>
          </a:p>
          <a:p>
            <a:pPr lvl="0">
              <a:spcBef>
                <a:spcPts val="0"/>
              </a:spcBef>
            </a:pPr>
            <a:r>
              <a:rPr lang="en-GB" sz="2200" b="1" dirty="0"/>
              <a:t>Better recording how assessment decisions are made.  </a:t>
            </a:r>
          </a:p>
          <a:p>
            <a:pPr lvl="0">
              <a:spcBef>
                <a:spcPts val="0"/>
              </a:spcBef>
            </a:pPr>
            <a:r>
              <a:rPr lang="en-GB" sz="2200" b="1" dirty="0"/>
              <a:t>Greater feedback to candidates  </a:t>
            </a:r>
          </a:p>
          <a:p>
            <a:pPr lvl="0">
              <a:spcBef>
                <a:spcPts val="0"/>
              </a:spcBef>
            </a:pPr>
            <a:r>
              <a:rPr lang="en-GB" sz="2200" b="1" dirty="0"/>
              <a:t>In project Graded Units centres should place a greater </a:t>
            </a:r>
          </a:p>
          <a:p>
            <a:pPr marL="355600" lvl="0" indent="0">
              <a:spcBef>
                <a:spcPts val="0"/>
              </a:spcBef>
              <a:buNone/>
            </a:pPr>
            <a:r>
              <a:rPr lang="en-GB" sz="2200" b="1" dirty="0"/>
              <a:t>emphasis on the word count guidance</a:t>
            </a:r>
          </a:p>
        </p:txBody>
      </p:sp>
      <p:sp>
        <p:nvSpPr>
          <p:cNvPr id="4" name="Title 1"/>
          <p:cNvSpPr txBox="1">
            <a:spLocks noGrp="1"/>
          </p:cNvSpPr>
          <p:nvPr>
            <p:ph type="title" idx="4294967295"/>
          </p:nvPr>
        </p:nvSpPr>
        <p:spPr>
          <a:xfrm>
            <a:off x="107504" y="0"/>
            <a:ext cx="8767952" cy="9361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400" b="1" i="0" u="none" strike="noStrike" kern="1200" cap="none" spc="0" normalizeH="0" baseline="0" noProof="0" dirty="0">
                <a:ln>
                  <a:noFill/>
                </a:ln>
                <a:solidFill>
                  <a:srgbClr val="FFFFFF"/>
                </a:solidFill>
                <a:effectLst/>
                <a:uLnTx/>
                <a:uFillTx/>
                <a:latin typeface="Arial" pitchFamily="34" charset="0"/>
                <a:ea typeface="+mj-ea"/>
                <a:cs typeface="+mj-cs"/>
              </a:rPr>
              <a:t>2. Evidence, good practice and areas for development </a:t>
            </a: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p:txBody>
      </p:sp>
    </p:spTree>
    <p:extLst>
      <p:ext uri="{BB962C8B-B14F-4D97-AF65-F5344CB8AC3E}">
        <p14:creationId xmlns:p14="http://schemas.microsoft.com/office/powerpoint/2010/main" val="949506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107504" y="598376"/>
            <a:ext cx="8928992" cy="475668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spcBef>
                <a:spcPts val="0"/>
              </a:spcBef>
              <a:buNone/>
              <a:defRPr/>
            </a:pPr>
            <a:r>
              <a:rPr lang="en-GB" sz="2400" b="1" dirty="0"/>
              <a:t>Internal Assessment and Verification Criterion 4.7: </a:t>
            </a:r>
            <a:r>
              <a:rPr lang="en-GB" sz="2200" b="1" i="1" dirty="0"/>
              <a:t>Candidate evidence must be retained in line with SQA requirements.</a:t>
            </a:r>
          </a:p>
          <a:p>
            <a:pPr>
              <a:spcBef>
                <a:spcPts val="0"/>
              </a:spcBef>
              <a:defRPr/>
            </a:pPr>
            <a:r>
              <a:rPr lang="en-GB" sz="2200" b="1" dirty="0"/>
              <a:t>Centre evidence retention policies, data handling and management policies, details of secure storage facilities, storage records, access records and details of secure document disposal.</a:t>
            </a:r>
            <a:r>
              <a:rPr lang="en-GB" sz="2400" b="1" dirty="0"/>
              <a:t> </a:t>
            </a:r>
          </a:p>
          <a:p>
            <a:pPr marL="0" indent="0">
              <a:spcBef>
                <a:spcPts val="0"/>
              </a:spcBef>
              <a:buNone/>
              <a:defRPr/>
            </a:pPr>
            <a:endParaRPr lang="en-GB" sz="800" b="1" dirty="0"/>
          </a:p>
          <a:p>
            <a:pPr marL="0" indent="0">
              <a:spcBef>
                <a:spcPts val="0"/>
              </a:spcBef>
              <a:buNone/>
              <a:defRPr/>
            </a:pPr>
            <a:r>
              <a:rPr lang="en-GB" sz="2400" b="1" dirty="0"/>
              <a:t>Good practice: </a:t>
            </a:r>
            <a:r>
              <a:rPr lang="en-GB" sz="2200" b="1" dirty="0"/>
              <a:t>No specific examples</a:t>
            </a:r>
          </a:p>
          <a:p>
            <a:pPr marL="0" indent="0">
              <a:spcBef>
                <a:spcPts val="0"/>
              </a:spcBef>
              <a:buNone/>
              <a:defRPr/>
            </a:pPr>
            <a:endParaRPr lang="en-GB" sz="800" b="1" dirty="0"/>
          </a:p>
          <a:p>
            <a:pPr marL="0" indent="0">
              <a:spcBef>
                <a:spcPts val="0"/>
              </a:spcBef>
              <a:buNone/>
              <a:defRPr/>
            </a:pPr>
            <a:r>
              <a:rPr lang="en-GB" sz="2400" b="1" dirty="0"/>
              <a:t>Specific areas for development: </a:t>
            </a:r>
            <a:endParaRPr lang="en-GB" sz="2200" b="1" dirty="0"/>
          </a:p>
          <a:p>
            <a:pPr>
              <a:spcBef>
                <a:spcPts val="0"/>
              </a:spcBef>
              <a:defRPr/>
            </a:pPr>
            <a:r>
              <a:rPr lang="en-GB" sz="2200" b="1" dirty="0"/>
              <a:t>Providing a detailed retention policy along with supporting evidence that shows clearly that the policy is being implemented.  </a:t>
            </a:r>
            <a:endParaRPr lang="en-GB" sz="2000" b="1" dirty="0"/>
          </a:p>
          <a:p>
            <a:pPr marL="0" indent="0">
              <a:spcBef>
                <a:spcPts val="0"/>
              </a:spcBef>
              <a:buNone/>
              <a:defRPr/>
            </a:pPr>
            <a:endParaRPr lang="en-GB" sz="2200" b="1" dirty="0"/>
          </a:p>
        </p:txBody>
      </p:sp>
      <p:sp>
        <p:nvSpPr>
          <p:cNvPr id="4" name="Title 1"/>
          <p:cNvSpPr txBox="1">
            <a:spLocks noGrp="1"/>
          </p:cNvSpPr>
          <p:nvPr>
            <p:ph type="title" idx="4294967295"/>
          </p:nvPr>
        </p:nvSpPr>
        <p:spPr>
          <a:xfrm>
            <a:off x="188024" y="0"/>
            <a:ext cx="8767952" cy="9361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400" b="1" i="0" u="none" strike="noStrike" kern="1200" cap="none" spc="0" normalizeH="0" baseline="0" noProof="0" dirty="0">
                <a:ln>
                  <a:noFill/>
                </a:ln>
                <a:solidFill>
                  <a:srgbClr val="FFFFFF"/>
                </a:solidFill>
                <a:effectLst/>
                <a:uLnTx/>
                <a:uFillTx/>
                <a:latin typeface="Arial" pitchFamily="34" charset="0"/>
                <a:ea typeface="+mj-ea"/>
                <a:cs typeface="+mj-cs"/>
              </a:rPr>
              <a:t>2. Evidence, good practice and areas for development </a:t>
            </a: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p:txBody>
      </p:sp>
    </p:spTree>
    <p:extLst>
      <p:ext uri="{BB962C8B-B14F-4D97-AF65-F5344CB8AC3E}">
        <p14:creationId xmlns:p14="http://schemas.microsoft.com/office/powerpoint/2010/main" val="637880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0" y="836712"/>
            <a:ext cx="9144000" cy="475668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spcBef>
                <a:spcPts val="0"/>
              </a:spcBef>
              <a:buNone/>
              <a:defRPr/>
            </a:pPr>
            <a:r>
              <a:rPr lang="en-GB" sz="2400" b="1" dirty="0"/>
              <a:t>Internal Assessment and Verification Criterion 4.9: </a:t>
            </a:r>
            <a:r>
              <a:rPr lang="en-GB" sz="2200" b="1" i="1" dirty="0"/>
              <a:t>Feedback from qualification verifiers must be disseminated to staff and used to inform assessment practice.</a:t>
            </a:r>
          </a:p>
          <a:p>
            <a:pPr>
              <a:spcBef>
                <a:spcPts val="0"/>
              </a:spcBef>
              <a:defRPr/>
            </a:pPr>
            <a:r>
              <a:rPr lang="en-GB" sz="2200" b="1" dirty="0"/>
              <a:t>Course team meeting minutes, flow charts, internal verification records, dissemination records, </a:t>
            </a:r>
            <a:r>
              <a:rPr lang="en-GB" sz="2200" b="1" dirty="0">
                <a:solidFill>
                  <a:srgbClr val="FF0000"/>
                </a:solidFill>
              </a:rPr>
              <a:t>records of staff discussing and acting upon QV feedback</a:t>
            </a:r>
            <a:r>
              <a:rPr lang="en-GB" sz="2200" b="1" dirty="0"/>
              <a:t>, attendance at feedback events.</a:t>
            </a:r>
          </a:p>
          <a:p>
            <a:pPr marL="0" lvl="0" indent="0">
              <a:spcBef>
                <a:spcPts val="0"/>
              </a:spcBef>
              <a:buNone/>
              <a:defRPr/>
            </a:pPr>
            <a:r>
              <a:rPr lang="en-GB" sz="2400" b="1" dirty="0"/>
              <a:t>Good practice: </a:t>
            </a:r>
          </a:p>
          <a:p>
            <a:pPr>
              <a:spcBef>
                <a:spcPts val="0"/>
              </a:spcBef>
              <a:defRPr/>
            </a:pPr>
            <a:r>
              <a:rPr lang="en-GB" sz="2200" b="1" dirty="0"/>
              <a:t>Clear evidence in IV records and assessor reports showing that QV feedback is received, disseminated and acted upon to help improve future delivery and assessment</a:t>
            </a:r>
          </a:p>
          <a:p>
            <a:pPr marL="0" indent="0">
              <a:spcBef>
                <a:spcPts val="0"/>
              </a:spcBef>
              <a:buNone/>
              <a:defRPr/>
            </a:pPr>
            <a:r>
              <a:rPr lang="en-GB" sz="2400" b="1" dirty="0"/>
              <a:t>Specific areas for development: </a:t>
            </a:r>
            <a:endParaRPr lang="en-GB" sz="2200" b="1" dirty="0"/>
          </a:p>
          <a:p>
            <a:pPr>
              <a:spcBef>
                <a:spcPts val="0"/>
              </a:spcBef>
              <a:defRPr/>
            </a:pPr>
            <a:r>
              <a:rPr lang="en-GB" sz="2200" b="1" dirty="0"/>
              <a:t>Better demonstration of the link between disseminating qualification verification feedback and using it to improve future delivery and assessment. </a:t>
            </a:r>
            <a:endParaRPr lang="en-GB" sz="2400" b="1" dirty="0"/>
          </a:p>
          <a:p>
            <a:pPr marL="0" indent="0">
              <a:spcBef>
                <a:spcPts val="0"/>
              </a:spcBef>
              <a:buNone/>
              <a:defRPr/>
            </a:pPr>
            <a:endParaRPr lang="en-GB" sz="2400" b="1" dirty="0"/>
          </a:p>
        </p:txBody>
      </p:sp>
      <p:sp>
        <p:nvSpPr>
          <p:cNvPr id="4" name="Title 1"/>
          <p:cNvSpPr txBox="1">
            <a:spLocks noGrp="1"/>
          </p:cNvSpPr>
          <p:nvPr>
            <p:ph type="title" idx="4294967295"/>
          </p:nvPr>
        </p:nvSpPr>
        <p:spPr>
          <a:xfrm>
            <a:off x="92426" y="368660"/>
            <a:ext cx="8944069" cy="9361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400" b="1" i="0" u="none" strike="noStrike" kern="1200" cap="none" spc="0" normalizeH="0" baseline="0" noProof="0" dirty="0">
                <a:ln>
                  <a:noFill/>
                </a:ln>
                <a:solidFill>
                  <a:srgbClr val="FFFFFF"/>
                </a:solidFill>
                <a:effectLst/>
                <a:uLnTx/>
                <a:uFillTx/>
                <a:latin typeface="Arial" pitchFamily="34" charset="0"/>
                <a:ea typeface="+mj-ea"/>
                <a:cs typeface="+mj-cs"/>
              </a:rPr>
              <a:t>2. Evidence, good practice and areas for development </a:t>
            </a: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p:txBody>
      </p:sp>
    </p:spTree>
    <p:extLst>
      <p:ext uri="{BB962C8B-B14F-4D97-AF65-F5344CB8AC3E}">
        <p14:creationId xmlns:p14="http://schemas.microsoft.com/office/powerpoint/2010/main" val="3918024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179512" y="1556792"/>
            <a:ext cx="8712968"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724650" algn="l"/>
              </a:tabLst>
              <a:defRPr/>
            </a:pPr>
            <a:r>
              <a:rPr kumimoji="0" lang="en-GB" altLang="en-US" sz="4000" b="1" i="0" u="none" strike="noStrike" kern="1200" cap="none" spc="0" normalizeH="0" baseline="0" noProof="0" dirty="0">
                <a:ln>
                  <a:noFill/>
                </a:ln>
                <a:solidFill>
                  <a:srgbClr val="FFFFFF"/>
                </a:solidFill>
                <a:effectLst/>
                <a:uLnTx/>
                <a:uFillTx/>
                <a:latin typeface="Arial" pitchFamily="34" charset="0"/>
                <a:ea typeface="+mj-ea"/>
                <a:cs typeface="+mj-cs"/>
              </a:rPr>
              <a:t>Business Network Event - 2023</a:t>
            </a:r>
            <a:endParaRPr kumimoji="0" lang="en-US" sz="4000" b="1" i="0" u="none" strike="noStrike" kern="0" cap="none" spc="0" normalizeH="0" baseline="0" noProof="0" dirty="0">
              <a:ln>
                <a:noFill/>
              </a:ln>
              <a:solidFill>
                <a:srgbClr val="FFFFFF"/>
              </a:solidFill>
              <a:effectLst/>
              <a:uLnTx/>
              <a:uFillTx/>
              <a:latin typeface="Arial" pitchFamily="34" charset="0"/>
              <a:ea typeface="+mj-ea"/>
              <a:cs typeface="+mj-cs"/>
            </a:endParaRPr>
          </a:p>
        </p:txBody>
      </p:sp>
      <p:sp>
        <p:nvSpPr>
          <p:cNvPr id="13" name="Text Placeholder 2"/>
          <p:cNvSpPr txBox="1">
            <a:spLocks/>
          </p:cNvSpPr>
          <p:nvPr/>
        </p:nvSpPr>
        <p:spPr>
          <a:xfrm>
            <a:off x="179512" y="2708920"/>
            <a:ext cx="8856984" cy="1268764"/>
          </a:xfrm>
          <a:prstGeom prst="rect">
            <a:avLst/>
          </a:prstGeom>
        </p:spPr>
        <p:txBody>
          <a:bodyPr/>
          <a:lstStyle>
            <a:lvl1pPr marL="342900" indent="-342900" algn="l" rtl="0" eaLnBrk="1" fontAlgn="base" hangingPunct="1">
              <a:spcBef>
                <a:spcPct val="20000"/>
              </a:spcBef>
              <a:spcAft>
                <a:spcPct val="0"/>
              </a:spcAft>
              <a:buClr>
                <a:srgbClr val="C195E5"/>
              </a:buClr>
              <a:buFont typeface="Wingdings" pitchFamily="2" charset="2"/>
              <a:buNone/>
              <a:defRPr sz="2800">
                <a:solidFill>
                  <a:srgbClr val="FFFFFF"/>
                </a:solidFill>
                <a:latin typeface="+mn-lt"/>
                <a:ea typeface="+mn-ea"/>
                <a:cs typeface="+mn-cs"/>
              </a:defRPr>
            </a:lvl1pPr>
            <a:lvl2pPr marL="742950" indent="-285750" algn="l" rtl="0" eaLnBrk="1" fontAlgn="base" hangingPunct="1">
              <a:spcBef>
                <a:spcPct val="20000"/>
              </a:spcBef>
              <a:spcAft>
                <a:spcPct val="0"/>
              </a:spcAft>
              <a:buClr>
                <a:srgbClr val="C195E5"/>
              </a:buClr>
              <a:buFont typeface="Arial" charset="0"/>
              <a:buNone/>
              <a:defRPr sz="2800">
                <a:solidFill>
                  <a:srgbClr val="FFFFFF"/>
                </a:solidFill>
                <a:latin typeface="+mn-lt"/>
              </a:defRPr>
            </a:lvl2pPr>
            <a:lvl3pPr marL="1143000" indent="-228600" algn="l" rtl="0" eaLnBrk="1" fontAlgn="base" hangingPunct="1">
              <a:spcBef>
                <a:spcPct val="20000"/>
              </a:spcBef>
              <a:spcAft>
                <a:spcPct val="0"/>
              </a:spcAft>
              <a:buClr>
                <a:srgbClr val="FF9933"/>
              </a:buClr>
              <a:buNone/>
              <a:defRPr sz="2800">
                <a:solidFill>
                  <a:schemeClr val="bg1"/>
                </a:solidFill>
                <a:latin typeface="+mn-lt"/>
              </a:defRPr>
            </a:lvl3pPr>
            <a:lvl4pPr marL="1600200" indent="-228600" algn="l" rtl="0" eaLnBrk="1" fontAlgn="base" hangingPunct="1">
              <a:spcBef>
                <a:spcPct val="20000"/>
              </a:spcBef>
              <a:spcAft>
                <a:spcPct val="0"/>
              </a:spcAft>
              <a:buClr>
                <a:srgbClr val="FF9933"/>
              </a:buClr>
              <a:buNone/>
              <a:defRPr sz="2800">
                <a:solidFill>
                  <a:schemeClr val="bg1"/>
                </a:solidFill>
                <a:latin typeface="+mn-lt"/>
              </a:defRPr>
            </a:lvl4pPr>
            <a:lvl5pPr marL="2057400" indent="-228600" algn="l" rtl="0" eaLnBrk="1" fontAlgn="base" hangingPunct="1">
              <a:spcBef>
                <a:spcPct val="20000"/>
              </a:spcBef>
              <a:spcAft>
                <a:spcPct val="0"/>
              </a:spcAft>
              <a:buClr>
                <a:srgbClr val="FF9933"/>
              </a:buClr>
              <a:buNone/>
              <a:defRPr sz="28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algn="ctr">
              <a:defRPr/>
            </a:pPr>
            <a:r>
              <a:rPr lang="en-GB" altLang="en-US" sz="3600" b="1" dirty="0"/>
              <a:t>Managing People and Organisations</a:t>
            </a:r>
          </a:p>
          <a:p>
            <a:pPr algn="ctr">
              <a:defRPr/>
            </a:pPr>
            <a:r>
              <a:rPr lang="en-GB" altLang="en-US" sz="3600" b="1" dirty="0"/>
              <a:t>Outcome by outcome assessment</a:t>
            </a:r>
          </a:p>
          <a:p>
            <a:pPr marL="342900" marR="0" lvl="0" indent="-342900" algn="l" defTabSz="914400" rtl="0" eaLnBrk="1" fontAlgn="base" latinLnBrk="0" hangingPunct="1">
              <a:lnSpc>
                <a:spcPct val="100000"/>
              </a:lnSpc>
              <a:spcBef>
                <a:spcPct val="20000"/>
              </a:spcBef>
              <a:spcAft>
                <a:spcPct val="0"/>
              </a:spcAft>
              <a:buClr>
                <a:srgbClr val="C195E5"/>
              </a:buClr>
              <a:buSzTx/>
              <a:buFont typeface="Wingdings" pitchFamily="2" charset="2"/>
              <a:buNone/>
              <a:tabLst/>
              <a:defRPr/>
            </a:pPr>
            <a:endParaRPr kumimoji="0" lang="en-US" sz="36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102999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C183D7F6-B498-43B3-948B-1728B52AA6E4}">
                <adec:decorative xmlns:adec="http://schemas.microsoft.com/office/drawing/2017/decorative" val="1"/>
              </a:ext>
            </a:extLst>
          </p:cNvPr>
          <p:cNvSpPr txBox="1">
            <a:spLocks/>
          </p:cNvSpPr>
          <p:nvPr/>
        </p:nvSpPr>
        <p:spPr>
          <a:xfrm>
            <a:off x="0" y="836712"/>
            <a:ext cx="9144000" cy="475668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spcBef>
                <a:spcPts val="0"/>
              </a:spcBef>
              <a:buNone/>
              <a:defRPr/>
            </a:pPr>
            <a:endParaRPr lang="en-GB" sz="2400" b="1" dirty="0"/>
          </a:p>
        </p:txBody>
      </p:sp>
      <p:sp>
        <p:nvSpPr>
          <p:cNvPr id="4" name="Title 1"/>
          <p:cNvSpPr txBox="1">
            <a:spLocks/>
          </p:cNvSpPr>
          <p:nvPr/>
        </p:nvSpPr>
        <p:spPr>
          <a:xfrm>
            <a:off x="66952" y="368660"/>
            <a:ext cx="8944069" cy="936104"/>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a:defRPr/>
            </a:pPr>
            <a:r>
              <a:rPr lang="en-GB" sz="2400" dirty="0"/>
              <a:t>MPO – </a:t>
            </a:r>
            <a:r>
              <a:rPr lang="en-GB" sz="2400" dirty="0">
                <a:solidFill>
                  <a:schemeClr val="bg1"/>
                </a:solidFill>
              </a:rPr>
              <a:t>Key points from the evidence requirements section</a:t>
            </a:r>
          </a:p>
          <a:p>
            <a:pPr>
              <a:defRPr/>
            </a:pPr>
            <a:r>
              <a:rPr lang="en-GB" sz="2400" dirty="0"/>
              <a:t>   </a:t>
            </a:r>
            <a:endParaRPr lang="en-US" sz="2400" kern="0" dirty="0"/>
          </a:p>
          <a:p>
            <a:pPr lvl="0">
              <a:defRPr/>
            </a:pPr>
            <a:endParaRPr kumimoji="0" lang="en-US" sz="2400" b="1"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idx="4294967295"/>
          </p:nvPr>
        </p:nvSpPr>
        <p:spPr>
          <a:xfrm>
            <a:off x="8056" y="968284"/>
            <a:ext cx="9127888" cy="3970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chemeClr val="bg1"/>
                </a:solidFill>
                <a:effectLst/>
                <a:uLnTx/>
                <a:uFillTx/>
                <a:latin typeface="+mn-lt"/>
                <a:ea typeface="+mn-ea"/>
                <a:cs typeface="+mn-cs"/>
              </a:rPr>
              <a:t>Assessment undertaken under open-book conditions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chemeClr val="bg1"/>
                </a:solidFill>
                <a:effectLst/>
                <a:uLnTx/>
                <a:uFillTx/>
                <a:latin typeface="+mn-lt"/>
                <a:ea typeface="+mn-ea"/>
                <a:cs typeface="+mn-cs"/>
              </a:rPr>
              <a:t>All of the content in the knowledge and/or skills section must be taught and available for assessment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chemeClr val="bg1"/>
                </a:solidFill>
                <a:effectLst/>
                <a:uLnTx/>
                <a:uFillTx/>
                <a:latin typeface="+mn-lt"/>
                <a:ea typeface="+mn-ea"/>
                <a:cs typeface="+mn-cs"/>
              </a:rPr>
              <a:t>Evidence generated on a sample basis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chemeClr val="bg1"/>
                </a:solidFill>
                <a:effectLst/>
                <a:uLnTx/>
                <a:uFillTx/>
                <a:latin typeface="+mn-lt"/>
                <a:ea typeface="+mn-ea"/>
                <a:cs typeface="+mn-cs"/>
              </a:rPr>
              <a:t>Learners should not know in advance the items on which they will be assessed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chemeClr val="bg1"/>
                </a:solidFill>
                <a:effectLst/>
                <a:uLnTx/>
                <a:uFillTx/>
                <a:latin typeface="+mn-lt"/>
                <a:ea typeface="+mn-ea"/>
                <a:cs typeface="+mn-cs"/>
              </a:rPr>
              <a:t>Different items should be sampled on each assessment occasion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84420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C183D7F6-B498-43B3-948B-1728B52AA6E4}">
                <adec:decorative xmlns:adec="http://schemas.microsoft.com/office/drawing/2017/decorative" val="1"/>
              </a:ext>
            </a:extLst>
          </p:cNvPr>
          <p:cNvSpPr txBox="1">
            <a:spLocks/>
          </p:cNvSpPr>
          <p:nvPr/>
        </p:nvSpPr>
        <p:spPr>
          <a:xfrm>
            <a:off x="0" y="836712"/>
            <a:ext cx="9144000" cy="475668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spcBef>
                <a:spcPts val="0"/>
              </a:spcBef>
              <a:buNone/>
              <a:defRPr/>
            </a:pPr>
            <a:endParaRPr lang="en-GB" sz="3200" b="1" dirty="0"/>
          </a:p>
        </p:txBody>
      </p:sp>
      <p:sp>
        <p:nvSpPr>
          <p:cNvPr id="4" name="Title 1"/>
          <p:cNvSpPr txBox="1">
            <a:spLocks noGrp="1"/>
          </p:cNvSpPr>
          <p:nvPr>
            <p:ph type="title" idx="4294967295"/>
          </p:nvPr>
        </p:nvSpPr>
        <p:spPr>
          <a:xfrm>
            <a:off x="83335" y="260648"/>
            <a:ext cx="8944069" cy="9361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400" b="1" i="0" u="none" strike="noStrike" kern="1200" cap="none" spc="0" normalizeH="0" baseline="0" noProof="0" dirty="0">
                <a:ln>
                  <a:noFill/>
                </a:ln>
                <a:solidFill>
                  <a:srgbClr val="FFFFFF"/>
                </a:solidFill>
                <a:effectLst/>
                <a:uLnTx/>
                <a:uFillTx/>
                <a:latin typeface="Arial" pitchFamily="34" charset="0"/>
                <a:ea typeface="+mj-ea"/>
                <a:cs typeface="+mj-cs"/>
              </a:rPr>
              <a:t>MPO – </a:t>
            </a:r>
            <a:r>
              <a:rPr kumimoji="0" lang="en-GB" sz="2400" b="1" i="0" u="none" strike="noStrike" kern="1200" cap="none" spc="0" normalizeH="0" baseline="0" noProof="0" dirty="0">
                <a:ln>
                  <a:noFill/>
                </a:ln>
                <a:solidFill>
                  <a:schemeClr val="bg1"/>
                </a:solidFill>
                <a:effectLst/>
                <a:uLnTx/>
                <a:uFillTx/>
                <a:latin typeface="Arial" pitchFamily="34" charset="0"/>
                <a:ea typeface="+mj-ea"/>
                <a:cs typeface="+mj-cs"/>
              </a:rPr>
              <a:t>Key points from the evidence requirements section</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400" b="1" i="0" u="none" strike="noStrike" kern="1200" cap="none" spc="0" normalizeH="0" baseline="0" noProof="0" dirty="0">
                <a:ln>
                  <a:noFill/>
                </a:ln>
                <a:solidFill>
                  <a:srgbClr val="FFFFFF"/>
                </a:solidFill>
                <a:effectLst/>
                <a:uLnTx/>
                <a:uFillTx/>
                <a:latin typeface="Arial" pitchFamily="34" charset="0"/>
                <a:ea typeface="+mj-ea"/>
                <a:cs typeface="+mj-cs"/>
              </a:rPr>
              <a:t>   </a:t>
            </a: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p:txBody>
      </p:sp>
      <p:sp>
        <p:nvSpPr>
          <p:cNvPr id="2" name="Rectangle 1"/>
          <p:cNvSpPr/>
          <p:nvPr/>
        </p:nvSpPr>
        <p:spPr>
          <a:xfrm>
            <a:off x="-8574" y="404664"/>
            <a:ext cx="9127888" cy="5940088"/>
          </a:xfrm>
          <a:prstGeom prst="rect">
            <a:avLst/>
          </a:prstGeom>
        </p:spPr>
        <p:txBody>
          <a:bodyPr wrap="square">
            <a:spAutoFit/>
          </a:bodyPr>
          <a:lstStyle/>
          <a:p>
            <a:endParaRPr lang="en-GB" sz="2000" dirty="0">
              <a:solidFill>
                <a:schemeClr val="bg1"/>
              </a:solidFill>
            </a:endParaRPr>
          </a:p>
          <a:p>
            <a:r>
              <a:rPr lang="en-GB" sz="2400" dirty="0">
                <a:solidFill>
                  <a:schemeClr val="bg1"/>
                </a:solidFill>
              </a:rPr>
              <a:t> </a:t>
            </a:r>
            <a:r>
              <a:rPr lang="en-GB" sz="2400" b="1" dirty="0">
                <a:solidFill>
                  <a:schemeClr val="bg1"/>
                </a:solidFill>
              </a:rPr>
              <a:t>Assessment options include:</a:t>
            </a:r>
          </a:p>
          <a:p>
            <a:pPr marL="285750" indent="-285750">
              <a:buFont typeface="Arial" panose="020B0604020202020204" pitchFamily="34" charset="0"/>
              <a:buChar char="•"/>
            </a:pPr>
            <a:r>
              <a:rPr lang="en-GB" sz="2400" dirty="0">
                <a:solidFill>
                  <a:schemeClr val="bg1"/>
                </a:solidFill>
              </a:rPr>
              <a:t>Outcome by outcome assessment where the learner must be tested </a:t>
            </a:r>
            <a:r>
              <a:rPr lang="en-GB" sz="2400">
                <a:solidFill>
                  <a:schemeClr val="bg1"/>
                </a:solidFill>
              </a:rPr>
              <a:t>on a </a:t>
            </a:r>
            <a:r>
              <a:rPr lang="en-GB" sz="2400" dirty="0">
                <a:solidFill>
                  <a:schemeClr val="bg1"/>
                </a:solidFill>
              </a:rPr>
              <a:t>minimum of 5 evidence requirements for outcome 1, 4 for outcome 2 and 3 for outcome 3. </a:t>
            </a:r>
          </a:p>
          <a:p>
            <a:pPr marL="285750" indent="-285750">
              <a:buFont typeface="Arial" panose="020B0604020202020204" pitchFamily="34" charset="0"/>
              <a:buChar char="•"/>
            </a:pPr>
            <a:r>
              <a:rPr lang="en-GB" sz="2400" dirty="0">
                <a:solidFill>
                  <a:schemeClr val="bg1"/>
                </a:solidFill>
              </a:rPr>
              <a:t>Covering all three outcomes in a single assessment, using for example an essay question as in the current SQA ASP, 3 evidence requirements from each outcome must be tested. </a:t>
            </a:r>
          </a:p>
          <a:p>
            <a:endParaRPr lang="en-GB" sz="2400" dirty="0">
              <a:solidFill>
                <a:schemeClr val="bg1"/>
              </a:solidFill>
            </a:endParaRPr>
          </a:p>
          <a:p>
            <a:r>
              <a:rPr lang="en-GB" sz="2400" dirty="0">
                <a:solidFill>
                  <a:schemeClr val="bg1"/>
                </a:solidFill>
              </a:rPr>
              <a:t>For either approach, a marking grid/matrix/rubric should be developed, incorporating weightings for each evidence requirement and includes a 50% pass mark, even if a learner misses one or more evidence requirement. This will help to facilitate assessment judgements. </a:t>
            </a:r>
          </a:p>
          <a:p>
            <a:endParaRPr lang="en-GB" sz="2400" dirty="0">
              <a:solidFill>
                <a:schemeClr val="bg1"/>
              </a:solidFill>
            </a:endParaRPr>
          </a:p>
          <a:p>
            <a:r>
              <a:rPr lang="en-GB" sz="2400" dirty="0">
                <a:solidFill>
                  <a:schemeClr val="bg1"/>
                </a:solidFill>
              </a:rPr>
              <a:t>If learners do not achieve 50%, on first submission, they should be re-assessed using a new instrument of assessment.</a:t>
            </a:r>
          </a:p>
        </p:txBody>
      </p:sp>
    </p:spTree>
    <p:extLst>
      <p:ext uri="{BB962C8B-B14F-4D97-AF65-F5344CB8AC3E}">
        <p14:creationId xmlns:p14="http://schemas.microsoft.com/office/powerpoint/2010/main" val="4047309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C183D7F6-B498-43B3-948B-1728B52AA6E4}">
                <adec:decorative xmlns:adec="http://schemas.microsoft.com/office/drawing/2017/decorative" val="1"/>
              </a:ext>
            </a:extLst>
          </p:cNvPr>
          <p:cNvSpPr txBox="1">
            <a:spLocks/>
          </p:cNvSpPr>
          <p:nvPr/>
        </p:nvSpPr>
        <p:spPr>
          <a:xfrm>
            <a:off x="0" y="836712"/>
            <a:ext cx="9144000" cy="475668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spcBef>
                <a:spcPts val="0"/>
              </a:spcBef>
              <a:buNone/>
              <a:defRPr/>
            </a:pPr>
            <a:endParaRPr lang="en-GB" sz="3200" b="1" dirty="0"/>
          </a:p>
        </p:txBody>
      </p:sp>
      <p:sp>
        <p:nvSpPr>
          <p:cNvPr id="4" name="Title 1"/>
          <p:cNvSpPr txBox="1">
            <a:spLocks noGrp="1"/>
          </p:cNvSpPr>
          <p:nvPr>
            <p:ph type="title" idx="4294967295"/>
          </p:nvPr>
        </p:nvSpPr>
        <p:spPr>
          <a:xfrm>
            <a:off x="47983" y="0"/>
            <a:ext cx="8944069" cy="9361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400" b="1" i="0" u="none" strike="noStrike" kern="1200" cap="none" spc="0" normalizeH="0" baseline="0" noProof="0" dirty="0">
                <a:ln>
                  <a:noFill/>
                </a:ln>
                <a:solidFill>
                  <a:srgbClr val="FFFFFF"/>
                </a:solidFill>
                <a:effectLst/>
                <a:uLnTx/>
                <a:uFillTx/>
                <a:latin typeface="Arial" pitchFamily="34" charset="0"/>
                <a:ea typeface="+mj-ea"/>
                <a:cs typeface="+mj-cs"/>
              </a:rPr>
              <a:t>MPO – </a:t>
            </a:r>
            <a:r>
              <a:rPr kumimoji="0" lang="en-GB" sz="2400" b="1" i="0" u="none" strike="noStrike" kern="1200" cap="none" spc="0" normalizeH="0" baseline="0" noProof="0" dirty="0">
                <a:ln>
                  <a:noFill/>
                </a:ln>
                <a:solidFill>
                  <a:schemeClr val="bg1"/>
                </a:solidFill>
                <a:effectLst/>
                <a:uLnTx/>
                <a:uFillTx/>
                <a:latin typeface="Arial" pitchFamily="34" charset="0"/>
                <a:ea typeface="+mj-ea"/>
                <a:cs typeface="+mj-cs"/>
              </a:rPr>
              <a:t>Outcome by outcome assessment</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400" b="1" i="0" u="none" strike="noStrike" kern="1200" cap="none" spc="0" normalizeH="0" baseline="0" noProof="0" dirty="0">
                <a:ln>
                  <a:noFill/>
                </a:ln>
                <a:solidFill>
                  <a:srgbClr val="FFFFFF"/>
                </a:solidFill>
                <a:effectLst/>
                <a:uLnTx/>
                <a:uFillTx/>
                <a:latin typeface="Arial" pitchFamily="34" charset="0"/>
                <a:ea typeface="+mj-ea"/>
                <a:cs typeface="+mj-cs"/>
              </a:rPr>
              <a:t>   </a:t>
            </a: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p:txBody>
      </p:sp>
      <p:sp>
        <p:nvSpPr>
          <p:cNvPr id="2" name="Rectangle 1"/>
          <p:cNvSpPr/>
          <p:nvPr/>
        </p:nvSpPr>
        <p:spPr>
          <a:xfrm>
            <a:off x="-8574" y="404664"/>
            <a:ext cx="9127888" cy="6001643"/>
          </a:xfrm>
          <a:prstGeom prst="rect">
            <a:avLst/>
          </a:prstGeom>
        </p:spPr>
        <p:txBody>
          <a:bodyPr wrap="square">
            <a:spAutoFit/>
          </a:bodyPr>
          <a:lstStyle/>
          <a:p>
            <a:r>
              <a:rPr lang="en-GB" sz="2400" b="1" dirty="0">
                <a:solidFill>
                  <a:schemeClr val="bg1"/>
                </a:solidFill>
              </a:rPr>
              <a:t>Assessment decisions:</a:t>
            </a:r>
          </a:p>
          <a:p>
            <a:pPr marL="342900" indent="-342900">
              <a:buFont typeface="Arial" panose="020B0604020202020204" pitchFamily="34" charset="0"/>
              <a:buChar char="•"/>
            </a:pPr>
            <a:r>
              <a:rPr lang="en-GB" sz="2400" dirty="0">
                <a:solidFill>
                  <a:schemeClr val="bg1"/>
                </a:solidFill>
              </a:rPr>
              <a:t>For outcome by outcome assessment learners should attain 50% or more in </a:t>
            </a:r>
            <a:r>
              <a:rPr lang="en-GB" sz="2400" b="1" i="1" dirty="0">
                <a:solidFill>
                  <a:schemeClr val="bg1"/>
                </a:solidFill>
              </a:rPr>
              <a:t>each</a:t>
            </a:r>
            <a:r>
              <a:rPr lang="en-GB" sz="2400" dirty="0">
                <a:solidFill>
                  <a:schemeClr val="bg1"/>
                </a:solidFill>
              </a:rPr>
              <a:t> outcome assessment rather than an average across the three assessments</a:t>
            </a:r>
          </a:p>
          <a:p>
            <a:pPr marL="342900" indent="-342900">
              <a:buFont typeface="Arial" panose="020B0604020202020204" pitchFamily="34" charset="0"/>
              <a:buChar char="•"/>
            </a:pPr>
            <a:r>
              <a:rPr lang="en-GB" sz="2400" dirty="0">
                <a:solidFill>
                  <a:schemeClr val="bg1"/>
                </a:solidFill>
              </a:rPr>
              <a:t>Within each individual assessment candidates are required to gain 50% of the marks available regardless of where the marks are gained.  There is no expectation that 50% of marks are required for each and every evidence requirement tested. (Minor change to specification)</a:t>
            </a:r>
          </a:p>
          <a:p>
            <a:r>
              <a:rPr lang="en-GB" sz="2400" b="1" dirty="0">
                <a:solidFill>
                  <a:schemeClr val="bg1"/>
                </a:solidFill>
              </a:rPr>
              <a:t>Potential assessment approaches:</a:t>
            </a:r>
          </a:p>
          <a:p>
            <a:pPr marL="342900" indent="-342900">
              <a:buFont typeface="Arial" panose="020B0604020202020204" pitchFamily="34" charset="0"/>
              <a:buChar char="•"/>
            </a:pPr>
            <a:r>
              <a:rPr lang="en-GB" sz="2400" dirty="0">
                <a:solidFill>
                  <a:schemeClr val="bg1"/>
                </a:solidFill>
              </a:rPr>
              <a:t>Case study based assessments as in the old ASP’s (Likely in the new ASP)</a:t>
            </a:r>
          </a:p>
          <a:p>
            <a:pPr marL="342900" indent="-342900">
              <a:buFont typeface="Arial" panose="020B0604020202020204" pitchFamily="34" charset="0"/>
              <a:buChar char="•"/>
            </a:pPr>
            <a:r>
              <a:rPr lang="en-GB" sz="2400" dirty="0">
                <a:solidFill>
                  <a:schemeClr val="bg1"/>
                </a:solidFill>
              </a:rPr>
              <a:t>Report with three separately assessed parts</a:t>
            </a:r>
          </a:p>
          <a:p>
            <a:pPr marL="342900" indent="-342900">
              <a:buFont typeface="Arial" panose="020B0604020202020204" pitchFamily="34" charset="0"/>
              <a:buChar char="•"/>
            </a:pPr>
            <a:r>
              <a:rPr lang="en-GB" sz="2400" dirty="0">
                <a:solidFill>
                  <a:schemeClr val="bg1"/>
                </a:solidFill>
              </a:rPr>
              <a:t>Essay completed over time in three parts</a:t>
            </a:r>
          </a:p>
          <a:p>
            <a:r>
              <a:rPr lang="en-GB" sz="2400" dirty="0">
                <a:solidFill>
                  <a:schemeClr val="bg1"/>
                </a:solidFill>
              </a:rPr>
              <a:t>Remember that regardless of which outcome by outcome approach is adopted a </a:t>
            </a:r>
            <a:r>
              <a:rPr lang="en-GB" sz="2400" b="1" i="1" dirty="0">
                <a:solidFill>
                  <a:schemeClr val="bg1"/>
                </a:solidFill>
              </a:rPr>
              <a:t>greater range of evidence requirements </a:t>
            </a:r>
            <a:r>
              <a:rPr lang="en-GB" sz="2400" dirty="0">
                <a:solidFill>
                  <a:schemeClr val="bg1"/>
                </a:solidFill>
              </a:rPr>
              <a:t>must be tested than for the single holistic unit assessment.</a:t>
            </a:r>
          </a:p>
        </p:txBody>
      </p:sp>
    </p:spTree>
    <p:extLst>
      <p:ext uri="{BB962C8B-B14F-4D97-AF65-F5344CB8AC3E}">
        <p14:creationId xmlns:p14="http://schemas.microsoft.com/office/powerpoint/2010/main" val="2763801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a:xfrm>
            <a:off x="467544" y="548680"/>
            <a:ext cx="8229600" cy="792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altLang="en-US" sz="4000" b="1" i="0" u="none" strike="noStrike" kern="1200" cap="none" spc="0" normalizeH="0" baseline="0" noProof="0" dirty="0">
                <a:ln>
                  <a:noFill/>
                </a:ln>
                <a:solidFill>
                  <a:srgbClr val="FFFFFF"/>
                </a:solidFill>
                <a:effectLst/>
                <a:uLnTx/>
                <a:uFillTx/>
                <a:latin typeface="Arial" pitchFamily="34" charset="0"/>
                <a:ea typeface="+mj-ea"/>
                <a:cs typeface="+mj-cs"/>
              </a:rPr>
              <a:t>Business Network Event - 2023 </a:t>
            </a:r>
            <a:endParaRPr kumimoji="0" lang="en-US" sz="3600" b="1" i="0" u="none" strike="noStrike" kern="0" cap="none" spc="0" normalizeH="0" baseline="0" noProof="0" dirty="0">
              <a:ln>
                <a:noFill/>
              </a:ln>
              <a:solidFill>
                <a:srgbClr val="FFFFFF"/>
              </a:solidFill>
              <a:effectLst/>
              <a:uLnTx/>
              <a:uFillTx/>
              <a:latin typeface="Arial" pitchFamily="34" charset="0"/>
              <a:ea typeface="+mj-ea"/>
              <a:cs typeface="+mj-cs"/>
            </a:endParaRPr>
          </a:p>
        </p:txBody>
      </p:sp>
      <p:sp>
        <p:nvSpPr>
          <p:cNvPr id="5" name="Text Placeholder 2"/>
          <p:cNvSpPr txBox="1">
            <a:spLocks/>
          </p:cNvSpPr>
          <p:nvPr/>
        </p:nvSpPr>
        <p:spPr>
          <a:xfrm>
            <a:off x="462610" y="1772816"/>
            <a:ext cx="8234533"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a:buNone/>
            </a:pPr>
            <a:r>
              <a:rPr lang="en-GB" altLang="en-US" b="1" dirty="0"/>
              <a:t>As in years past, thank you for all of your hard work </a:t>
            </a:r>
          </a:p>
          <a:p>
            <a:pPr>
              <a:buNone/>
            </a:pPr>
            <a:endParaRPr kumimoji="0" lang="en-GB" sz="26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1775197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179512" y="1556792"/>
            <a:ext cx="8712968"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724650" algn="l"/>
              </a:tabLst>
              <a:defRPr/>
            </a:pPr>
            <a:r>
              <a:rPr kumimoji="0" lang="en-GB" altLang="en-US" sz="4000" b="1" i="0" u="none" strike="noStrike" kern="1200" cap="none" spc="0" normalizeH="0" baseline="0" noProof="0" dirty="0">
                <a:ln>
                  <a:noFill/>
                </a:ln>
                <a:solidFill>
                  <a:srgbClr val="FFFFFF"/>
                </a:solidFill>
                <a:effectLst/>
                <a:uLnTx/>
                <a:uFillTx/>
                <a:latin typeface="Arial" pitchFamily="34" charset="0"/>
                <a:ea typeface="+mj-ea"/>
                <a:cs typeface="+mj-cs"/>
              </a:rPr>
              <a:t>Business Network Event - 2023</a:t>
            </a:r>
            <a:endParaRPr kumimoji="0" lang="en-US" sz="4000" b="1" i="0" u="none" strike="noStrike" kern="0" cap="none" spc="0" normalizeH="0" baseline="0" noProof="0" dirty="0">
              <a:ln>
                <a:noFill/>
              </a:ln>
              <a:solidFill>
                <a:srgbClr val="FFFFFF"/>
              </a:solidFill>
              <a:effectLst/>
              <a:uLnTx/>
              <a:uFillTx/>
              <a:latin typeface="Arial" pitchFamily="34" charset="0"/>
              <a:ea typeface="+mj-ea"/>
              <a:cs typeface="+mj-cs"/>
            </a:endParaRPr>
          </a:p>
        </p:txBody>
      </p:sp>
      <p:sp>
        <p:nvSpPr>
          <p:cNvPr id="13" name="Text Placeholder 2"/>
          <p:cNvSpPr txBox="1">
            <a:spLocks/>
          </p:cNvSpPr>
          <p:nvPr/>
        </p:nvSpPr>
        <p:spPr>
          <a:xfrm>
            <a:off x="179512" y="2708920"/>
            <a:ext cx="8856984" cy="1268764"/>
          </a:xfrm>
          <a:prstGeom prst="rect">
            <a:avLst/>
          </a:prstGeom>
        </p:spPr>
        <p:txBody>
          <a:bodyPr/>
          <a:lstStyle>
            <a:lvl1pPr marL="342900" indent="-342900" algn="l" rtl="0" eaLnBrk="1" fontAlgn="base" hangingPunct="1">
              <a:spcBef>
                <a:spcPct val="20000"/>
              </a:spcBef>
              <a:spcAft>
                <a:spcPct val="0"/>
              </a:spcAft>
              <a:buClr>
                <a:srgbClr val="C195E5"/>
              </a:buClr>
              <a:buFont typeface="Wingdings" pitchFamily="2" charset="2"/>
              <a:buNone/>
              <a:defRPr sz="2800">
                <a:solidFill>
                  <a:srgbClr val="FFFFFF"/>
                </a:solidFill>
                <a:latin typeface="+mn-lt"/>
                <a:ea typeface="+mn-ea"/>
                <a:cs typeface="+mn-cs"/>
              </a:defRPr>
            </a:lvl1pPr>
            <a:lvl2pPr marL="742950" indent="-285750" algn="l" rtl="0" eaLnBrk="1" fontAlgn="base" hangingPunct="1">
              <a:spcBef>
                <a:spcPct val="20000"/>
              </a:spcBef>
              <a:spcAft>
                <a:spcPct val="0"/>
              </a:spcAft>
              <a:buClr>
                <a:srgbClr val="C195E5"/>
              </a:buClr>
              <a:buFont typeface="Arial" charset="0"/>
              <a:buNone/>
              <a:defRPr sz="2800">
                <a:solidFill>
                  <a:srgbClr val="FFFFFF"/>
                </a:solidFill>
                <a:latin typeface="+mn-lt"/>
              </a:defRPr>
            </a:lvl2pPr>
            <a:lvl3pPr marL="1143000" indent="-228600" algn="l" rtl="0" eaLnBrk="1" fontAlgn="base" hangingPunct="1">
              <a:spcBef>
                <a:spcPct val="20000"/>
              </a:spcBef>
              <a:spcAft>
                <a:spcPct val="0"/>
              </a:spcAft>
              <a:buClr>
                <a:srgbClr val="FF9933"/>
              </a:buClr>
              <a:buNone/>
              <a:defRPr sz="2800">
                <a:solidFill>
                  <a:schemeClr val="bg1"/>
                </a:solidFill>
                <a:latin typeface="+mn-lt"/>
              </a:defRPr>
            </a:lvl3pPr>
            <a:lvl4pPr marL="1600200" indent="-228600" algn="l" rtl="0" eaLnBrk="1" fontAlgn="base" hangingPunct="1">
              <a:spcBef>
                <a:spcPct val="20000"/>
              </a:spcBef>
              <a:spcAft>
                <a:spcPct val="0"/>
              </a:spcAft>
              <a:buClr>
                <a:srgbClr val="FF9933"/>
              </a:buClr>
              <a:buNone/>
              <a:defRPr sz="2800">
                <a:solidFill>
                  <a:schemeClr val="bg1"/>
                </a:solidFill>
                <a:latin typeface="+mn-lt"/>
              </a:defRPr>
            </a:lvl4pPr>
            <a:lvl5pPr marL="2057400" indent="-228600" algn="l" rtl="0" eaLnBrk="1" fontAlgn="base" hangingPunct="1">
              <a:spcBef>
                <a:spcPct val="20000"/>
              </a:spcBef>
              <a:spcAft>
                <a:spcPct val="0"/>
              </a:spcAft>
              <a:buClr>
                <a:srgbClr val="FF9933"/>
              </a:buClr>
              <a:buNone/>
              <a:defRPr sz="28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algn="ctr">
              <a:defRPr/>
            </a:pPr>
            <a:r>
              <a:rPr lang="en-GB" altLang="en-US" sz="3600" b="1" dirty="0"/>
              <a:t>Business Management, Business Graded Unit, Economics</a:t>
            </a:r>
          </a:p>
          <a:p>
            <a:pPr marL="342900" marR="0" lvl="0" indent="-342900" algn="l" defTabSz="914400" rtl="0" eaLnBrk="1" fontAlgn="base" latinLnBrk="0" hangingPunct="1">
              <a:lnSpc>
                <a:spcPct val="100000"/>
              </a:lnSpc>
              <a:spcBef>
                <a:spcPct val="20000"/>
              </a:spcBef>
              <a:spcAft>
                <a:spcPct val="0"/>
              </a:spcAft>
              <a:buClr>
                <a:srgbClr val="C195E5"/>
              </a:buClr>
              <a:buSzTx/>
              <a:buFont typeface="Wingdings" pitchFamily="2" charset="2"/>
              <a:buNone/>
              <a:tabLst/>
              <a:defRPr/>
            </a:pPr>
            <a:endParaRPr kumimoji="0" lang="en-US" sz="36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414750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noGrp="1"/>
          </p:cNvSpPr>
          <p:nvPr>
            <p:ph type="title" idx="4294967295"/>
          </p:nvPr>
        </p:nvSpPr>
        <p:spPr>
          <a:xfrm>
            <a:off x="467544" y="404664"/>
            <a:ext cx="8229600" cy="792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altLang="en-US" sz="3600" b="1" i="0" u="none" strike="noStrike" kern="1200" cap="none" spc="0" normalizeH="0" baseline="0" noProof="0" dirty="0">
                <a:ln>
                  <a:noFill/>
                </a:ln>
                <a:solidFill>
                  <a:srgbClr val="FFFFFF"/>
                </a:solidFill>
                <a:effectLst/>
                <a:uLnTx/>
                <a:uFillTx/>
                <a:latin typeface="Arial" pitchFamily="34" charset="0"/>
                <a:ea typeface="+mj-ea"/>
                <a:cs typeface="+mj-cs"/>
              </a:rPr>
              <a:t>Business Network Event – 2023</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altLang="en-US" sz="3600" b="1" i="0" u="none" strike="noStrike" kern="1200" cap="none" spc="0" normalizeH="0" baseline="0" noProof="0" dirty="0">
                <a:ln>
                  <a:noFill/>
                </a:ln>
                <a:solidFill>
                  <a:srgbClr val="FFFFFF"/>
                </a:solidFill>
                <a:effectLst/>
                <a:uLnTx/>
                <a:uFillTx/>
                <a:latin typeface="Arial" pitchFamily="34" charset="0"/>
                <a:ea typeface="+mj-ea"/>
                <a:cs typeface="+mj-cs"/>
              </a:rPr>
              <a:t> </a:t>
            </a:r>
            <a:endParaRPr kumimoji="0" lang="en-US" sz="3600" b="1" i="0" u="none" strike="noStrike" kern="0" cap="none" spc="0" normalizeH="0" baseline="0" noProof="0" dirty="0">
              <a:ln>
                <a:noFill/>
              </a:ln>
              <a:solidFill>
                <a:srgbClr val="FFFFFF"/>
              </a:solidFill>
              <a:effectLst/>
              <a:uLnTx/>
              <a:uFillTx/>
              <a:latin typeface="Arial" pitchFamily="34" charset="0"/>
              <a:ea typeface="+mj-ea"/>
              <a:cs typeface="+mj-cs"/>
            </a:endParaRPr>
          </a:p>
        </p:txBody>
      </p:sp>
      <p:sp>
        <p:nvSpPr>
          <p:cNvPr id="11" name="Text Placeholder 2">
            <a:extLst>
              <a:ext uri="{C183D7F6-B498-43B3-948B-1728B52AA6E4}">
                <adec:decorative xmlns:adec="http://schemas.microsoft.com/office/drawing/2017/decorative" val="1"/>
              </a:ext>
            </a:extLst>
          </p:cNvPr>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defRPr/>
            </a:pPr>
            <a:endParaRPr kumimoji="0" lang="en-US" sz="2600" b="0" i="0" u="none" strike="noStrike" kern="0" cap="none" spc="0" normalizeH="0" baseline="0" noProof="0" dirty="0">
              <a:ln>
                <a:noFill/>
              </a:ln>
              <a:solidFill>
                <a:srgbClr val="FFFFFF"/>
              </a:solidFill>
              <a:effectLst/>
              <a:uLnTx/>
              <a:uFillTx/>
              <a:latin typeface="Arial"/>
            </a:endParaRPr>
          </a:p>
        </p:txBody>
      </p:sp>
      <p:sp>
        <p:nvSpPr>
          <p:cNvPr id="2" name="Rectangle 1"/>
          <p:cNvSpPr/>
          <p:nvPr/>
        </p:nvSpPr>
        <p:spPr>
          <a:xfrm>
            <a:off x="467544" y="980728"/>
            <a:ext cx="8676456" cy="6801862"/>
          </a:xfrm>
          <a:prstGeom prst="rect">
            <a:avLst/>
          </a:prstGeom>
        </p:spPr>
        <p:txBody>
          <a:bodyPr wrap="square">
            <a:spAutoFit/>
          </a:bodyPr>
          <a:lstStyle/>
          <a:p>
            <a:r>
              <a:rPr lang="en-GB" altLang="en-US" sz="2800" b="1" dirty="0">
                <a:solidFill>
                  <a:schemeClr val="bg1"/>
                </a:solidFill>
              </a:rPr>
              <a:t>Qualification Verification Summary Reports (QVSRs) are produced at the end of the year depending on the level of verification activity. </a:t>
            </a:r>
          </a:p>
          <a:p>
            <a:endParaRPr lang="en-GB" altLang="en-US" sz="2000" b="1" dirty="0">
              <a:solidFill>
                <a:schemeClr val="bg1"/>
              </a:solidFill>
            </a:endParaRPr>
          </a:p>
          <a:p>
            <a:r>
              <a:rPr lang="en-GB" altLang="en-US" sz="2800" b="1" dirty="0">
                <a:solidFill>
                  <a:schemeClr val="bg1"/>
                </a:solidFill>
              </a:rPr>
              <a:t>Each QVSR provides an overview of the verification activity for a verification group for a type of award, eg VG254 Business Management, Higher National.</a:t>
            </a:r>
          </a:p>
          <a:p>
            <a:endParaRPr lang="en-GB" altLang="en-US" sz="2000" b="1" dirty="0">
              <a:solidFill>
                <a:schemeClr val="bg1"/>
              </a:solidFill>
            </a:endParaRPr>
          </a:p>
          <a:p>
            <a:r>
              <a:rPr lang="en-GB" altLang="en-US" sz="2800" b="1" dirty="0">
                <a:solidFill>
                  <a:schemeClr val="bg1"/>
                </a:solidFill>
              </a:rPr>
              <a:t>The pandemic in the UK has impacted the production of QVSR’s and this presentation is based on information relevant for UK centres but taken from QVSR’s produced from international verification activity.</a:t>
            </a:r>
          </a:p>
          <a:p>
            <a:endParaRPr lang="en-GB" altLang="en-US" sz="2800" b="1" dirty="0">
              <a:solidFill>
                <a:schemeClr val="bg1"/>
              </a:solidFill>
            </a:endParaRPr>
          </a:p>
          <a:p>
            <a:endParaRPr lang="en-GB" altLang="en-US" sz="2800" b="1" dirty="0">
              <a:solidFill>
                <a:schemeClr val="bg1"/>
              </a:solidFill>
            </a:endParaRPr>
          </a:p>
          <a:p>
            <a:endParaRPr lang="en-GB" altLang="en-US" sz="2800" b="1" dirty="0">
              <a:solidFill>
                <a:schemeClr val="bg1"/>
              </a:solidFill>
            </a:endParaRPr>
          </a:p>
          <a:p>
            <a:endParaRPr lang="en-GB" altLang="en-US" sz="3200" b="1" dirty="0">
              <a:solidFill>
                <a:schemeClr val="bg1"/>
              </a:solidFill>
            </a:endParaRPr>
          </a:p>
        </p:txBody>
      </p:sp>
    </p:spTree>
    <p:extLst>
      <p:ext uri="{BB962C8B-B14F-4D97-AF65-F5344CB8AC3E}">
        <p14:creationId xmlns:p14="http://schemas.microsoft.com/office/powerpoint/2010/main" val="1985981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noGrp="1"/>
          </p:cNvSpPr>
          <p:nvPr>
            <p:ph type="title" idx="4294967295"/>
          </p:nvPr>
        </p:nvSpPr>
        <p:spPr>
          <a:xfrm>
            <a:off x="179512" y="404664"/>
            <a:ext cx="8517632" cy="792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altLang="en-US" sz="3600" b="1" i="0" u="none" strike="noStrike" kern="1200" cap="none" spc="0" normalizeH="0" baseline="0" noProof="0" dirty="0">
                <a:ln>
                  <a:noFill/>
                </a:ln>
                <a:solidFill>
                  <a:srgbClr val="FFFFFF"/>
                </a:solidFill>
                <a:effectLst/>
                <a:uLnTx/>
                <a:uFillTx/>
                <a:latin typeface="Arial" pitchFamily="34" charset="0"/>
                <a:ea typeface="+mj-ea"/>
                <a:cs typeface="+mj-cs"/>
              </a:rPr>
              <a:t>Business Network Event – 2023</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altLang="en-US" sz="3600" b="1" i="0" u="none" strike="noStrike" kern="1200" cap="none" spc="0" normalizeH="0" baseline="0" noProof="0" dirty="0">
                <a:ln>
                  <a:noFill/>
                </a:ln>
                <a:solidFill>
                  <a:srgbClr val="FFFFFF"/>
                </a:solidFill>
                <a:effectLst/>
                <a:uLnTx/>
                <a:uFillTx/>
                <a:latin typeface="Arial" pitchFamily="34" charset="0"/>
                <a:ea typeface="+mj-ea"/>
                <a:cs typeface="+mj-cs"/>
              </a:rPr>
              <a:t> </a:t>
            </a:r>
            <a:endParaRPr kumimoji="0" lang="en-US" sz="3600" b="1" i="0" u="none" strike="noStrike" kern="0" cap="none" spc="0" normalizeH="0" baseline="0" noProof="0" dirty="0">
              <a:ln>
                <a:noFill/>
              </a:ln>
              <a:solidFill>
                <a:srgbClr val="FFFFFF"/>
              </a:solidFill>
              <a:effectLst/>
              <a:uLnTx/>
              <a:uFillTx/>
              <a:latin typeface="Arial" pitchFamily="34" charset="0"/>
              <a:ea typeface="+mj-ea"/>
              <a:cs typeface="+mj-cs"/>
            </a:endParaRPr>
          </a:p>
        </p:txBody>
      </p:sp>
      <p:sp>
        <p:nvSpPr>
          <p:cNvPr id="11" name="Text Placeholder 2">
            <a:extLst>
              <a:ext uri="{C183D7F6-B498-43B3-948B-1728B52AA6E4}">
                <adec:decorative xmlns:adec="http://schemas.microsoft.com/office/drawing/2017/decorative" val="1"/>
              </a:ext>
            </a:extLst>
          </p:cNvPr>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defRPr/>
            </a:pPr>
            <a:endParaRPr kumimoji="0" lang="en-US" sz="2600" b="0" i="0" u="none" strike="noStrike" kern="0" cap="none" spc="0" normalizeH="0" baseline="0" noProof="0" dirty="0">
              <a:ln>
                <a:noFill/>
              </a:ln>
              <a:solidFill>
                <a:srgbClr val="FFFFFF"/>
              </a:solidFill>
              <a:effectLst/>
              <a:uLnTx/>
              <a:uFillTx/>
              <a:latin typeface="Arial"/>
            </a:endParaRPr>
          </a:p>
        </p:txBody>
      </p:sp>
      <p:sp>
        <p:nvSpPr>
          <p:cNvPr id="2" name="Rectangle 1"/>
          <p:cNvSpPr/>
          <p:nvPr/>
        </p:nvSpPr>
        <p:spPr>
          <a:xfrm>
            <a:off x="179512" y="1175354"/>
            <a:ext cx="8964488" cy="4154984"/>
          </a:xfrm>
          <a:prstGeom prst="rect">
            <a:avLst/>
          </a:prstGeom>
        </p:spPr>
        <p:txBody>
          <a:bodyPr wrap="square">
            <a:spAutoFit/>
          </a:bodyPr>
          <a:lstStyle/>
          <a:p>
            <a:r>
              <a:rPr lang="en-GB" altLang="en-US" sz="3200" b="1" dirty="0">
                <a:solidFill>
                  <a:schemeClr val="bg1"/>
                </a:solidFill>
              </a:rPr>
              <a:t>QVSR Structure</a:t>
            </a:r>
          </a:p>
          <a:p>
            <a:endParaRPr lang="en-GB" altLang="en-US" sz="1200" b="1" dirty="0">
              <a:solidFill>
                <a:schemeClr val="bg1"/>
              </a:solidFill>
            </a:endParaRPr>
          </a:p>
          <a:p>
            <a:pPr marL="457200" indent="-457200">
              <a:buFont typeface="+mj-lt"/>
              <a:buAutoNum type="arabicPeriod"/>
            </a:pPr>
            <a:r>
              <a:rPr lang="en-GB" altLang="en-US" sz="2800" b="1" dirty="0">
                <a:solidFill>
                  <a:schemeClr val="bg1"/>
                </a:solidFill>
              </a:rPr>
              <a:t>Units verified</a:t>
            </a:r>
          </a:p>
          <a:p>
            <a:pPr marL="228600" indent="-228600">
              <a:buFont typeface="+mj-lt"/>
              <a:buAutoNum type="arabicPeriod" startAt="2"/>
            </a:pPr>
            <a:endParaRPr lang="en-GB" altLang="en-US" sz="2800" b="1" dirty="0">
              <a:solidFill>
                <a:schemeClr val="bg1"/>
              </a:solidFill>
            </a:endParaRPr>
          </a:p>
          <a:p>
            <a:pPr marL="457200" indent="-457200">
              <a:buFont typeface="+mj-lt"/>
              <a:buAutoNum type="arabicPeriod" startAt="2"/>
            </a:pPr>
            <a:r>
              <a:rPr lang="en-GB" altLang="en-US" sz="2800" b="1" dirty="0">
                <a:solidFill>
                  <a:schemeClr val="bg1"/>
                </a:solidFill>
              </a:rPr>
              <a:t>Evidence, good practice and areas for development</a:t>
            </a:r>
          </a:p>
          <a:p>
            <a:pPr marL="914400" lvl="1" indent="-457200">
              <a:buFont typeface="Arial" panose="020B0604020202020204" pitchFamily="34" charset="0"/>
              <a:buChar char="•"/>
            </a:pPr>
            <a:r>
              <a:rPr lang="en-GB" altLang="en-US" sz="2800" b="1" dirty="0">
                <a:solidFill>
                  <a:schemeClr val="bg1"/>
                </a:solidFill>
              </a:rPr>
              <a:t>Resources 2.4, </a:t>
            </a:r>
          </a:p>
          <a:p>
            <a:pPr marL="914400" lvl="1" indent="-457200">
              <a:buFont typeface="Arial" panose="020B0604020202020204" pitchFamily="34" charset="0"/>
              <a:buChar char="•"/>
            </a:pPr>
            <a:r>
              <a:rPr lang="en-GB" altLang="en-US" sz="2800" b="1" dirty="0">
                <a:solidFill>
                  <a:schemeClr val="bg1"/>
                </a:solidFill>
              </a:rPr>
              <a:t>Candidate Support 3.2, 3.3</a:t>
            </a:r>
          </a:p>
          <a:p>
            <a:pPr marL="914400" lvl="1" indent="-457200">
              <a:buFont typeface="Arial" panose="020B0604020202020204" pitchFamily="34" charset="0"/>
              <a:buChar char="•"/>
            </a:pPr>
            <a:r>
              <a:rPr lang="en-GB" altLang="en-US" sz="2800" b="1" dirty="0">
                <a:solidFill>
                  <a:schemeClr val="bg1"/>
                </a:solidFill>
              </a:rPr>
              <a:t>Internal Assessment and Verification 4.2, 4.3, 4.4, 4.6, 4.7, 4.9</a:t>
            </a:r>
          </a:p>
          <a:p>
            <a:pPr marL="228600" indent="-228600">
              <a:buFont typeface="+mj-lt"/>
              <a:buAutoNum type="arabicPeriod" startAt="2"/>
            </a:pPr>
            <a:endParaRPr lang="en-GB" altLang="en-US" sz="1200" b="1" dirty="0">
              <a:solidFill>
                <a:schemeClr val="bg1"/>
              </a:solidFill>
            </a:endParaRPr>
          </a:p>
          <a:p>
            <a:endParaRPr lang="en-GB" altLang="en-US" sz="1200" dirty="0">
              <a:solidFill>
                <a:schemeClr val="bg1"/>
              </a:solidFill>
            </a:endParaRPr>
          </a:p>
        </p:txBody>
      </p:sp>
    </p:spTree>
    <p:extLst>
      <p:ext uri="{BB962C8B-B14F-4D97-AF65-F5344CB8AC3E}">
        <p14:creationId xmlns:p14="http://schemas.microsoft.com/office/powerpoint/2010/main" val="1800505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noGrp="1"/>
          </p:cNvSpPr>
          <p:nvPr>
            <p:ph type="title" idx="4294967295"/>
          </p:nvPr>
        </p:nvSpPr>
        <p:spPr>
          <a:xfrm>
            <a:off x="468455" y="404664"/>
            <a:ext cx="8229600" cy="792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altLang="en-US" sz="3600" b="1" i="0" u="none" strike="noStrike" kern="1200" cap="none" spc="0" normalizeH="0" baseline="0" noProof="0" dirty="0">
                <a:ln>
                  <a:noFill/>
                </a:ln>
                <a:solidFill>
                  <a:srgbClr val="FFFFFF"/>
                </a:solidFill>
                <a:effectLst/>
                <a:uLnTx/>
                <a:uFillTx/>
                <a:latin typeface="Arial" pitchFamily="34" charset="0"/>
                <a:ea typeface="+mj-ea"/>
                <a:cs typeface="+mj-cs"/>
              </a:rPr>
              <a:t>1. Units verified</a:t>
            </a:r>
            <a:endParaRPr kumimoji="0" lang="en-US" sz="3600" b="1" i="0" u="none" strike="noStrike" kern="0" cap="none" spc="0" normalizeH="0" baseline="0" noProof="0" dirty="0">
              <a:ln>
                <a:noFill/>
              </a:ln>
              <a:solidFill>
                <a:srgbClr val="FFFFFF"/>
              </a:solidFill>
              <a:effectLst/>
              <a:uLnTx/>
              <a:uFillTx/>
              <a:latin typeface="Arial" pitchFamily="34" charset="0"/>
              <a:ea typeface="+mj-ea"/>
              <a:cs typeface="+mj-cs"/>
            </a:endParaRPr>
          </a:p>
        </p:txBody>
      </p:sp>
      <p:sp>
        <p:nvSpPr>
          <p:cNvPr id="11" name="Text Placeholder 2"/>
          <p:cNvSpPr txBox="1">
            <a:spLocks/>
          </p:cNvSpPr>
          <p:nvPr/>
        </p:nvSpPr>
        <p:spPr>
          <a:xfrm>
            <a:off x="467544" y="1124744"/>
            <a:ext cx="8229600" cy="4175819"/>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defRPr/>
            </a:pPr>
            <a:r>
              <a:rPr lang="en-GB" b="1" dirty="0"/>
              <a:t>Business Management (VG 254) </a:t>
            </a:r>
          </a:p>
          <a:p>
            <a:r>
              <a:rPr lang="en-GB" sz="2400" b="1" dirty="0"/>
              <a:t>Managing People and Organisations</a:t>
            </a:r>
          </a:p>
          <a:p>
            <a:r>
              <a:rPr lang="en-GB" sz="2400" b="1" dirty="0"/>
              <a:t>Business Culture and Strategy</a:t>
            </a:r>
          </a:p>
          <a:p>
            <a:r>
              <a:rPr lang="en-GB" sz="2400" b="1" dirty="0"/>
              <a:t>2 units without a direct HN equivalent</a:t>
            </a:r>
          </a:p>
          <a:p>
            <a:pPr marL="0" indent="0">
              <a:buNone/>
              <a:defRPr/>
            </a:pPr>
            <a:endParaRPr lang="en-GB" sz="800" b="1" dirty="0"/>
          </a:p>
          <a:p>
            <a:pPr marL="0" indent="0">
              <a:buNone/>
              <a:defRPr/>
            </a:pPr>
            <a:r>
              <a:rPr lang="en-GB" b="1" dirty="0"/>
              <a:t>Business Graded Unit (VG 390) </a:t>
            </a:r>
          </a:p>
          <a:p>
            <a:pPr>
              <a:defRPr/>
            </a:pPr>
            <a:r>
              <a:rPr lang="en-GB" sz="2400" b="1" dirty="0"/>
              <a:t>Business: Graded Unit </a:t>
            </a:r>
            <a:r>
              <a:rPr lang="en-GB" b="1" dirty="0"/>
              <a:t>1 </a:t>
            </a:r>
          </a:p>
          <a:p>
            <a:pPr marL="0" indent="0">
              <a:buNone/>
              <a:defRPr/>
            </a:pPr>
            <a:endParaRPr lang="en-GB" sz="800" b="1" dirty="0"/>
          </a:p>
          <a:p>
            <a:pPr marL="0" indent="0">
              <a:buNone/>
              <a:defRPr/>
            </a:pPr>
            <a:r>
              <a:rPr lang="en-GB" b="1" dirty="0"/>
              <a:t>Economics (VG258)</a:t>
            </a:r>
          </a:p>
          <a:p>
            <a:r>
              <a:rPr lang="en-GB" sz="2400" b="1" dirty="0"/>
              <a:t>Economic Issues: An Introduction</a:t>
            </a:r>
          </a:p>
          <a:p>
            <a:r>
              <a:rPr lang="en-GB" sz="2400" b="1" dirty="0"/>
              <a:t>Economics 1: Micro and Macro Theory and Application</a:t>
            </a:r>
          </a:p>
          <a:p>
            <a:r>
              <a:rPr lang="en-GB" sz="2400" b="1" dirty="0"/>
              <a:t>Economics 2: The World Economy</a:t>
            </a:r>
          </a:p>
          <a:p>
            <a:pPr>
              <a:defRPr/>
            </a:pPr>
            <a:endParaRPr lang="en-GB" dirty="0"/>
          </a:p>
          <a:p>
            <a:pPr marL="0" indent="0">
              <a:buNone/>
              <a:defRPr/>
            </a:pPr>
            <a:endParaRPr kumimoji="0" lang="en-US" sz="26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150655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noGrp="1"/>
          </p:cNvSpPr>
          <p:nvPr>
            <p:ph type="title" idx="4294967295"/>
          </p:nvPr>
        </p:nvSpPr>
        <p:spPr>
          <a:xfrm>
            <a:off x="35870" y="260648"/>
            <a:ext cx="8955976" cy="9361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400" b="1" i="0" u="none" strike="noStrike" kern="1200" cap="none" spc="0" normalizeH="0" baseline="0" noProof="0" dirty="0">
                <a:ln>
                  <a:noFill/>
                </a:ln>
                <a:solidFill>
                  <a:srgbClr val="FFFFFF"/>
                </a:solidFill>
                <a:effectLst/>
                <a:uLnTx/>
                <a:uFillTx/>
                <a:latin typeface="Arial" pitchFamily="34" charset="0"/>
                <a:ea typeface="+mj-ea"/>
                <a:cs typeface="+mj-cs"/>
              </a:rPr>
              <a:t>2. Evidence, good practice and areas for development</a:t>
            </a: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p:txBody>
      </p:sp>
      <p:sp>
        <p:nvSpPr>
          <p:cNvPr id="11" name="Text Placeholder 2"/>
          <p:cNvSpPr txBox="1">
            <a:spLocks/>
          </p:cNvSpPr>
          <p:nvPr/>
        </p:nvSpPr>
        <p:spPr>
          <a:xfrm>
            <a:off x="35870" y="728700"/>
            <a:ext cx="9144000" cy="460851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defRPr/>
            </a:pPr>
            <a:r>
              <a:rPr lang="en-GB" sz="2400" b="1" dirty="0"/>
              <a:t>Resources Criterion 2.4: </a:t>
            </a:r>
            <a:r>
              <a:rPr lang="en-GB" sz="2200" b="1" i="1" dirty="0"/>
              <a:t>There must be evidence of initial and ongoing reviews of assessment environments; equipment; and reference, learning and assessment materials</a:t>
            </a:r>
          </a:p>
          <a:p>
            <a:pPr marL="0" indent="0">
              <a:spcBef>
                <a:spcPts val="0"/>
              </a:spcBef>
              <a:buNone/>
              <a:defRPr/>
            </a:pPr>
            <a:endParaRPr lang="en-GB" sz="800" b="1" i="1" dirty="0"/>
          </a:p>
          <a:p>
            <a:pPr>
              <a:spcBef>
                <a:spcPts val="0"/>
              </a:spcBef>
              <a:defRPr/>
            </a:pPr>
            <a:r>
              <a:rPr lang="en-GB" sz="2200" b="1" dirty="0">
                <a:solidFill>
                  <a:schemeClr val="bg1"/>
                </a:solidFill>
              </a:rPr>
              <a:t>Records of meetings, staff/centre manual, subject materials, resource checklists, samples of teaching resources, internal verification and standardisation records, course minutes, safety checks, details of assessments, equipment lists, centre processes.</a:t>
            </a:r>
          </a:p>
          <a:p>
            <a:pPr>
              <a:spcBef>
                <a:spcPts val="0"/>
              </a:spcBef>
              <a:defRPr/>
            </a:pPr>
            <a:endParaRPr lang="en-GB" sz="800" b="1" dirty="0">
              <a:solidFill>
                <a:schemeClr val="bg1"/>
              </a:solidFill>
            </a:endParaRPr>
          </a:p>
          <a:p>
            <a:pPr marL="0" lvl="0" indent="0">
              <a:spcBef>
                <a:spcPts val="0"/>
              </a:spcBef>
              <a:buNone/>
              <a:defRPr/>
            </a:pPr>
            <a:r>
              <a:rPr lang="en-GB" sz="2400" b="1" dirty="0">
                <a:solidFill>
                  <a:schemeClr val="bg1"/>
                </a:solidFill>
              </a:rPr>
              <a:t>Good practice: </a:t>
            </a:r>
          </a:p>
          <a:p>
            <a:pPr lvl="0">
              <a:defRPr/>
            </a:pPr>
            <a:r>
              <a:rPr lang="en-GB" sz="2200" b="1" dirty="0"/>
              <a:t>Comprehensive </a:t>
            </a:r>
            <a:r>
              <a:rPr lang="en-GB" sz="2200" b="1" dirty="0">
                <a:solidFill>
                  <a:schemeClr val="bg1"/>
                </a:solidFill>
              </a:rPr>
              <a:t>range of clear and coherent evidence linked to</a:t>
            </a:r>
            <a:r>
              <a:rPr lang="en-GB" sz="2200" b="1" dirty="0"/>
              <a:t> each element of the criterion</a:t>
            </a:r>
          </a:p>
          <a:p>
            <a:pPr marL="0" lvl="0" indent="0">
              <a:buNone/>
              <a:defRPr/>
            </a:pPr>
            <a:r>
              <a:rPr lang="en-GB" sz="2400" b="1" dirty="0"/>
              <a:t>Specific areas for development: </a:t>
            </a:r>
          </a:p>
          <a:p>
            <a:pPr>
              <a:defRPr/>
            </a:pPr>
            <a:r>
              <a:rPr lang="en-GB" sz="2200" b="1" dirty="0"/>
              <a:t>Sometimes evidence the evidence appeared disconnected and disjointed because centres did not provide details of their review policies.</a:t>
            </a:r>
          </a:p>
          <a:p>
            <a:pPr>
              <a:defRPr/>
            </a:pPr>
            <a:r>
              <a:rPr lang="en-GB" sz="2200" b="1" dirty="0"/>
              <a:t>Evidence submitted needs to support all elements detailed </a:t>
            </a:r>
          </a:p>
          <a:p>
            <a:pPr marL="355600" indent="0">
              <a:buNone/>
              <a:defRPr/>
            </a:pPr>
            <a:r>
              <a:rPr lang="en-GB" sz="2200" b="1"/>
              <a:t>in criterion 2.4</a:t>
            </a:r>
            <a:endParaRPr lang="en-GB" sz="2200" b="1" dirty="0"/>
          </a:p>
          <a:p>
            <a:pPr>
              <a:defRPr/>
            </a:pPr>
            <a:endParaRPr lang="en-GB" sz="2400" b="1" dirty="0"/>
          </a:p>
          <a:p>
            <a:pPr marL="0" indent="0">
              <a:buNone/>
              <a:defRPr/>
            </a:pPr>
            <a:r>
              <a:rPr lang="en-GB" sz="2400" b="1" dirty="0">
                <a:solidFill>
                  <a:schemeClr val="bg1"/>
                </a:solidFill>
              </a:rPr>
              <a:t> </a:t>
            </a:r>
          </a:p>
          <a:p>
            <a:pPr marL="0" indent="0">
              <a:buNone/>
              <a:defRPr/>
            </a:pPr>
            <a:endParaRPr lang="en-GB" sz="2400" b="1" dirty="0">
              <a:solidFill>
                <a:schemeClr val="bg1"/>
              </a:solidFill>
            </a:endParaRPr>
          </a:p>
          <a:p>
            <a:pPr>
              <a:lnSpc>
                <a:spcPct val="90000"/>
              </a:lnSpc>
              <a:buNone/>
            </a:pPr>
            <a:endParaRPr kumimoji="0" lang="en-US" sz="26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3418160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noGrp="1"/>
          </p:cNvSpPr>
          <p:nvPr>
            <p:ph type="title" idx="4294967295"/>
          </p:nvPr>
        </p:nvSpPr>
        <p:spPr>
          <a:xfrm>
            <a:off x="0" y="21098"/>
            <a:ext cx="8875456" cy="9361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400" b="1" i="0" u="none" strike="noStrike" kern="1200" cap="none" spc="0" normalizeH="0" baseline="0" noProof="0" dirty="0">
                <a:ln>
                  <a:noFill/>
                </a:ln>
                <a:solidFill>
                  <a:srgbClr val="FFFFFF"/>
                </a:solidFill>
                <a:effectLst/>
                <a:uLnTx/>
                <a:uFillTx/>
                <a:latin typeface="Arial" pitchFamily="34" charset="0"/>
                <a:ea typeface="+mj-ea"/>
                <a:cs typeface="+mj-cs"/>
              </a:rPr>
              <a:t>2. Evidence, good practice and areas for development </a:t>
            </a: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p:txBody>
      </p:sp>
      <p:sp>
        <p:nvSpPr>
          <p:cNvPr id="11" name="Text Placeholder 2"/>
          <p:cNvSpPr txBox="1">
            <a:spLocks/>
          </p:cNvSpPr>
          <p:nvPr/>
        </p:nvSpPr>
        <p:spPr>
          <a:xfrm>
            <a:off x="0" y="332656"/>
            <a:ext cx="9324528" cy="4748018"/>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defRPr/>
            </a:pPr>
            <a:r>
              <a:rPr lang="en-GB" sz="2400" b="1" dirty="0"/>
              <a:t>Resources Criterion 3.2: </a:t>
            </a:r>
            <a:r>
              <a:rPr lang="en-GB" sz="2200" b="1" i="1" dirty="0"/>
              <a:t>Candidates’ development needs and prior achievements (where appropriate) must be matched against the requirements of the award</a:t>
            </a:r>
          </a:p>
          <a:p>
            <a:pPr>
              <a:spcBef>
                <a:spcPts val="0"/>
              </a:spcBef>
              <a:buNone/>
              <a:defRPr/>
            </a:pPr>
            <a:endParaRPr lang="en-GB" sz="800" dirty="0"/>
          </a:p>
          <a:p>
            <a:pPr>
              <a:spcBef>
                <a:spcPts val="0"/>
              </a:spcBef>
              <a:defRPr/>
            </a:pPr>
            <a:r>
              <a:rPr lang="en-GB" sz="2200" b="1" dirty="0"/>
              <a:t>Entrance test records, </a:t>
            </a:r>
            <a:r>
              <a:rPr lang="en-GB" sz="2200" b="1" dirty="0">
                <a:solidFill>
                  <a:srgbClr val="FF0000"/>
                </a:solidFill>
              </a:rPr>
              <a:t>admission requirements</a:t>
            </a:r>
            <a:r>
              <a:rPr lang="en-GB" sz="2200" b="1" dirty="0"/>
              <a:t>, candidate manuals, </a:t>
            </a:r>
            <a:r>
              <a:rPr lang="en-GB" sz="2200" b="1" dirty="0">
                <a:solidFill>
                  <a:srgbClr val="FF0000"/>
                </a:solidFill>
              </a:rPr>
              <a:t>induction schedules and records</a:t>
            </a:r>
            <a:r>
              <a:rPr lang="en-GB" sz="2200" b="1" dirty="0"/>
              <a:t>, </a:t>
            </a:r>
            <a:r>
              <a:rPr lang="en-GB" sz="2200" b="1" dirty="0">
                <a:solidFill>
                  <a:srgbClr val="FF0000"/>
                </a:solidFill>
              </a:rPr>
              <a:t>guidance systems</a:t>
            </a:r>
            <a:r>
              <a:rPr lang="en-GB" sz="2200" b="1" dirty="0"/>
              <a:t>, PDP processes, support services, details of staff availability, personal tutor records, individual/personal learning plans.</a:t>
            </a:r>
          </a:p>
          <a:p>
            <a:pPr marL="0" lvl="0" indent="0">
              <a:spcBef>
                <a:spcPts val="0"/>
              </a:spcBef>
              <a:buNone/>
              <a:defRPr/>
            </a:pPr>
            <a:r>
              <a:rPr lang="en-GB" sz="2400" b="1" dirty="0"/>
              <a:t>Good practice: </a:t>
            </a:r>
          </a:p>
          <a:p>
            <a:pPr>
              <a:spcBef>
                <a:spcPts val="0"/>
              </a:spcBef>
              <a:defRPr/>
            </a:pPr>
            <a:r>
              <a:rPr lang="en-GB" sz="2400" b="1" dirty="0"/>
              <a:t>Excellent</a:t>
            </a:r>
            <a:r>
              <a:rPr lang="en-GB" sz="2200" b="1" dirty="0"/>
              <a:t> staff availability and guidance </a:t>
            </a:r>
          </a:p>
          <a:p>
            <a:pPr>
              <a:spcBef>
                <a:spcPts val="0"/>
              </a:spcBef>
              <a:defRPr/>
            </a:pPr>
            <a:r>
              <a:rPr lang="en-GB" sz="2200" b="1" dirty="0"/>
              <a:t>High levels of study skills support and mentoring support from peers, etc  </a:t>
            </a:r>
          </a:p>
          <a:p>
            <a:pPr>
              <a:spcBef>
                <a:spcPts val="0"/>
              </a:spcBef>
              <a:defRPr/>
            </a:pPr>
            <a:r>
              <a:rPr lang="en-GB" sz="2200" b="1" dirty="0"/>
              <a:t>Candidate symposium each semester where student delegates provide feedback and ideas for improvements</a:t>
            </a:r>
          </a:p>
          <a:p>
            <a:pPr>
              <a:spcBef>
                <a:spcPts val="0"/>
              </a:spcBef>
              <a:defRPr/>
            </a:pPr>
            <a:r>
              <a:rPr lang="en-GB" sz="2200" b="1" dirty="0"/>
              <a:t>Comprehensive induction followed by ongoing candidate support.</a:t>
            </a:r>
          </a:p>
          <a:p>
            <a:pPr marL="0" indent="0">
              <a:spcBef>
                <a:spcPts val="0"/>
              </a:spcBef>
              <a:buNone/>
              <a:defRPr/>
            </a:pPr>
            <a:r>
              <a:rPr lang="en-GB" sz="2400" b="1" dirty="0"/>
              <a:t>Specific areas for development: </a:t>
            </a:r>
          </a:p>
          <a:p>
            <a:pPr>
              <a:spcBef>
                <a:spcPts val="0"/>
              </a:spcBef>
              <a:defRPr/>
            </a:pPr>
            <a:r>
              <a:rPr lang="en-GB" sz="2400" dirty="0"/>
              <a:t>Greater detail of candidate induction </a:t>
            </a:r>
          </a:p>
          <a:p>
            <a:pPr>
              <a:spcBef>
                <a:spcPts val="0"/>
              </a:spcBef>
              <a:defRPr/>
            </a:pPr>
            <a:r>
              <a:rPr lang="en-GB" sz="2400" dirty="0"/>
              <a:t>A range of evidence to show how candidates are selected</a:t>
            </a:r>
          </a:p>
          <a:p>
            <a:pPr marL="355600" indent="0">
              <a:spcBef>
                <a:spcPts val="0"/>
              </a:spcBef>
              <a:buNone/>
              <a:defRPr/>
            </a:pPr>
            <a:r>
              <a:rPr lang="en-GB" sz="2400" dirty="0"/>
              <a:t>and supported throughout their studies.</a:t>
            </a:r>
            <a:r>
              <a:rPr lang="en-GB" sz="2400" b="1" dirty="0"/>
              <a:t> </a:t>
            </a:r>
            <a:endParaRPr lang="en-GB" sz="2400" dirty="0"/>
          </a:p>
          <a:p>
            <a:pPr marL="0" indent="0">
              <a:spcBef>
                <a:spcPts val="0"/>
              </a:spcBef>
              <a:buNone/>
              <a:defRPr/>
            </a:pPr>
            <a:endParaRPr lang="en-GB" sz="2400" b="1" dirty="0"/>
          </a:p>
          <a:p>
            <a:pPr marL="0" indent="0">
              <a:buNone/>
              <a:defRPr/>
            </a:pPr>
            <a:endParaRPr lang="en-GB" sz="2400" b="1" dirty="0">
              <a:solidFill>
                <a:schemeClr val="bg1"/>
              </a:solidFill>
            </a:endParaRPr>
          </a:p>
          <a:p>
            <a:pPr marL="0" indent="0">
              <a:buNone/>
              <a:defRPr/>
            </a:pPr>
            <a:endParaRPr lang="en-GB" sz="2400" b="1" dirty="0">
              <a:solidFill>
                <a:schemeClr val="bg1"/>
              </a:solidFill>
            </a:endParaRPr>
          </a:p>
          <a:p>
            <a:pPr>
              <a:lnSpc>
                <a:spcPct val="90000"/>
              </a:lnSpc>
              <a:buNone/>
            </a:pPr>
            <a:endParaRPr kumimoji="0" lang="en-US" sz="26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234339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0" y="436810"/>
            <a:ext cx="9144000" cy="496855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defRPr/>
            </a:pPr>
            <a:r>
              <a:rPr lang="en-GB" sz="2400" b="1" dirty="0"/>
              <a:t>Candidate Support Criterion 3.3: </a:t>
            </a:r>
            <a:r>
              <a:rPr lang="en-GB" sz="2200" b="1" i="1" dirty="0"/>
              <a:t>Candidates must have scheduled contact with their assessor to review their progress and to revise their assessment plans accordingly</a:t>
            </a:r>
          </a:p>
          <a:p>
            <a:pPr marL="0" indent="0">
              <a:spcBef>
                <a:spcPts val="0"/>
              </a:spcBef>
              <a:buNone/>
              <a:defRPr/>
            </a:pPr>
            <a:endParaRPr lang="en-GB" sz="800" b="1" dirty="0"/>
          </a:p>
          <a:p>
            <a:pPr>
              <a:spcBef>
                <a:spcPts val="0"/>
              </a:spcBef>
              <a:defRPr/>
            </a:pPr>
            <a:r>
              <a:rPr lang="en-GB" sz="2200" b="1" dirty="0"/>
              <a:t>Assessment schedules, delivery schedules/timetables, </a:t>
            </a:r>
            <a:r>
              <a:rPr lang="en-GB" sz="2200" b="1" dirty="0">
                <a:solidFill>
                  <a:srgbClr val="FF0000"/>
                </a:solidFill>
              </a:rPr>
              <a:t>individual tutor records, individual/personal development planning</a:t>
            </a:r>
            <a:r>
              <a:rPr lang="en-GB" sz="2200" b="1" dirty="0"/>
              <a:t>, communication records, </a:t>
            </a:r>
            <a:r>
              <a:rPr lang="en-GB" sz="2200" b="1" dirty="0">
                <a:solidFill>
                  <a:srgbClr val="FF0000"/>
                </a:solidFill>
              </a:rPr>
              <a:t>out of class staff availability details</a:t>
            </a:r>
            <a:r>
              <a:rPr lang="en-GB" sz="2200" b="1" dirty="0"/>
              <a:t>, student appraisal records, mentoring systems, support services, staff responsibility details.</a:t>
            </a:r>
          </a:p>
          <a:p>
            <a:pPr marL="0" lvl="0" indent="0">
              <a:lnSpc>
                <a:spcPct val="90000"/>
              </a:lnSpc>
              <a:buNone/>
            </a:pPr>
            <a:r>
              <a:rPr kumimoji="0" lang="en-US" sz="2400" b="1" i="0" u="none" strike="noStrike" kern="0" cap="none" spc="0" normalizeH="0" baseline="0" noProof="0" dirty="0">
                <a:ln>
                  <a:noFill/>
                </a:ln>
                <a:solidFill>
                  <a:srgbClr val="FFFFFF"/>
                </a:solidFill>
                <a:effectLst/>
                <a:uLnTx/>
                <a:uFillTx/>
              </a:rPr>
              <a:t>Good practice: </a:t>
            </a:r>
          </a:p>
          <a:p>
            <a:pPr>
              <a:lnSpc>
                <a:spcPct val="90000"/>
              </a:lnSpc>
            </a:pPr>
            <a:r>
              <a:rPr lang="en-GB" sz="2200" b="1" dirty="0"/>
              <a:t>Mentoring systems to provide peer support</a:t>
            </a:r>
          </a:p>
          <a:p>
            <a:pPr>
              <a:lnSpc>
                <a:spcPct val="90000"/>
              </a:lnSpc>
            </a:pPr>
            <a:r>
              <a:rPr lang="en-GB" sz="2200" b="1" dirty="0"/>
              <a:t>Individual/personal learning planning that encouraging candidates to reflect on their progress</a:t>
            </a:r>
          </a:p>
          <a:p>
            <a:pPr>
              <a:lnSpc>
                <a:spcPct val="90000"/>
              </a:lnSpc>
            </a:pPr>
            <a:r>
              <a:rPr lang="en-GB" sz="2200" b="1" dirty="0"/>
              <a:t>Regular scheduled support meetings with staff with ongoing tailored candidate support</a:t>
            </a:r>
            <a:r>
              <a:rPr lang="en-GB" sz="2400" dirty="0"/>
              <a:t>.</a:t>
            </a:r>
          </a:p>
          <a:p>
            <a:pPr marL="0" indent="0">
              <a:lnSpc>
                <a:spcPct val="90000"/>
              </a:lnSpc>
              <a:buNone/>
            </a:pPr>
            <a:r>
              <a:rPr lang="en-GB" sz="2400" b="1" dirty="0"/>
              <a:t>Specific areas for development: </a:t>
            </a:r>
            <a:endParaRPr lang="en-GB" sz="2200" b="1" dirty="0"/>
          </a:p>
          <a:p>
            <a:pPr>
              <a:lnSpc>
                <a:spcPct val="90000"/>
              </a:lnSpc>
            </a:pPr>
            <a:r>
              <a:rPr lang="en-GB" sz="2200" b="1" dirty="0"/>
              <a:t>Introducing personal tutor systems and peer mentoring schemes</a:t>
            </a:r>
          </a:p>
          <a:p>
            <a:pPr lvl="0">
              <a:lnSpc>
                <a:spcPct val="90000"/>
              </a:lnSpc>
              <a:buNone/>
            </a:pPr>
            <a:endParaRPr lang="en-GB" sz="2000" b="1" dirty="0"/>
          </a:p>
          <a:p>
            <a:pPr>
              <a:lnSpc>
                <a:spcPct val="90000"/>
              </a:lnSpc>
              <a:buNone/>
            </a:pPr>
            <a:endParaRPr kumimoji="0" lang="en-US" sz="2200" b="0" i="0" u="none" strike="noStrike" kern="0" cap="none" spc="0" normalizeH="0" baseline="0" noProof="0" dirty="0">
              <a:ln>
                <a:noFill/>
              </a:ln>
              <a:solidFill>
                <a:srgbClr val="FFFFFF"/>
              </a:solidFill>
              <a:effectLst/>
              <a:uLnTx/>
              <a:uFillTx/>
              <a:latin typeface="Arial"/>
            </a:endParaRPr>
          </a:p>
        </p:txBody>
      </p:sp>
      <p:sp>
        <p:nvSpPr>
          <p:cNvPr id="4" name="Title 1"/>
          <p:cNvSpPr txBox="1">
            <a:spLocks noGrp="1"/>
          </p:cNvSpPr>
          <p:nvPr>
            <p:ph type="title" idx="4294967295"/>
          </p:nvPr>
        </p:nvSpPr>
        <p:spPr>
          <a:xfrm>
            <a:off x="107504" y="-31242"/>
            <a:ext cx="8767952" cy="9361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400" b="1" i="0" u="none" strike="noStrike" kern="1200" cap="none" spc="0" normalizeH="0" baseline="0" noProof="0" dirty="0">
                <a:ln>
                  <a:noFill/>
                </a:ln>
                <a:solidFill>
                  <a:srgbClr val="FFFFFF"/>
                </a:solidFill>
                <a:effectLst/>
                <a:uLnTx/>
                <a:uFillTx/>
                <a:latin typeface="Arial" pitchFamily="34" charset="0"/>
                <a:ea typeface="+mj-ea"/>
                <a:cs typeface="+mj-cs"/>
              </a:rPr>
              <a:t>2. Evidence, good practice and areas for development </a:t>
            </a: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p:txBody>
      </p:sp>
    </p:spTree>
    <p:extLst>
      <p:ext uri="{BB962C8B-B14F-4D97-AF65-F5344CB8AC3E}">
        <p14:creationId xmlns:p14="http://schemas.microsoft.com/office/powerpoint/2010/main" val="1707971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0" y="332656"/>
            <a:ext cx="9036496" cy="496855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spcBef>
                <a:spcPts val="0"/>
              </a:spcBef>
              <a:buNone/>
              <a:defRPr/>
            </a:pPr>
            <a:r>
              <a:rPr lang="en-GB" sz="2400" b="1" dirty="0"/>
              <a:t>Internal Assessment and Verification Criterion 4.2: </a:t>
            </a:r>
            <a:r>
              <a:rPr lang="en-GB" sz="2200" b="1" i="1" dirty="0"/>
              <a:t>Internal assessment and verification procedures must be implemented to ensure standardisation of assessment</a:t>
            </a:r>
          </a:p>
          <a:p>
            <a:pPr marL="0" indent="0">
              <a:spcBef>
                <a:spcPts val="0"/>
              </a:spcBef>
              <a:buNone/>
              <a:defRPr/>
            </a:pPr>
            <a:endParaRPr lang="en-GB" sz="800" b="1" dirty="0"/>
          </a:p>
          <a:p>
            <a:pPr>
              <a:spcBef>
                <a:spcPts val="0"/>
              </a:spcBef>
              <a:defRPr/>
            </a:pPr>
            <a:r>
              <a:rPr lang="en-GB" sz="2200" b="1" dirty="0">
                <a:solidFill>
                  <a:schemeClr val="bg1"/>
                </a:solidFill>
              </a:rPr>
              <a:t>SQA assessments, prior verified assessments, centre manuals, staff manuals, quality manuals, internal verification processes, standardisation and internal verification records, </a:t>
            </a:r>
            <a:r>
              <a:rPr lang="en-GB" sz="2200" b="1" dirty="0"/>
              <a:t>minutes of course team meetings, assessor summary and </a:t>
            </a:r>
            <a:r>
              <a:rPr lang="en-GB" sz="2200" b="1" dirty="0">
                <a:solidFill>
                  <a:srgbClr val="FF0000"/>
                </a:solidFill>
              </a:rPr>
              <a:t>internal verifier </a:t>
            </a:r>
          </a:p>
          <a:p>
            <a:pPr marL="355600" indent="0">
              <a:spcBef>
                <a:spcPts val="0"/>
              </a:spcBef>
              <a:buNone/>
              <a:defRPr/>
            </a:pPr>
            <a:r>
              <a:rPr lang="en-GB" sz="2200" b="1" dirty="0">
                <a:solidFill>
                  <a:srgbClr val="FF0000"/>
                </a:solidFill>
              </a:rPr>
              <a:t>reports, </a:t>
            </a:r>
            <a:r>
              <a:rPr lang="en-GB" sz="2200" b="1" dirty="0"/>
              <a:t>marking schemes.</a:t>
            </a:r>
          </a:p>
          <a:p>
            <a:pPr marL="0" lvl="0" indent="0">
              <a:spcBef>
                <a:spcPts val="0"/>
              </a:spcBef>
              <a:buNone/>
              <a:defRPr/>
            </a:pPr>
            <a:r>
              <a:rPr lang="en-GB" sz="2400" b="1" dirty="0"/>
              <a:t>Good practice:  </a:t>
            </a:r>
          </a:p>
          <a:p>
            <a:pPr>
              <a:spcBef>
                <a:spcPts val="0"/>
              </a:spcBef>
              <a:defRPr/>
            </a:pPr>
            <a:r>
              <a:rPr lang="en-GB" sz="2200" b="1" dirty="0"/>
              <a:t>Assessor summary reports</a:t>
            </a:r>
          </a:p>
          <a:p>
            <a:pPr>
              <a:spcBef>
                <a:spcPts val="0"/>
              </a:spcBef>
              <a:defRPr/>
            </a:pPr>
            <a:r>
              <a:rPr lang="en-GB" sz="2200" b="1" dirty="0"/>
              <a:t>Standardisation and IV reports that evaluated and reflected upon delivery and assessment followed by taking forward lessons learned to improve future delivery and assessment</a:t>
            </a:r>
          </a:p>
          <a:p>
            <a:pPr marL="0" indent="0">
              <a:spcBef>
                <a:spcPts val="0"/>
              </a:spcBef>
              <a:buNone/>
              <a:defRPr/>
            </a:pPr>
            <a:r>
              <a:rPr lang="en-GB" sz="2400" b="1" dirty="0"/>
              <a:t>Specific areas for development: </a:t>
            </a:r>
            <a:endParaRPr lang="en-GB" sz="2400" dirty="0"/>
          </a:p>
          <a:p>
            <a:pPr>
              <a:spcBef>
                <a:spcPts val="0"/>
              </a:spcBef>
              <a:defRPr/>
            </a:pPr>
            <a:r>
              <a:rPr lang="en-GB" sz="2400" dirty="0"/>
              <a:t>Greater narrative feedback on candidate performance, assessment decisions, along with reflection and improvements in IV records </a:t>
            </a:r>
          </a:p>
          <a:p>
            <a:pPr>
              <a:spcBef>
                <a:spcPts val="0"/>
              </a:spcBef>
              <a:defRPr/>
            </a:pPr>
            <a:r>
              <a:rPr lang="en-GB" sz="2400" dirty="0"/>
              <a:t>Embedding a review of this evaluation and reflection within the internal quality assurance process</a:t>
            </a:r>
            <a:r>
              <a:rPr lang="en-GB" sz="2400" b="1" dirty="0"/>
              <a:t> </a:t>
            </a:r>
            <a:endParaRPr lang="en-GB" sz="2400" dirty="0"/>
          </a:p>
          <a:p>
            <a:pPr marL="0" lvl="0" indent="0">
              <a:spcBef>
                <a:spcPts val="0"/>
              </a:spcBef>
              <a:buNone/>
              <a:defRPr/>
            </a:pPr>
            <a:endParaRPr lang="en-GB" sz="2400" b="1" dirty="0"/>
          </a:p>
          <a:p>
            <a:pPr marL="0" indent="0">
              <a:spcBef>
                <a:spcPts val="0"/>
              </a:spcBef>
              <a:buNone/>
              <a:defRPr/>
            </a:pPr>
            <a:endParaRPr lang="en-GB" sz="2400" b="1" dirty="0"/>
          </a:p>
          <a:p>
            <a:pPr>
              <a:lnSpc>
                <a:spcPct val="90000"/>
              </a:lnSpc>
              <a:buNone/>
            </a:pPr>
            <a:endParaRPr kumimoji="0" lang="en-US" sz="2200" b="0" i="0" u="none" strike="noStrike" kern="0" cap="none" spc="0" normalizeH="0" baseline="0" noProof="0" dirty="0">
              <a:ln>
                <a:noFill/>
              </a:ln>
              <a:solidFill>
                <a:srgbClr val="FFFFFF"/>
              </a:solidFill>
              <a:effectLst/>
              <a:uLnTx/>
              <a:uFillTx/>
              <a:latin typeface="Arial"/>
            </a:endParaRPr>
          </a:p>
        </p:txBody>
      </p:sp>
      <p:sp>
        <p:nvSpPr>
          <p:cNvPr id="4" name="Title 1"/>
          <p:cNvSpPr txBox="1">
            <a:spLocks noGrp="1"/>
          </p:cNvSpPr>
          <p:nvPr>
            <p:ph type="title" idx="4294967295"/>
          </p:nvPr>
        </p:nvSpPr>
        <p:spPr>
          <a:xfrm>
            <a:off x="107504" y="7450"/>
            <a:ext cx="8767952" cy="9361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400" b="1" i="0" u="none" strike="noStrike" kern="1200" cap="none" spc="0" normalizeH="0" baseline="0" noProof="0" dirty="0">
                <a:ln>
                  <a:noFill/>
                </a:ln>
                <a:solidFill>
                  <a:srgbClr val="FFFFFF"/>
                </a:solidFill>
                <a:effectLst/>
                <a:uLnTx/>
                <a:uFillTx/>
                <a:latin typeface="Arial" pitchFamily="34" charset="0"/>
                <a:ea typeface="+mj-ea"/>
                <a:cs typeface="+mj-cs"/>
              </a:rPr>
              <a:t>2. Evidence, good practice and areas for development </a:t>
            </a: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endParaRPr kumimoji="0" lang="en-US" sz="2400" b="1" i="0" u="none" strike="noStrike" kern="0" cap="none" spc="0" normalizeH="0" baseline="0" noProof="0" dirty="0">
              <a:ln>
                <a:noFill/>
              </a:ln>
              <a:solidFill>
                <a:srgbClr val="FFFFFF"/>
              </a:solidFill>
              <a:effectLst/>
              <a:uLnTx/>
              <a:uFillTx/>
              <a:latin typeface="Arial" pitchFamily="34" charset="0"/>
              <a:ea typeface="+mj-ea"/>
              <a:cs typeface="+mj-cs"/>
            </a:endParaRPr>
          </a:p>
        </p:txBody>
      </p:sp>
    </p:spTree>
    <p:extLst>
      <p:ext uri="{BB962C8B-B14F-4D97-AF65-F5344CB8AC3E}">
        <p14:creationId xmlns:p14="http://schemas.microsoft.com/office/powerpoint/2010/main" val="4057285097"/>
      </p:ext>
    </p:extLst>
  </p:cSld>
  <p:clrMapOvr>
    <a:masterClrMapping/>
  </p:clrMapOvr>
</p:sld>
</file>

<file path=ppt/theme/theme1.xml><?xml version="1.0" encoding="utf-8"?>
<a:theme xmlns:a="http://schemas.openxmlformats.org/drawingml/2006/main" name="SQA TITLE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CBD 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ICBD SQA LOGO  FINAL HOLDING SL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CBD SQA TITLE HOLDING SLID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CBD 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1628</TotalTime>
  <Words>1694</Words>
  <Application>Microsoft Office PowerPoint</Application>
  <PresentationFormat>On-screen Show (4:3)</PresentationFormat>
  <Paragraphs>160</Paragraphs>
  <Slides>19</Slides>
  <Notes>0</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19</vt:i4>
      </vt:variant>
    </vt:vector>
  </HeadingPairs>
  <TitlesOfParts>
    <vt:vector size="36" baseType="lpstr">
      <vt:lpstr>Arial</vt:lpstr>
      <vt:lpstr>Arial Narrow</vt:lpstr>
      <vt:lpstr>Calibri</vt:lpstr>
      <vt:lpstr>Symbol</vt:lpstr>
      <vt:lpstr>Wingdings</vt:lpstr>
      <vt:lpstr>SQA TITLE HOLDING SLIDE</vt:lpstr>
      <vt:lpstr>SQA TITLE GOES HERE</vt:lpstr>
      <vt:lpstr>SQA DARK BACKGROUND</vt:lpstr>
      <vt:lpstr>SQA LIGHT BACKGROUND</vt:lpstr>
      <vt:lpstr>CORPORATE BLANK DARK</vt:lpstr>
      <vt:lpstr>CORPORATE BLANK LIGHT</vt:lpstr>
      <vt:lpstr>SQA FINAL HOLDING SLIDE</vt:lpstr>
      <vt:lpstr>ICBD SQA TITLE HOLDING SLIDE </vt:lpstr>
      <vt:lpstr>ICBD SQA TITLE GOES HERE</vt:lpstr>
      <vt:lpstr>ICBD SQA DARK BACKGROUND</vt:lpstr>
      <vt:lpstr>ICBD SQA LIGHT BACKGROUND</vt:lpstr>
      <vt:lpstr>ICBD SQA LOGO  FINAL HOLDING SLID</vt:lpstr>
      <vt:lpstr>SQA Logo</vt:lpstr>
      <vt:lpstr>Business Network Event - 2023</vt:lpstr>
      <vt:lpstr>Business Network Event – 2023  </vt:lpstr>
      <vt:lpstr>Business Network Event – 2023  </vt:lpstr>
      <vt:lpstr>1. Units verified</vt:lpstr>
      <vt:lpstr>2. Evidence, good practice and areas for development</vt:lpstr>
      <vt:lpstr>2. Evidence, good practice and areas for development  </vt:lpstr>
      <vt:lpstr>2. Evidence, good practice and areas for development  </vt:lpstr>
      <vt:lpstr>2. Evidence, good practice and areas for development  </vt:lpstr>
      <vt:lpstr>2. Evidence, good practice and areas for development  </vt:lpstr>
      <vt:lpstr>2. Evidence, good practice and areas for development  </vt:lpstr>
      <vt:lpstr>2. Evidence, good practice and areas for development  </vt:lpstr>
      <vt:lpstr>2. Evidence, good practice and areas for development  </vt:lpstr>
      <vt:lpstr>2. Evidence, good practice and areas for development  </vt:lpstr>
      <vt:lpstr>Business Network Event - 2023</vt:lpstr>
      <vt:lpstr>Assessment undertaken under open-book conditions All of the content in the knowledge and/or skills section must be taught and available for assessment Evidence generated on a sample basis Learners should not know in advance the items on which they will be assessed Different items should be sampled on each assessment occasion </vt:lpstr>
      <vt:lpstr>MPO – Key points from the evidence requirements section     </vt:lpstr>
      <vt:lpstr>MPO – Outcome by outcome assessment     </vt:lpstr>
      <vt:lpstr>Business Network Event - 2023 </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Findlay</dc:creator>
  <cp:lastModifiedBy>Caitlin Boyle</cp:lastModifiedBy>
  <cp:revision>169</cp:revision>
  <cp:lastPrinted>2016-01-21T16:43:25Z</cp:lastPrinted>
  <dcterms:created xsi:type="dcterms:W3CDTF">2013-10-10T15:37:55Z</dcterms:created>
  <dcterms:modified xsi:type="dcterms:W3CDTF">2023-03-03T15:52:03Z</dcterms:modified>
</cp:coreProperties>
</file>