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4"/>
  </p:notesMasterIdLst>
  <p:sldIdLst>
    <p:sldId id="261" r:id="rId5"/>
    <p:sldId id="259" r:id="rId6"/>
    <p:sldId id="273" r:id="rId7"/>
    <p:sldId id="281" r:id="rId8"/>
    <p:sldId id="311" r:id="rId9"/>
    <p:sldId id="278" r:id="rId10"/>
    <p:sldId id="282" r:id="rId11"/>
    <p:sldId id="283" r:id="rId12"/>
    <p:sldId id="284" r:id="rId13"/>
    <p:sldId id="285" r:id="rId14"/>
    <p:sldId id="286" r:id="rId15"/>
    <p:sldId id="287" r:id="rId16"/>
    <p:sldId id="289" r:id="rId17"/>
    <p:sldId id="290" r:id="rId18"/>
    <p:sldId id="291" r:id="rId19"/>
    <p:sldId id="292" r:id="rId20"/>
    <p:sldId id="293" r:id="rId21"/>
    <p:sldId id="279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277" r:id="rId32"/>
    <p:sldId id="280" r:id="rId33"/>
    <p:sldId id="303" r:id="rId34"/>
    <p:sldId id="304" r:id="rId35"/>
    <p:sldId id="305" r:id="rId36"/>
    <p:sldId id="306" r:id="rId37"/>
    <p:sldId id="307" r:id="rId38"/>
    <p:sldId id="308" r:id="rId39"/>
    <p:sldId id="274" r:id="rId40"/>
    <p:sldId id="309" r:id="rId41"/>
    <p:sldId id="310" r:id="rId42"/>
    <p:sldId id="276" r:id="rId4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813" autoAdjust="0"/>
  </p:normalViewPr>
  <p:slideViewPr>
    <p:cSldViewPr snapToGrid="0" snapToObjects="1">
      <p:cViewPr varScale="1">
        <p:scale>
          <a:sx n="86" d="100"/>
          <a:sy n="86" d="100"/>
        </p:scale>
        <p:origin x="1518" y="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F8375-DD2E-48B8-B253-5AE78CF12835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CC76B-BF19-4948-A4E1-81BA2E5B650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It’s the shop window, the point of contact, the thing I look for on Google (and EVERYBODY </a:t>
            </a:r>
            <a:r>
              <a:rPr lang="en-GB" dirty="0" err="1" smtClean="0"/>
              <a:t>Googles</a:t>
            </a:r>
            <a:r>
              <a:rPr lang="en-GB" dirty="0" smtClean="0"/>
              <a:t>),</a:t>
            </a:r>
            <a:r>
              <a:rPr lang="en-GB" baseline="0" dirty="0" smtClean="0"/>
              <a:t> the thing I judge you on etc,...   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first stage in the user journey, the first impression...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It’s not just the front end (marketing), – it is indeed often the business...  Whole new business models now exist based on having a digital platform, online shopping, SAS (via cloud), Look at Netflix (and how it killed the video rental market), look at </a:t>
            </a:r>
            <a:r>
              <a:rPr lang="en-GB" baseline="0" dirty="0" err="1" smtClean="0"/>
              <a:t>Uber</a:t>
            </a:r>
            <a:r>
              <a:rPr lang="en-GB" baseline="0" dirty="0" smtClean="0"/>
              <a:t> (and it’s impact on the black cabs),  </a:t>
            </a:r>
            <a:r>
              <a:rPr lang="en-GB" baseline="0" dirty="0" err="1" smtClean="0"/>
              <a:t>Skyscanner</a:t>
            </a:r>
            <a:r>
              <a:rPr lang="en-GB" baseline="0" dirty="0" smtClean="0"/>
              <a:t> and the traditional travel agent.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Some people dispute this... “you just need </a:t>
            </a:r>
            <a:r>
              <a:rPr lang="en-GB" baseline="0" dirty="0" err="1" smtClean="0"/>
              <a:t>facebook</a:t>
            </a:r>
            <a:r>
              <a:rPr lang="en-GB" baseline="0" dirty="0" smtClean="0"/>
              <a:t>”...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C76B-BF19-4948-A4E1-81BA2E5B650B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C76B-BF19-4948-A4E1-81BA2E5B650B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C76B-BF19-4948-A4E1-81BA2E5B650B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C76B-BF19-4948-A4E1-81BA2E5B650B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C76B-BF19-4948-A4E1-81BA2E5B650B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C76B-BF19-4948-A4E1-81BA2E5B650B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C76B-BF19-4948-A4E1-81BA2E5B650B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C76B-BF19-4948-A4E1-81BA2E5B650B}" type="slidenum">
              <a:rPr lang="en-GB" smtClean="0"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C76B-BF19-4948-A4E1-81BA2E5B650B}" type="slidenum">
              <a:rPr lang="en-GB" smtClean="0"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C76B-BF19-4948-A4E1-81BA2E5B650B}" type="slidenum">
              <a:rPr lang="en-GB" smtClean="0"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C76B-BF19-4948-A4E1-81BA2E5B650B}" type="slidenum">
              <a:rPr lang="en-GB" smtClean="0"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It’s the shop window, the point of contact, the thing I look for on Google (and EVERYBODY </a:t>
            </a:r>
            <a:r>
              <a:rPr lang="en-GB" dirty="0" err="1" smtClean="0"/>
              <a:t>Googles</a:t>
            </a:r>
            <a:r>
              <a:rPr lang="en-GB" dirty="0" smtClean="0"/>
              <a:t>),</a:t>
            </a:r>
            <a:r>
              <a:rPr lang="en-GB" baseline="0" dirty="0" smtClean="0"/>
              <a:t> the thing I judge you on etc,...   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first stage in the user journey, the first impression...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It’s not just the front end (marketing), – it is indeed often the business...  Whole new business models now exist based on having a digital platform, online shopping, SAS (via cloud), Look at Netflix (and how it killed the video rental market), look at </a:t>
            </a:r>
            <a:r>
              <a:rPr lang="en-GB" baseline="0" dirty="0" err="1" smtClean="0"/>
              <a:t>Uber</a:t>
            </a:r>
            <a:r>
              <a:rPr lang="en-GB" baseline="0" dirty="0" smtClean="0"/>
              <a:t> (and it’s impact on the black cabs),  </a:t>
            </a:r>
            <a:r>
              <a:rPr lang="en-GB" baseline="0" dirty="0" err="1" smtClean="0"/>
              <a:t>Skyscanner</a:t>
            </a:r>
            <a:r>
              <a:rPr lang="en-GB" baseline="0" dirty="0" smtClean="0"/>
              <a:t> and the traditional travel agent.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Some people dispute this... “you just need </a:t>
            </a:r>
            <a:r>
              <a:rPr lang="en-GB" baseline="0" dirty="0" err="1" smtClean="0"/>
              <a:t>facebook</a:t>
            </a:r>
            <a:r>
              <a:rPr lang="en-GB" baseline="0" dirty="0" smtClean="0"/>
              <a:t>”...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C76B-BF19-4948-A4E1-81BA2E5B650B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C76B-BF19-4948-A4E1-81BA2E5B650B}" type="slidenum">
              <a:rPr lang="en-GB" smtClean="0"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C76B-BF19-4948-A4E1-81BA2E5B650B}" type="slidenum">
              <a:rPr lang="en-GB" smtClean="0"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C76B-BF19-4948-A4E1-81BA2E5B650B}" type="slidenum">
              <a:rPr lang="en-GB" smtClean="0"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C76B-BF19-4948-A4E1-81BA2E5B650B}" type="slidenum">
              <a:rPr lang="en-GB" smtClean="0"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C76B-BF19-4948-A4E1-81BA2E5B650B}" type="slidenum">
              <a:rPr lang="en-GB" smtClean="0"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C76B-BF19-4948-A4E1-81BA2E5B650B}" type="slidenum">
              <a:rPr lang="en-GB" smtClean="0"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C76B-BF19-4948-A4E1-81BA2E5B650B}" type="slidenum">
              <a:rPr lang="en-GB" smtClean="0"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C76B-BF19-4948-A4E1-81BA2E5B650B}" type="slidenum">
              <a:rPr lang="en-GB" smtClean="0"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C76B-BF19-4948-A4E1-81BA2E5B650B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C76B-BF19-4948-A4E1-81BA2E5B650B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C76B-BF19-4948-A4E1-81BA2E5B650B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C76B-BF19-4948-A4E1-81BA2E5B650B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C76B-BF19-4948-A4E1-81BA2E5B650B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C76B-BF19-4948-A4E1-81BA2E5B650B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C76B-BF19-4948-A4E1-81BA2E5B650B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_branding_powerpoint_slides_v4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7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AD33DE18-E72A-224B-AE12-5F357CBF1C14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5814E59D-CA00-E348-8C17-DA7BD766E3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OC192 - powerpoint - V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057" y="-3061"/>
            <a:ext cx="9246057" cy="5718061"/>
          </a:xfrm>
          <a:prstGeom prst="rect">
            <a:avLst/>
          </a:prstGeom>
        </p:spPr>
      </p:pic>
      <p:pic>
        <p:nvPicPr>
          <p:cNvPr id="8" name="Picture 7" descr="SQA_branding_powerpoint_slides_v6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057" y="0"/>
            <a:ext cx="924605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2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OC192 - powerpoint - V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076" y="0"/>
            <a:ext cx="9283583" cy="5736125"/>
          </a:xfrm>
          <a:prstGeom prst="rect">
            <a:avLst/>
          </a:prstGeom>
        </p:spPr>
      </p:pic>
      <p:pic>
        <p:nvPicPr>
          <p:cNvPr id="3" name="Picture 2" descr="SQA_branding_powerpoint_slides_v4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076" y="0"/>
            <a:ext cx="9280076" cy="5715000"/>
          </a:xfrm>
          <a:prstGeom prst="rect">
            <a:avLst/>
          </a:prstGeom>
        </p:spPr>
      </p:pic>
      <p:pic>
        <p:nvPicPr>
          <p:cNvPr id="4" name="Picture 3" descr="SQA_powerpoint_top_left_curv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076" y="0"/>
            <a:ext cx="5638064" cy="183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0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QA_branding_powerpoint_slides_v4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39" y="0"/>
            <a:ext cx="920573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3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QA_branding_powerpoint_slides_v4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1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QA_branding_powerpoint_slides_v5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0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4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ctr" defTabSz="380985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3809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380985" rtl="0" eaLnBrk="1" latinLnBrk="0" hangingPunct="1">
        <a:spcBef>
          <a:spcPct val="20000"/>
        </a:spcBef>
        <a:buFont typeface="Arial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3809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380985" rtl="0" eaLnBrk="1" latinLnBrk="0" hangingPunct="1">
        <a:spcBef>
          <a:spcPct val="20000"/>
        </a:spcBef>
        <a:buFont typeface="Arial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380985" rtl="0" eaLnBrk="1" latinLnBrk="0" hangingPunct="1">
        <a:spcBef>
          <a:spcPct val="20000"/>
        </a:spcBef>
        <a:buFont typeface="Arial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usabilityhub.com/" TargetMode="External"/><Relationship Id="rId4" Type="http://schemas.openxmlformats.org/officeDocument/2006/relationships/hyperlink" Target="https://www.mockflow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ordpress.com/" TargetMode="External"/><Relationship Id="rId5" Type="http://schemas.openxmlformats.org/officeDocument/2006/relationships/hyperlink" Target="https://www.weebly.com/" TargetMode="External"/><Relationship Id="rId4" Type="http://schemas.openxmlformats.org/officeDocument/2006/relationships/hyperlink" Target="https://www.wix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uk.godaddy.com/tlds/gtld.aspx?catId=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000webhost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ailchimp.com/" TargetMode="External"/><Relationship Id="rId5" Type="http://schemas.openxmlformats.org/officeDocument/2006/relationships/hyperlink" Target="https://docs.google.com/forms/" TargetMode="External"/><Relationship Id="rId4" Type="http://schemas.openxmlformats.org/officeDocument/2006/relationships/hyperlink" Target="https://www.surveymonkey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BNHR6IQJGZ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confs.com/seo-tools/keyword-density-checke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earch.google.com/search-console" TargetMode="External"/><Relationship Id="rId5" Type="http://schemas.openxmlformats.org/officeDocument/2006/relationships/hyperlink" Target="https://answerthepublic.com/" TargetMode="External"/><Relationship Id="rId4" Type="http://schemas.openxmlformats.org/officeDocument/2006/relationships/hyperlink" Target="https://adwords.google.co.uk/ko/KeywordPlanner/Hom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hrefs.com/backlink-checke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google.co.uk/business/" TargetMode="External"/><Relationship Id="rId4" Type="http://schemas.openxmlformats.org/officeDocument/2006/relationships/hyperlink" Target="https://search.google.com/search-consol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google.com/test/mobile-friendl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bit.ly/1dIeJGY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speed/pagespeed/insight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ools.pingdom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llabs.com/ssltes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hootsuite.com/create-free-account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ifttt.com/" TargetMode="External"/><Relationship Id="rId4" Type="http://schemas.openxmlformats.org/officeDocument/2006/relationships/hyperlink" Target="https://buffer.com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mediatoday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nsdesign.co.uk/our-blog/" TargetMode="External"/><Relationship Id="rId4" Type="http://schemas.openxmlformats.org/officeDocument/2006/relationships/hyperlink" Target="https://www.digitaltrends.com/social-media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licialin.com/blog/2018/4/15/what-is-the-facebook-pages-to-watch-feature-and-how-do-you-use-it" TargetMode="External"/><Relationship Id="rId7" Type="http://schemas.openxmlformats.org/officeDocument/2006/relationships/hyperlink" Target="https://www.google.co.uk/alert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hatstrending.com/" TargetMode="External"/><Relationship Id="rId5" Type="http://schemas.openxmlformats.org/officeDocument/2006/relationships/hyperlink" Target="https://trends24.in/united-kingdom/glasgow/" TargetMode="External"/><Relationship Id="rId4" Type="http://schemas.openxmlformats.org/officeDocument/2006/relationships/hyperlink" Target="https://buzzsumo.com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gitalboost.uk/" TargetMode="External"/><Relationship Id="rId3" Type="http://schemas.openxmlformats.org/officeDocument/2006/relationships/hyperlink" Target="https://followerwonk.com/" TargetMode="External"/><Relationship Id="rId7" Type="http://schemas.openxmlformats.org/officeDocument/2006/relationships/hyperlink" Target="https://www.canva.com/" TargetMode="External"/><Relationship Id="rId2" Type="http://schemas.openxmlformats.org/officeDocument/2006/relationships/hyperlink" Target="https://www.facebook.com/group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uik.gopro.com/en/" TargetMode="External"/><Relationship Id="rId11" Type="http://schemas.openxmlformats.org/officeDocument/2006/relationships/hyperlink" Target="https://www.mentimeter.com/" TargetMode="External"/><Relationship Id="rId5" Type="http://schemas.openxmlformats.org/officeDocument/2006/relationships/hyperlink" Target="https://www.awarenessdays.com/" TargetMode="External"/><Relationship Id="rId10" Type="http://schemas.openxmlformats.org/officeDocument/2006/relationships/hyperlink" Target="https://blog.hootsuite.com/" TargetMode="External"/><Relationship Id="rId4" Type="http://schemas.openxmlformats.org/officeDocument/2006/relationships/hyperlink" Target="https://trends.google.com/trends/?geo=GB" TargetMode="External"/><Relationship Id="rId9" Type="http://schemas.openxmlformats.org/officeDocument/2006/relationships/hyperlink" Target="https://www.marketingteacher.com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bluecorona.com/blog/new-digital-marketing-funnel-strategies" TargetMode="External"/><Relationship Id="rId4" Type="http://schemas.openxmlformats.org/officeDocument/2006/relationships/hyperlink" Target="https://www.digitalmarketer.com/blog/customer-avatar-workshe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2155" y="3907908"/>
            <a:ext cx="732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kern="0" dirty="0" smtClean="0">
                <a:solidFill>
                  <a:srgbClr val="FFFFFF"/>
                </a:solidFill>
                <a:latin typeface="Arial" pitchFamily="34" charset="0"/>
              </a:rPr>
              <a:t>Digital Marketing CPD Event</a:t>
            </a:r>
          </a:p>
        </p:txBody>
      </p:sp>
    </p:spTree>
    <p:extLst>
      <p:ext uri="{BB962C8B-B14F-4D97-AF65-F5344CB8AC3E}">
        <p14:creationId xmlns:p14="http://schemas.microsoft.com/office/powerpoint/2010/main" val="36116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309" y="2978524"/>
            <a:ext cx="8673483" cy="986218"/>
          </a:xfrm>
          <a:prstGeom prst="rect">
            <a:avLst/>
          </a:prstGeom>
          <a:noFill/>
          <a:effectLst/>
        </p:spPr>
        <p:txBody>
          <a:bodyPr wrap="square" tIns="108000" rtlCol="0">
            <a:spAutoFit/>
          </a:bodyPr>
          <a:lstStyle/>
          <a:p>
            <a:pPr algn="ctr"/>
            <a:r>
              <a:rPr lang="en-GB" sz="5400" b="1" kern="0" dirty="0" smtClean="0">
                <a:solidFill>
                  <a:srgbClr val="FFFFFF"/>
                </a:solidFill>
                <a:latin typeface="Arial" pitchFamily="34" charset="0"/>
              </a:rPr>
              <a:t>Importance of the web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68300" y="1087665"/>
            <a:ext cx="768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Building a website is more than just the “build part”.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Technology, Equipment, Responsive, Web, The Interne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 descr="C:\Users\nsdesign\Downloads\technology-2468063_1920.pn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655320" y="1918662"/>
            <a:ext cx="5882640" cy="32783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8300" y="461394"/>
            <a:ext cx="45320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Importance of the web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62583" y="1962862"/>
            <a:ext cx="3825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Target Market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Prototype and Test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Which Platform (CMS etc)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Functionality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Domain name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Hosting considerations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5907" y="1962862"/>
            <a:ext cx="3226974" cy="956773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lIns="180000" tIns="108000" rIns="288000" bIns="10800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Mock Flow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Usability Hub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309" y="2978524"/>
            <a:ext cx="8673483" cy="986218"/>
          </a:xfrm>
          <a:prstGeom prst="rect">
            <a:avLst/>
          </a:prstGeom>
          <a:noFill/>
          <a:effectLst/>
        </p:spPr>
        <p:txBody>
          <a:bodyPr wrap="square" tIns="108000" rtlCol="0">
            <a:spAutoFit/>
          </a:bodyPr>
          <a:lstStyle/>
          <a:p>
            <a:pPr algn="ctr"/>
            <a:r>
              <a:rPr lang="en-GB" sz="5400" b="1" kern="0" dirty="0" smtClean="0">
                <a:solidFill>
                  <a:srgbClr val="FFFFFF"/>
                </a:solidFill>
                <a:latin typeface="Arial" pitchFamily="34" charset="0"/>
              </a:rPr>
              <a:t>Importance of the web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68300" y="1087665"/>
            <a:ext cx="768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Building a website is more than just the “build part”.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Technology, Equipment, Responsive, Web, The Interne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 descr="C:\Users\nsdesign\Downloads\technology-2468063_1920.pn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655320" y="1918662"/>
            <a:ext cx="5882640" cy="32783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8300" y="461394"/>
            <a:ext cx="45320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Importance of the web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62583" y="1962862"/>
            <a:ext cx="3825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Target Market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Prototype and Test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Which Platform (CMS etc)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Functionality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Domain name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Hosting considerations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5907" y="1962862"/>
            <a:ext cx="3226974" cy="1326105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lIns="180000" tIns="108000" rIns="288000" bIns="10800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Wix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Weebly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Wordpress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309" y="2978524"/>
            <a:ext cx="8673483" cy="986218"/>
          </a:xfrm>
          <a:prstGeom prst="rect">
            <a:avLst/>
          </a:prstGeom>
          <a:noFill/>
          <a:effectLst/>
        </p:spPr>
        <p:txBody>
          <a:bodyPr wrap="square" tIns="108000" rtlCol="0">
            <a:spAutoFit/>
          </a:bodyPr>
          <a:lstStyle/>
          <a:p>
            <a:pPr algn="ctr"/>
            <a:r>
              <a:rPr lang="en-GB" sz="5400" b="1" kern="0" dirty="0" smtClean="0">
                <a:solidFill>
                  <a:srgbClr val="FFFFFF"/>
                </a:solidFill>
                <a:latin typeface="Arial" pitchFamily="34" charset="0"/>
              </a:rPr>
              <a:t>Importance of the web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68300" y="1087665"/>
            <a:ext cx="768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Building a website is more than just the “build part”.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Technology, Equipment, Responsive, Web, The Interne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 descr="C:\Users\nsdesign\Downloads\technology-2468063_1920.pn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655320" y="1918662"/>
            <a:ext cx="5882640" cy="32783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8300" y="461394"/>
            <a:ext cx="45320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Importance of the web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62583" y="1962862"/>
            <a:ext cx="3825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Target Market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Prototype and Test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Which Platform (CMS etc)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Functionality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Domain name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Hosting considerations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5907" y="1962862"/>
            <a:ext cx="3226974" cy="2064769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lIns="180000" tIns="108000" rIns="288000" bIns="10800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Mobile Responsive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Google Analytics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Social Media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Free </a:t>
            </a:r>
            <a:r>
              <a:rPr lang="en-GB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vs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Premium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Wordpress </a:t>
            </a:r>
            <a:r>
              <a:rPr lang="en-GB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Plugins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309" y="2978524"/>
            <a:ext cx="8673483" cy="986218"/>
          </a:xfrm>
          <a:prstGeom prst="rect">
            <a:avLst/>
          </a:prstGeom>
          <a:noFill/>
          <a:effectLst/>
        </p:spPr>
        <p:txBody>
          <a:bodyPr wrap="square" tIns="108000" rtlCol="0">
            <a:spAutoFit/>
          </a:bodyPr>
          <a:lstStyle/>
          <a:p>
            <a:pPr algn="ctr"/>
            <a:r>
              <a:rPr lang="en-GB" sz="5400" b="1" kern="0" dirty="0" smtClean="0">
                <a:solidFill>
                  <a:srgbClr val="FFFFFF"/>
                </a:solidFill>
                <a:latin typeface="Arial" pitchFamily="34" charset="0"/>
              </a:rPr>
              <a:t>Importance of the web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68300" y="1087665"/>
            <a:ext cx="768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Building a website is more than just the “build part”.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Technology, Equipment, Responsive, Web, The Interne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 descr="C:\Users\nsdesign\Downloads\technology-2468063_1920.pn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655320" y="1918662"/>
            <a:ext cx="5882640" cy="32783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8300" y="461394"/>
            <a:ext cx="45320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Importance of the web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62583" y="1962862"/>
            <a:ext cx="3825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Target Market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Prototype and Test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Which Platform (CMS etc)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Functionality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Domain name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Hosting considerations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5907" y="1962862"/>
            <a:ext cx="3226974" cy="1695437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lIns="180000" tIns="108000" rIns="288000" bIns="10800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you.wordpress.com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you.com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you.co.uk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you.anything?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309" y="2978524"/>
            <a:ext cx="8673483" cy="986218"/>
          </a:xfrm>
          <a:prstGeom prst="rect">
            <a:avLst/>
          </a:prstGeom>
          <a:noFill/>
          <a:effectLst/>
        </p:spPr>
        <p:txBody>
          <a:bodyPr wrap="square" tIns="108000" rtlCol="0">
            <a:spAutoFit/>
          </a:bodyPr>
          <a:lstStyle/>
          <a:p>
            <a:pPr algn="ctr"/>
            <a:r>
              <a:rPr lang="en-GB" sz="5400" b="1" kern="0" dirty="0" smtClean="0">
                <a:solidFill>
                  <a:srgbClr val="FFFFFF"/>
                </a:solidFill>
                <a:latin typeface="Arial" pitchFamily="34" charset="0"/>
              </a:rPr>
              <a:t>Importance of the web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68300" y="1087665"/>
            <a:ext cx="768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Building a website is more than just the “build part”.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Technology, Equipment, Responsive, Web, The Interne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 descr="C:\Users\nsdesign\Downloads\technology-2468063_1920.pn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655320" y="1918662"/>
            <a:ext cx="5882640" cy="32783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8300" y="461394"/>
            <a:ext cx="45320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Importance of the web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62583" y="1962862"/>
            <a:ext cx="3825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Target Market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Prototype and Test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Which Platform (CMS etc)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Functionality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Domain name 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Hosting considerations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45907" y="1962862"/>
            <a:ext cx="3226974" cy="2064769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lIns="180000" tIns="108000" rIns="288000" bIns="10800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Platform Hosted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Self-Hosted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Who? Where?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Reliability? Speed?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Cost?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Free?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309" y="2978524"/>
            <a:ext cx="8673483" cy="986218"/>
          </a:xfrm>
          <a:prstGeom prst="rect">
            <a:avLst/>
          </a:prstGeom>
          <a:noFill/>
          <a:effectLst/>
        </p:spPr>
        <p:txBody>
          <a:bodyPr wrap="square" tIns="108000" rtlCol="0">
            <a:spAutoFit/>
          </a:bodyPr>
          <a:lstStyle/>
          <a:p>
            <a:pPr algn="ctr"/>
            <a:r>
              <a:rPr lang="en-GB" sz="5400" b="1" kern="0" dirty="0" smtClean="0">
                <a:solidFill>
                  <a:srgbClr val="FFFFFF"/>
                </a:solidFill>
                <a:latin typeface="Arial" pitchFamily="34" charset="0"/>
              </a:rPr>
              <a:t>Importance of the web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68300" y="1087665"/>
            <a:ext cx="768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Gary’s “Best Practice” CMS/Domains/Hosting Solution?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Technology, Equipment, Responsive, Web, The Interne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 descr="C:\Users\nsdesign\Downloads\technology-2468063_1920.pn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655320" y="1918662"/>
            <a:ext cx="5882640" cy="32783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8300" y="461394"/>
            <a:ext cx="45320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Importance of the web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62582" y="1962862"/>
            <a:ext cx="77354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Register a domain – “digitaldiploma.uk”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Host the domain with a commercial “</a:t>
            </a:r>
            <a:r>
              <a:rPr lang="en-GB" sz="2400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CPanel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” host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Create “</a:t>
            </a:r>
            <a:r>
              <a:rPr lang="en-GB" sz="2400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subdomains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” – </a:t>
            </a:r>
            <a:r>
              <a:rPr lang="en-GB" sz="2400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eg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: student1.digitaldiploma.uk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Install Wordpress (wordpress.org) on each </a:t>
            </a:r>
            <a:r>
              <a:rPr lang="en-GB" sz="2400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subdomain</a:t>
            </a:r>
            <a:endParaRPr lang="en-GB" sz="2400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Choose Suitable “Responsive” Theme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Install Wordpress </a:t>
            </a:r>
            <a:r>
              <a:rPr lang="en-GB" sz="2400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Plugins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Yoast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SEO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Google Analytics</a:t>
            </a:r>
          </a:p>
        </p:txBody>
      </p:sp>
    </p:spTree>
    <p:extLst>
      <p:ext uri="{BB962C8B-B14F-4D97-AF65-F5344CB8AC3E}">
        <p14:creationId xmlns:p14="http://schemas.microsoft.com/office/powerpoint/2010/main" val="28938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309" y="2978524"/>
            <a:ext cx="8673483" cy="986218"/>
          </a:xfrm>
          <a:prstGeom prst="rect">
            <a:avLst/>
          </a:prstGeom>
          <a:noFill/>
          <a:effectLst/>
        </p:spPr>
        <p:txBody>
          <a:bodyPr wrap="square" tIns="108000" rtlCol="0">
            <a:spAutoFit/>
          </a:bodyPr>
          <a:lstStyle/>
          <a:p>
            <a:pPr algn="ctr"/>
            <a:r>
              <a:rPr lang="en-GB" sz="5400" b="1" kern="0" dirty="0" smtClean="0">
                <a:solidFill>
                  <a:srgbClr val="FFFFFF"/>
                </a:solidFill>
                <a:latin typeface="Arial" pitchFamily="34" charset="0"/>
              </a:rPr>
              <a:t>Importance of the web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68300" y="1087665"/>
            <a:ext cx="768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Data Collection via your website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Technology, Equipment, Responsive, Web, The Interne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 descr="C:\Users\nsdesign\Downloads\technology-2468063_1920.pn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655320" y="1918662"/>
            <a:ext cx="5882640" cy="32783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8300" y="461394"/>
            <a:ext cx="45320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Importance of the web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62582" y="1962862"/>
            <a:ext cx="7735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  <a:hlinkClick r:id="rId4"/>
              </a:rPr>
              <a:t>Survey Monkey</a:t>
            </a:r>
            <a:endParaRPr lang="en-GB" sz="2400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  <a:hlinkClick r:id="rId5"/>
              </a:rPr>
              <a:t>Google Forms</a:t>
            </a:r>
            <a:endParaRPr lang="en-GB" sz="2400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  <a:hlinkClick r:id="rId6"/>
              </a:rPr>
              <a:t>MailChimp</a:t>
            </a:r>
            <a:endParaRPr lang="en-GB" sz="2400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700" y="3503077"/>
            <a:ext cx="768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Remember GDPR – Privacy Policy etc.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sdesign\Downloads\technology-2468063_1920.pn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655320" y="1918662"/>
            <a:ext cx="5882640" cy="32783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5309" y="2978524"/>
            <a:ext cx="8673483" cy="986218"/>
          </a:xfrm>
          <a:prstGeom prst="rect">
            <a:avLst/>
          </a:prstGeom>
          <a:noFill/>
          <a:effectLst/>
        </p:spPr>
        <p:txBody>
          <a:bodyPr wrap="square" tIns="108000" rtlCol="0">
            <a:spAutoFit/>
          </a:bodyPr>
          <a:lstStyle/>
          <a:p>
            <a:pPr algn="ctr"/>
            <a:r>
              <a:rPr lang="en-GB" sz="5400" b="1" kern="0" dirty="0" smtClean="0">
                <a:solidFill>
                  <a:srgbClr val="FFFFFF"/>
                </a:solidFill>
                <a:latin typeface="Arial" pitchFamily="34" charset="0"/>
              </a:rPr>
              <a:t>Importance of the web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496504" y="2332193"/>
            <a:ext cx="837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itchFamily="34" charset="0"/>
                <a:cs typeface="Arial" pitchFamily="34" charset="0"/>
              </a:rPr>
              <a:t>Group Discussion / Hands On Time....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Technology, Equipment, Responsive, Web, The Interne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8300" y="461394"/>
            <a:ext cx="45320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Importance of the web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41329" y="2978524"/>
            <a:ext cx="7681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Chat about which “Web Building Platforms” you have experience of, and/or give wordpress.com or mockflow.com a try....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584" y="2978524"/>
            <a:ext cx="6019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kern="0" dirty="0" smtClean="0">
                <a:solidFill>
                  <a:srgbClr val="FFFFFF"/>
                </a:solidFill>
                <a:latin typeface="Arial" pitchFamily="34" charset="0"/>
              </a:rPr>
              <a:t>Optimise the web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075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299" y="1087665"/>
            <a:ext cx="8184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“There’s no point in having a website if nobody can find it..”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Technology, Equipment, Responsive, Web, The Interne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8300" y="461394"/>
            <a:ext cx="45320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Optimise the web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pic>
        <p:nvPicPr>
          <p:cNvPr id="19458" name="Picture 2" descr="C:\Users\nsdesign\Downloads\google-939112_12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989" y="1918199"/>
            <a:ext cx="7045979" cy="2311961"/>
          </a:xfrm>
          <a:prstGeom prst="rect">
            <a:avLst/>
          </a:prstGeom>
          <a:noFill/>
        </p:spPr>
      </p:pic>
      <p:pic>
        <p:nvPicPr>
          <p:cNvPr id="19459" name="Picture 3" descr="C:\Users\nsdesign\Downloads\magnifying-glass-189254_128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6440" y="331556"/>
            <a:ext cx="6328186" cy="6219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38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584" y="2978524"/>
            <a:ext cx="6019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kern="0" dirty="0" smtClean="0">
                <a:solidFill>
                  <a:srgbClr val="FFFFFF"/>
                </a:solidFill>
                <a:latin typeface="Arial" pitchFamily="34" charset="0"/>
              </a:rPr>
              <a:t>Welcome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880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299" y="1087665"/>
            <a:ext cx="8184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“There’s no point in having a website if nobody can find it..”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Technology, Equipment, Responsive, Web, The Interne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8300" y="461394"/>
            <a:ext cx="45320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Optimise the web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pic>
        <p:nvPicPr>
          <p:cNvPr id="7" name="Picture 2" descr="C:\Users\nsdesign\Downloads\google-939112_12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990" y="2564153"/>
            <a:ext cx="3020775" cy="9911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56932" y="2715958"/>
            <a:ext cx="393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and SEO</a:t>
            </a:r>
            <a:endParaRPr lang="en-GB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510990" y="4722677"/>
            <a:ext cx="495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4"/>
              </a:rPr>
              <a:t>https://www.youtube.com/watch?v=BNHR6IQJGZs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299" y="1087665"/>
            <a:ext cx="8184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“There’s no point in having a website if nobody can find it..”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Technology, Equipment, Responsive, Web, The Interne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8300" y="461394"/>
            <a:ext cx="45320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Optimise the web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62583" y="1962862"/>
            <a:ext cx="3825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Authority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Trust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Mobile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Speed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Security</a:t>
            </a:r>
          </a:p>
        </p:txBody>
      </p:sp>
    </p:spTree>
    <p:extLst>
      <p:ext uri="{BB962C8B-B14F-4D97-AF65-F5344CB8AC3E}">
        <p14:creationId xmlns:p14="http://schemas.microsoft.com/office/powerpoint/2010/main" val="2893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299" y="1087665"/>
            <a:ext cx="8184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“There’s no point in having a website if nobody can find it..”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Technology, Equipment, Responsive, Web, The Interne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8300" y="461394"/>
            <a:ext cx="45320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Optimise the web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62583" y="1962862"/>
            <a:ext cx="3825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Authority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Trust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Mobile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Speed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Security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0310" y="1962862"/>
            <a:ext cx="3505361" cy="1695437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lIns="180000" tIns="108000" rIns="288000" bIns="10800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Density Checkers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Keyword Planner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Answer the Public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Google Search Console 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254" y="4157844"/>
            <a:ext cx="6211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Does Google think you’re about what the user has searched for?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299" y="1087665"/>
            <a:ext cx="8184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“There’s no point in having a website if nobody can find it..”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Technology, Equipment, Responsive, Web, The Interne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8300" y="461394"/>
            <a:ext cx="45320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Optimise the web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62583" y="1962862"/>
            <a:ext cx="3825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Authority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Trust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Mobile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Speed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Security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0310" y="1962862"/>
            <a:ext cx="3505361" cy="1326105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lIns="180000" tIns="108000" rIns="288000" bIns="10800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hlinkClick r:id="rId3"/>
              </a:rPr>
              <a:t>Backlink Checker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Google Search Console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hlinkClick r:id="rId5"/>
              </a:rPr>
              <a:t>Google My Business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 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254" y="4157844"/>
            <a:ext cx="470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Does Google trust you (over other similar sites)?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299" y="1087665"/>
            <a:ext cx="8184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“There’s no point in having a website if nobody can find it..”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Technology, Equipment, Responsive, Web, The Interne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8300" y="461394"/>
            <a:ext cx="45320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Optimise the web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62583" y="1962862"/>
            <a:ext cx="3825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Authority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Trust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Mobile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Speed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Security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0310" y="1962862"/>
            <a:ext cx="3505361" cy="956773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lIns="180000" tIns="108000" rIns="288000" bIns="10800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hlinkClick r:id="rId3"/>
              </a:rPr>
              <a:t>Mobile-Friendly Test</a:t>
            </a: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hlinkClick r:id="rId4"/>
              </a:rPr>
              <a:t>Web Developer </a:t>
            </a:r>
            <a:r>
              <a:rPr lang="en-GB" sz="2400" dirty="0" err="1" smtClean="0">
                <a:hlinkClick r:id="rId4"/>
              </a:rPr>
              <a:t>Plugin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254" y="4157844"/>
            <a:ext cx="668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Is your site optimised for mobile?  Google now indexes “Mobile-First”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299" y="1087665"/>
            <a:ext cx="8184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“There’s no point in having a website if nobody can find it..”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Technology, Equipment, Responsive, Web, The Interne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8300" y="461394"/>
            <a:ext cx="45320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Optimise the web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62583" y="1962862"/>
            <a:ext cx="3825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Authority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Trust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Mobile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Speed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Security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0310" y="1962862"/>
            <a:ext cx="3505361" cy="956773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lIns="180000" tIns="108000" rIns="288000" bIns="10800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hlinkClick r:id="rId3"/>
              </a:rPr>
              <a:t>Google Page Speed</a:t>
            </a: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hlinkClick r:id="rId4"/>
              </a:rPr>
              <a:t>Pingdom</a:t>
            </a:r>
            <a:endParaRPr lang="en-GB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92254" y="4157844"/>
            <a:ext cx="706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quicker your site loads, the more Google (and your customer) likes it!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299" y="1087665"/>
            <a:ext cx="8184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“There’s no point in having a website if nobody can find it..”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Technology, Equipment, Responsive, Web, The Interne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8300" y="461394"/>
            <a:ext cx="45320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Optimise the web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62583" y="1962862"/>
            <a:ext cx="3825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Authority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Trust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Mobile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Speed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Security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0310" y="1962862"/>
            <a:ext cx="3505361" cy="587441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lIns="180000" tIns="108000" rIns="288000" bIns="10800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SSL Server Test</a:t>
            </a:r>
            <a:endParaRPr lang="en-GB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92254" y="4157844"/>
            <a:ext cx="725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Are you looking after your site users?  Google wants a safe, secure internet!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Technology, Equipment, Responsive, Web, The Interne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8300" y="461394"/>
            <a:ext cx="45320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Optimise the web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96504" y="2332193"/>
            <a:ext cx="837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itchFamily="34" charset="0"/>
                <a:cs typeface="Arial" pitchFamily="34" charset="0"/>
              </a:rPr>
              <a:t>Group Discussion / Hands On Time....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329" y="2978524"/>
            <a:ext cx="7681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How is your Google SEO?  What Search terms should you be optimised for, and what else could you improve?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584" y="2978524"/>
            <a:ext cx="6019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kern="0" dirty="0" smtClean="0">
                <a:solidFill>
                  <a:srgbClr val="FFFFFF"/>
                </a:solidFill>
                <a:latin typeface="Arial" pitchFamily="34" charset="0"/>
              </a:rPr>
              <a:t>Networking lunch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506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584" y="2978524"/>
            <a:ext cx="6019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kern="0" dirty="0" smtClean="0">
                <a:solidFill>
                  <a:srgbClr val="FFFFFF"/>
                </a:solidFill>
                <a:latin typeface="Arial" pitchFamily="34" charset="0"/>
              </a:rPr>
              <a:t>Socialise the web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1537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584" y="2978524"/>
            <a:ext cx="6019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kern="0" dirty="0" smtClean="0">
                <a:solidFill>
                  <a:srgbClr val="FFFFFF"/>
                </a:solidFill>
                <a:latin typeface="Arial" pitchFamily="34" charset="0"/>
              </a:rPr>
              <a:t>What is Digital?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370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299" y="1087665"/>
            <a:ext cx="8073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“Your website will tell me what you do.  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Social media will help me understand how well you do it...”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Technology, Equipment, Responsive, Web, The Interne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8300" y="461394"/>
            <a:ext cx="45320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Socialise the web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pic>
        <p:nvPicPr>
          <p:cNvPr id="20483" name="Picture 3" descr="C:\Users\nsdesign\Downloads\icon-2486501_12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19" y="1594715"/>
            <a:ext cx="8182053" cy="4091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3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299" y="1087665"/>
            <a:ext cx="8073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“Your website will tell me what you do.  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Social media will help me understand how well you do it...”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Technology, Equipment, Responsive, Web, The Interne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8300" y="461394"/>
            <a:ext cx="45320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Socialise the web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90118" y="2743208"/>
            <a:ext cx="7081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What is Social Media?</a:t>
            </a:r>
            <a:endParaRPr lang="en-GB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541329" y="3434892"/>
            <a:ext cx="768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Group Discussion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299" y="1087665"/>
            <a:ext cx="8073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“Your website will tell me what you do.  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Social media will help me understand how well you do it...”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Technology, Equipment, Responsive, Web, The Interne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8300" y="461394"/>
            <a:ext cx="45320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Socialise the web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92254" y="4326089"/>
            <a:ext cx="489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Stay on top of this ever-changing social landscape.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62583" y="2438337"/>
            <a:ext cx="3825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Social Media Management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News and Trends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Content Sourcing</a:t>
            </a:r>
          </a:p>
        </p:txBody>
      </p:sp>
    </p:spTree>
    <p:extLst>
      <p:ext uri="{BB962C8B-B14F-4D97-AF65-F5344CB8AC3E}">
        <p14:creationId xmlns:p14="http://schemas.microsoft.com/office/powerpoint/2010/main" val="2893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299" y="1087665"/>
            <a:ext cx="8073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“Your website will tell me what you do.  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Social media will help me understand how well you do it...”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Technology, Equipment, Responsive, Web, The Interne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8300" y="461394"/>
            <a:ext cx="45320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Socialise the web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900310" y="2423707"/>
            <a:ext cx="3505361" cy="1326105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lIns="180000" tIns="108000" rIns="288000" bIns="10800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Hootsuite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Buffer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IFTTT (If this then that)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254" y="4326089"/>
            <a:ext cx="5189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Dashboards and Resources to become more efficient.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62583" y="2438337"/>
            <a:ext cx="3825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Social Media Management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News and Trends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Content Sourcing</a:t>
            </a:r>
          </a:p>
        </p:txBody>
      </p:sp>
    </p:spTree>
    <p:extLst>
      <p:ext uri="{BB962C8B-B14F-4D97-AF65-F5344CB8AC3E}">
        <p14:creationId xmlns:p14="http://schemas.microsoft.com/office/powerpoint/2010/main" val="2893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299" y="1087665"/>
            <a:ext cx="8073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“Your website will tell me what you do.  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Social media will help me understand how well you do it...”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Technology, Equipment, Responsive, Web, The Interne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8300" y="461394"/>
            <a:ext cx="45320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Socialise the web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900310" y="2423707"/>
            <a:ext cx="3505361" cy="1326105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lIns="180000" tIns="108000" rIns="288000" bIns="10800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Social Media Today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Digital Trends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NSDesign Blog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254" y="4326089"/>
            <a:ext cx="5050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Keep up to date with Social Media news and trends.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62583" y="2438337"/>
            <a:ext cx="3825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Social Media Management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News and Trends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Content Sourcing</a:t>
            </a:r>
          </a:p>
        </p:txBody>
      </p:sp>
    </p:spTree>
    <p:extLst>
      <p:ext uri="{BB962C8B-B14F-4D97-AF65-F5344CB8AC3E}">
        <p14:creationId xmlns:p14="http://schemas.microsoft.com/office/powerpoint/2010/main" val="2893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299" y="1087665"/>
            <a:ext cx="8073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“Your website will tell me what you do.  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Social media will help me understand how well you do it...”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Technology, Equipment, Responsive, Web, The Interne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8300" y="461394"/>
            <a:ext cx="45320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Socialise the web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900310" y="2423707"/>
            <a:ext cx="3505361" cy="2064769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lIns="180000" tIns="108000" rIns="288000" bIns="10800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FB Pages to Watch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BuzzSumo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Trends24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What’s Trending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Google Alerts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254" y="4326089"/>
            <a:ext cx="439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Content Ideas, Trending Topics, and Viral Hits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62583" y="2438337"/>
            <a:ext cx="3825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Social Media Management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News and Trends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Content Sourcing</a:t>
            </a:r>
          </a:p>
        </p:txBody>
      </p:sp>
    </p:spTree>
    <p:extLst>
      <p:ext uri="{BB962C8B-B14F-4D97-AF65-F5344CB8AC3E}">
        <p14:creationId xmlns:p14="http://schemas.microsoft.com/office/powerpoint/2010/main" val="2893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2457" y="3039484"/>
            <a:ext cx="7830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kern="0" dirty="0" smtClean="0">
                <a:solidFill>
                  <a:srgbClr val="FFFFFF"/>
                </a:solidFill>
                <a:latin typeface="Arial" pitchFamily="34" charset="0"/>
              </a:rPr>
              <a:t>Our 10 </a:t>
            </a:r>
            <a:r>
              <a:rPr lang="en-GB" sz="4800" b="1" kern="0" dirty="0" smtClean="0">
                <a:solidFill>
                  <a:srgbClr val="FFC000"/>
                </a:solidFill>
                <a:latin typeface="Arial" pitchFamily="34" charset="0"/>
              </a:rPr>
              <a:t>Golden</a:t>
            </a:r>
            <a:r>
              <a:rPr lang="en-GB" sz="4800" b="1" kern="0" dirty="0" smtClean="0">
                <a:solidFill>
                  <a:srgbClr val="FFFFFF"/>
                </a:solidFill>
                <a:latin typeface="Arial" pitchFamily="34" charset="0"/>
              </a:rPr>
              <a:t> Nuggets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5642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2230" y="1960126"/>
            <a:ext cx="5084064" cy="3160514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825545" y="775411"/>
            <a:ext cx="3930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kern="0" dirty="0" smtClean="0">
                <a:solidFill>
                  <a:srgbClr val="FFFFFF"/>
                </a:solidFill>
                <a:latin typeface="Arial" pitchFamily="34" charset="0"/>
              </a:rPr>
              <a:t>10 </a:t>
            </a:r>
            <a:r>
              <a:rPr lang="en-GB" sz="3200" b="1" kern="0" dirty="0" smtClean="0">
                <a:solidFill>
                  <a:srgbClr val="FFC000"/>
                </a:solidFill>
                <a:latin typeface="Arial" pitchFamily="34" charset="0"/>
              </a:rPr>
              <a:t>Golden</a:t>
            </a:r>
            <a:r>
              <a:rPr lang="en-GB" sz="3200" b="1" kern="0" dirty="0" smtClean="0">
                <a:solidFill>
                  <a:srgbClr val="FFFFFF"/>
                </a:solidFill>
                <a:latin typeface="Arial" pitchFamily="34" charset="0"/>
              </a:rPr>
              <a:t> Nuggets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74799" y="1960126"/>
            <a:ext cx="808149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arenR"/>
            </a:pPr>
            <a:r>
              <a:rPr lang="en-GB" sz="2000" dirty="0" err="1" smtClean="0">
                <a:solidFill>
                  <a:schemeClr val="bg1"/>
                </a:solidFill>
              </a:rPr>
              <a:t>Facebook</a:t>
            </a:r>
            <a:r>
              <a:rPr lang="en-GB" sz="2000" dirty="0" smtClean="0">
                <a:solidFill>
                  <a:schemeClr val="bg1"/>
                </a:solidFill>
              </a:rPr>
              <a:t> Groups 			</a:t>
            </a:r>
            <a:r>
              <a:rPr lang="en-GB" sz="2000" u="sng" dirty="0" smtClean="0">
                <a:solidFill>
                  <a:schemeClr val="bg1"/>
                </a:solidFill>
                <a:hlinkClick r:id="rId2"/>
              </a:rPr>
              <a:t>https://www.facebook.com/groups/</a:t>
            </a:r>
            <a:endParaRPr lang="en-GB" sz="20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GB" sz="2000" dirty="0" smtClean="0">
                <a:solidFill>
                  <a:schemeClr val="bg1"/>
                </a:solidFill>
              </a:rPr>
              <a:t>FollowerWonk 			</a:t>
            </a:r>
            <a:r>
              <a:rPr lang="en-GB" sz="2000" u="sng" dirty="0" smtClean="0">
                <a:solidFill>
                  <a:schemeClr val="bg1"/>
                </a:solidFill>
                <a:hlinkClick r:id="rId3"/>
              </a:rPr>
              <a:t>https://followerwonk.com/</a:t>
            </a:r>
            <a:endParaRPr lang="en-GB" sz="20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GB" sz="2000" dirty="0" smtClean="0">
                <a:solidFill>
                  <a:schemeClr val="bg1"/>
                </a:solidFill>
              </a:rPr>
              <a:t>Google Trends 			</a:t>
            </a:r>
            <a:r>
              <a:rPr lang="en-GB" sz="2000" u="sng" dirty="0" smtClean="0">
                <a:solidFill>
                  <a:schemeClr val="bg1"/>
                </a:solidFill>
                <a:hlinkClick r:id="rId4"/>
              </a:rPr>
              <a:t>https://trends.google.com/trends/?geo=GB</a:t>
            </a:r>
            <a:endParaRPr lang="en-GB" sz="20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GB" sz="2000" dirty="0" smtClean="0">
                <a:solidFill>
                  <a:schemeClr val="bg1"/>
                </a:solidFill>
              </a:rPr>
              <a:t>Awareness Days 			</a:t>
            </a:r>
            <a:r>
              <a:rPr lang="en-GB" sz="2000" u="sng" dirty="0" smtClean="0">
                <a:solidFill>
                  <a:schemeClr val="bg1"/>
                </a:solidFill>
                <a:hlinkClick r:id="rId5"/>
              </a:rPr>
              <a:t>https://www.awarenessdays.com</a:t>
            </a:r>
            <a:endParaRPr lang="en-GB" sz="20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GB" sz="2000" dirty="0" smtClean="0">
                <a:solidFill>
                  <a:schemeClr val="bg1"/>
                </a:solidFill>
              </a:rPr>
              <a:t>QUIK (video creation)  		</a:t>
            </a:r>
            <a:r>
              <a:rPr lang="en-GB" sz="2000" u="sng" dirty="0" smtClean="0">
                <a:solidFill>
                  <a:schemeClr val="bg1"/>
                </a:solidFill>
                <a:hlinkClick r:id="rId6"/>
              </a:rPr>
              <a:t>https://quik.gopro.com/en/</a:t>
            </a:r>
            <a:endParaRPr lang="en-GB" sz="20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GB" sz="2000" dirty="0" err="1" smtClean="0">
                <a:solidFill>
                  <a:schemeClr val="bg1"/>
                </a:solidFill>
              </a:rPr>
              <a:t>Canva</a:t>
            </a:r>
            <a:r>
              <a:rPr lang="en-GB" sz="2000" dirty="0" smtClean="0">
                <a:solidFill>
                  <a:schemeClr val="bg1"/>
                </a:solidFill>
              </a:rPr>
              <a:t> (image creation)		</a:t>
            </a:r>
            <a:r>
              <a:rPr lang="en-GB" sz="2000" u="sng" dirty="0" smtClean="0">
                <a:solidFill>
                  <a:schemeClr val="bg1"/>
                </a:solidFill>
                <a:hlinkClick r:id="rId7"/>
              </a:rPr>
              <a:t>https://www.canva.com/</a:t>
            </a:r>
            <a:endParaRPr lang="en-GB" sz="20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GB" sz="2000" dirty="0" smtClean="0">
                <a:solidFill>
                  <a:schemeClr val="bg1"/>
                </a:solidFill>
              </a:rPr>
              <a:t>Digital Boost 				</a:t>
            </a:r>
            <a:r>
              <a:rPr lang="en-GB" sz="2000" u="sng" dirty="0" smtClean="0">
                <a:solidFill>
                  <a:schemeClr val="bg1"/>
                </a:solidFill>
                <a:hlinkClick r:id="rId8"/>
              </a:rPr>
              <a:t>http://www.digitalboost.uk</a:t>
            </a:r>
            <a:endParaRPr lang="en-GB" sz="20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GB" sz="2000" dirty="0" smtClean="0">
                <a:solidFill>
                  <a:schemeClr val="bg1"/>
                </a:solidFill>
              </a:rPr>
              <a:t>Marketing Teacher 		</a:t>
            </a:r>
            <a:r>
              <a:rPr lang="en-GB" sz="2000" u="sng" dirty="0" smtClean="0">
                <a:solidFill>
                  <a:schemeClr val="bg1"/>
                </a:solidFill>
                <a:hlinkClick r:id="rId9"/>
              </a:rPr>
              <a:t>https://www.marketingteacher.com/</a:t>
            </a:r>
            <a:endParaRPr lang="en-GB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GB" sz="2000" dirty="0" smtClean="0">
                <a:solidFill>
                  <a:schemeClr val="bg1"/>
                </a:solidFill>
              </a:rPr>
              <a:t>Hootsuite Blog  			</a:t>
            </a:r>
            <a:r>
              <a:rPr lang="en-GB" sz="2000" u="sng" dirty="0" smtClean="0">
                <a:solidFill>
                  <a:schemeClr val="bg1"/>
                </a:solidFill>
                <a:hlinkClick r:id="rId10"/>
              </a:rPr>
              <a:t>https://blog.hootsuite.com/</a:t>
            </a:r>
            <a:endParaRPr lang="en-GB" sz="2000" u="sng" dirty="0" smtClean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Mentimeter</a:t>
            </a:r>
            <a:r>
              <a:rPr lang="en-GB" sz="2000" dirty="0" smtClean="0">
                <a:solidFill>
                  <a:schemeClr val="bg1"/>
                </a:solidFill>
              </a:rPr>
              <a:t>  				</a:t>
            </a:r>
            <a:r>
              <a:rPr lang="en-GB" sz="2000" u="sng" dirty="0" smtClean="0">
                <a:solidFill>
                  <a:schemeClr val="bg1"/>
                </a:solidFill>
                <a:hlinkClick r:id="rId11"/>
              </a:rPr>
              <a:t>https://www.mentimeter.com/</a:t>
            </a:r>
            <a:endParaRPr lang="en-GB" sz="2000" dirty="0" smtClean="0">
              <a:solidFill>
                <a:schemeClr val="bg1"/>
              </a:solidFill>
            </a:endParaRPr>
          </a:p>
          <a:p>
            <a:endParaRPr lang="en-GB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2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25545" y="775411"/>
            <a:ext cx="3930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kern="0" dirty="0" smtClean="0">
                <a:solidFill>
                  <a:srgbClr val="FFFFFF"/>
                </a:solidFill>
                <a:latin typeface="Arial" pitchFamily="34" charset="0"/>
              </a:rPr>
              <a:t>10 </a:t>
            </a:r>
            <a:r>
              <a:rPr lang="en-GB" sz="3200" b="1" kern="0" dirty="0" smtClean="0">
                <a:solidFill>
                  <a:srgbClr val="FFC000"/>
                </a:solidFill>
                <a:latin typeface="Arial" pitchFamily="34" charset="0"/>
              </a:rPr>
              <a:t>Golden</a:t>
            </a:r>
            <a:r>
              <a:rPr lang="en-GB" sz="3200" b="1" kern="0" dirty="0" smtClean="0">
                <a:solidFill>
                  <a:srgbClr val="FFFFFF"/>
                </a:solidFill>
                <a:latin typeface="Arial" pitchFamily="34" charset="0"/>
              </a:rPr>
              <a:t> Nuggets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92457" y="3039484"/>
            <a:ext cx="7830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kern="0" dirty="0" smtClean="0">
                <a:solidFill>
                  <a:srgbClr val="FFFFFF"/>
                </a:solidFill>
                <a:latin typeface="Arial" pitchFamily="34" charset="0"/>
              </a:rPr>
              <a:t>What works for you?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541020" y="3717188"/>
            <a:ext cx="4303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Share your own nuggets!</a:t>
            </a:r>
            <a:endParaRPr lang="en-GB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2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584" y="2978524"/>
            <a:ext cx="6019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kern="0" dirty="0">
                <a:solidFill>
                  <a:srgbClr val="FFFFFF"/>
                </a:solidFill>
                <a:latin typeface="Arial" pitchFamily="34" charset="0"/>
              </a:rPr>
              <a:t>a</a:t>
            </a:r>
            <a:r>
              <a:rPr lang="en-GB" sz="5400" b="1" kern="0" dirty="0" smtClean="0">
                <a:solidFill>
                  <a:srgbClr val="FFFFFF"/>
                </a:solidFill>
                <a:latin typeface="Arial" pitchFamily="34" charset="0"/>
              </a:rPr>
              <a:t>nd finally……..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4178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584" y="2978524"/>
            <a:ext cx="6389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kern="0" dirty="0" smtClean="0">
                <a:solidFill>
                  <a:srgbClr val="FFFFFF"/>
                </a:solidFill>
                <a:latin typeface="Arial" pitchFamily="34" charset="0"/>
              </a:rPr>
              <a:t>Time for a break...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370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Technology, Equipment, Responsive, Web, The Interne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8300" y="461394"/>
            <a:ext cx="45320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Workshop Time!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pic>
        <p:nvPicPr>
          <p:cNvPr id="21507" name="Picture 3" descr="C:\Users\nsdesign\Downloads\tree-2647471_12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4449" y="839820"/>
            <a:ext cx="6907962" cy="488414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2172" y="2626659"/>
            <a:ext cx="23883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Gary Ennis</a:t>
            </a:r>
          </a:p>
          <a:p>
            <a:r>
              <a:rPr lang="en-GB" sz="2000" dirty="0" smtClean="0"/>
              <a:t>@nsdesign</a:t>
            </a:r>
          </a:p>
          <a:p>
            <a:r>
              <a:rPr lang="en-GB" sz="2000" dirty="0" smtClean="0"/>
              <a:t>www.NSDesign.co.uk</a:t>
            </a:r>
          </a:p>
        </p:txBody>
      </p:sp>
    </p:spTree>
    <p:extLst>
      <p:ext uri="{BB962C8B-B14F-4D97-AF65-F5344CB8AC3E}">
        <p14:creationId xmlns:p14="http://schemas.microsoft.com/office/powerpoint/2010/main" val="2893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309" y="2978524"/>
            <a:ext cx="8673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kern="0" dirty="0" smtClean="0">
                <a:solidFill>
                  <a:srgbClr val="FFFFFF"/>
                </a:solidFill>
                <a:latin typeface="Arial" pitchFamily="34" charset="0"/>
              </a:rPr>
              <a:t>Importance of the web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93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309" y="2978524"/>
            <a:ext cx="8673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kern="0" dirty="0" smtClean="0">
                <a:solidFill>
                  <a:srgbClr val="FFFFFF"/>
                </a:solidFill>
                <a:latin typeface="Arial" pitchFamily="34" charset="0"/>
              </a:rPr>
              <a:t>Importance of the web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68300" y="1087665"/>
            <a:ext cx="7681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“In today’s Digital age, if your business doesn’t have a website – you don’t have a business.”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Technology, Equipment, Responsive, Web, The Interne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 descr="C:\Users\nsdesign\Downloads\technology-2468063_19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" y="1918662"/>
            <a:ext cx="5882640" cy="32783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8300" y="461394"/>
            <a:ext cx="45320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Importance of the web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309" y="2978524"/>
            <a:ext cx="8673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kern="0" dirty="0" smtClean="0">
                <a:solidFill>
                  <a:srgbClr val="FFFFFF"/>
                </a:solidFill>
                <a:latin typeface="Arial" pitchFamily="34" charset="0"/>
              </a:rPr>
              <a:t>Importance of the web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68300" y="1087665"/>
            <a:ext cx="768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Building a website is more than just the “build part”.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Technology, Equipment, Responsive, Web, The Interne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 descr="C:\Users\nsdesign\Downloads\technology-2468063_1920.pn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655320" y="1918662"/>
            <a:ext cx="5882640" cy="32783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8300" y="461394"/>
            <a:ext cx="45320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Importance of the web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62583" y="1962862"/>
            <a:ext cx="3825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Target Market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Prototype and Test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Which Platform (CMS etc)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Functionality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Domain name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Hosting considerations</a:t>
            </a:r>
            <a:endParaRPr lang="en-GB" sz="24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309" y="2978524"/>
            <a:ext cx="8673483" cy="986218"/>
          </a:xfrm>
          <a:prstGeom prst="rect">
            <a:avLst/>
          </a:prstGeom>
          <a:noFill/>
          <a:effectLst/>
        </p:spPr>
        <p:txBody>
          <a:bodyPr wrap="square" tIns="108000" rtlCol="0">
            <a:spAutoFit/>
          </a:bodyPr>
          <a:lstStyle/>
          <a:p>
            <a:pPr algn="ctr"/>
            <a:r>
              <a:rPr lang="en-GB" sz="5400" b="1" kern="0" dirty="0" smtClean="0">
                <a:solidFill>
                  <a:srgbClr val="FFFFFF"/>
                </a:solidFill>
                <a:latin typeface="Arial" pitchFamily="34" charset="0"/>
              </a:rPr>
              <a:t>Importance of the web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68300" y="1087665"/>
            <a:ext cx="768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Building a website is more than just the “build part”.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Technology, Equipment, Responsive, Web, The Interne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 descr="C:\Users\nsdesign\Downloads\technology-2468063_1920.pn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655320" y="1918662"/>
            <a:ext cx="5882640" cy="32783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8300" y="461394"/>
            <a:ext cx="45320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Importance of the web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62583" y="1962862"/>
            <a:ext cx="3825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Target Market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Prototype and Test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Which Platform (CMS etc)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Functionality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Domain name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Hosting considerations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5907" y="1962862"/>
            <a:ext cx="3226974" cy="956773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lIns="180000" tIns="108000" rIns="288000" bIns="10800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Customer Avatars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User Journeys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0035488-056f-44a2-a4be-991720d1aff0">
      <UserInfo>
        <DisplayName>All SQA Staff</DisplayName>
        <AccountId>54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0C40A4762A504DB068F26C26AE48AD" ma:contentTypeVersion="4" ma:contentTypeDescription="Create a new document." ma:contentTypeScope="" ma:versionID="bd6352d3a847ca54f313d203b75c2e2c">
  <xsd:schema xmlns:xsd="http://www.w3.org/2001/XMLSchema" xmlns:xs="http://www.w3.org/2001/XMLSchema" xmlns:p="http://schemas.microsoft.com/office/2006/metadata/properties" xmlns:ns2="3c54eb89-0a89-471b-abcf-644a472a35d3" xmlns:ns3="a0035488-056f-44a2-a4be-991720d1aff0" targetNamespace="http://schemas.microsoft.com/office/2006/metadata/properties" ma:root="true" ma:fieldsID="089c811f802dc38f6bf2b004861e47ec" ns2:_="" ns3:_="">
    <xsd:import namespace="3c54eb89-0a89-471b-abcf-644a472a35d3"/>
    <xsd:import namespace="a0035488-056f-44a2-a4be-991720d1af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4eb89-0a89-471b-abcf-644a472a3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035488-056f-44a2-a4be-991720d1af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554A03-6C70-4AFD-9A71-C8AF7507E1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6DEBFD-7A1F-4029-8CB4-2671EF024F7D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a0035488-056f-44a2-a4be-991720d1aff0"/>
    <ds:schemaRef ds:uri="3c54eb89-0a89-471b-abcf-644a472a35d3"/>
  </ds:schemaRefs>
</ds:datastoreItem>
</file>

<file path=customXml/itemProps3.xml><?xml version="1.0" encoding="utf-8"?>
<ds:datastoreItem xmlns:ds="http://schemas.openxmlformats.org/officeDocument/2006/customXml" ds:itemID="{9BDA5A4E-F41A-4B4F-9F82-6ECD00571D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54eb89-0a89-471b-abcf-644a472a35d3"/>
    <ds:schemaRef ds:uri="a0035488-056f-44a2-a4be-991720d1af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</TotalTime>
  <Words>1470</Words>
  <Application>Microsoft Office PowerPoint</Application>
  <PresentationFormat>On-screen Show (16:10)</PresentationFormat>
  <Paragraphs>293</Paragraphs>
  <Slides>39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Lang</dc:creator>
  <cp:lastModifiedBy>John Tweedie</cp:lastModifiedBy>
  <cp:revision>93</cp:revision>
  <dcterms:created xsi:type="dcterms:W3CDTF">2018-07-26T06:59:22Z</dcterms:created>
  <dcterms:modified xsi:type="dcterms:W3CDTF">2019-08-26T12:45:10Z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0x0101003B0C40A4762A504DB068F26C26AE48AD</vt:lpwstr>
  </property>
</Properties>
</file>