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4"/>
  </p:notesMasterIdLst>
  <p:sldIdLst>
    <p:sldId id="256" r:id="rId6"/>
    <p:sldId id="306" r:id="rId7"/>
    <p:sldId id="316" r:id="rId8"/>
    <p:sldId id="297" r:id="rId9"/>
    <p:sldId id="294" r:id="rId10"/>
    <p:sldId id="308" r:id="rId11"/>
    <p:sldId id="283" r:id="rId12"/>
    <p:sldId id="289" r:id="rId1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18" autoAdjust="0"/>
  </p:normalViewPr>
  <p:slideViewPr>
    <p:cSldViewPr>
      <p:cViewPr varScale="1">
        <p:scale>
          <a:sx n="65" d="100"/>
          <a:sy n="65" d="100"/>
        </p:scale>
        <p:origin x="1536" y="66"/>
      </p:cViewPr>
      <p:guideLst>
        <p:guide orient="horz" pos="2160"/>
        <p:guide pos="2880"/>
      </p:guideLst>
    </p:cSldViewPr>
  </p:slideViewPr>
  <p:notesTextViewPr>
    <p:cViewPr>
      <p:scale>
        <a:sx n="1" d="1"/>
        <a:sy n="1" d="1"/>
      </p:scale>
      <p:origin x="0" y="0"/>
    </p:cViewPr>
  </p:notesTextViewPr>
  <p:sorterViewPr>
    <p:cViewPr>
      <p:scale>
        <a:sx n="100" d="100"/>
        <a:sy n="100" d="100"/>
      </p:scale>
      <p:origin x="0" y="3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C1D38C2-0411-45FB-A686-7AA433A3D708}" type="datetimeFigureOut">
              <a:rPr lang="en-GB" smtClean="0"/>
              <a:t>18/09/2019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59A67E-8930-424C-9EF4-5284353073A7}" type="slidenum">
              <a:rPr lang="en-GB" smtClean="0"/>
              <a:t>‹#›</a:t>
            </a:fld>
            <a:endParaRPr lang="en-GB"/>
          </a:p>
        </p:txBody>
      </p:sp>
    </p:spTree>
    <p:extLst>
      <p:ext uri="{BB962C8B-B14F-4D97-AF65-F5344CB8AC3E}">
        <p14:creationId xmlns:p14="http://schemas.microsoft.com/office/powerpoint/2010/main" val="167823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p:txBody>
      </p:sp>
      <p:sp>
        <p:nvSpPr>
          <p:cNvPr id="4" name="Slide Number Placeholder 3"/>
          <p:cNvSpPr>
            <a:spLocks noGrp="1"/>
          </p:cNvSpPr>
          <p:nvPr>
            <p:ph type="sldNum" sz="quarter" idx="10"/>
          </p:nvPr>
        </p:nvSpPr>
        <p:spPr/>
        <p:txBody>
          <a:bodyPr/>
          <a:lstStyle/>
          <a:p>
            <a:fld id="{1159A67E-8930-424C-9EF4-5284353073A7}" type="slidenum">
              <a:rPr lang="en-GB" smtClean="0"/>
              <a:t>1</a:t>
            </a:fld>
            <a:endParaRPr lang="en-GB"/>
          </a:p>
        </p:txBody>
      </p:sp>
    </p:spTree>
    <p:extLst>
      <p:ext uri="{BB962C8B-B14F-4D97-AF65-F5344CB8AC3E}">
        <p14:creationId xmlns:p14="http://schemas.microsoft.com/office/powerpoint/2010/main" val="388559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p:txBody>
      </p:sp>
      <p:sp>
        <p:nvSpPr>
          <p:cNvPr id="4" name="Slide Number Placeholder 3"/>
          <p:cNvSpPr>
            <a:spLocks noGrp="1"/>
          </p:cNvSpPr>
          <p:nvPr>
            <p:ph type="sldNum" sz="quarter" idx="10"/>
          </p:nvPr>
        </p:nvSpPr>
        <p:spPr/>
        <p:txBody>
          <a:bodyPr/>
          <a:lstStyle/>
          <a:p>
            <a:fld id="{1159A67E-8930-424C-9EF4-5284353073A7}" type="slidenum">
              <a:rPr lang="en-GB" smtClean="0"/>
              <a:t>2</a:t>
            </a:fld>
            <a:endParaRPr lang="en-GB"/>
          </a:p>
        </p:txBody>
      </p:sp>
    </p:spTree>
    <p:extLst>
      <p:ext uri="{BB962C8B-B14F-4D97-AF65-F5344CB8AC3E}">
        <p14:creationId xmlns:p14="http://schemas.microsoft.com/office/powerpoint/2010/main" val="251361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effectLst/>
            </a:endParaRPr>
          </a:p>
        </p:txBody>
      </p:sp>
      <p:sp>
        <p:nvSpPr>
          <p:cNvPr id="4" name="Slide Number Placeholder 3"/>
          <p:cNvSpPr>
            <a:spLocks noGrp="1"/>
          </p:cNvSpPr>
          <p:nvPr>
            <p:ph type="sldNum" sz="quarter" idx="10"/>
          </p:nvPr>
        </p:nvSpPr>
        <p:spPr/>
        <p:txBody>
          <a:bodyPr/>
          <a:lstStyle/>
          <a:p>
            <a:fld id="{1159A67E-8930-424C-9EF4-5284353073A7}" type="slidenum">
              <a:rPr lang="en-GB" smtClean="0"/>
              <a:t>3</a:t>
            </a:fld>
            <a:endParaRPr lang="en-GB"/>
          </a:p>
        </p:txBody>
      </p:sp>
    </p:spTree>
    <p:extLst>
      <p:ext uri="{BB962C8B-B14F-4D97-AF65-F5344CB8AC3E}">
        <p14:creationId xmlns:p14="http://schemas.microsoft.com/office/powerpoint/2010/main" val="166259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338967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59A67E-8930-424C-9EF4-5284353073A7}" type="slidenum">
              <a:rPr lang="en-GB" smtClean="0"/>
              <a:t>6</a:t>
            </a:fld>
            <a:endParaRPr lang="en-GB"/>
          </a:p>
        </p:txBody>
      </p:sp>
    </p:spTree>
    <p:extLst>
      <p:ext uri="{BB962C8B-B14F-4D97-AF65-F5344CB8AC3E}">
        <p14:creationId xmlns:p14="http://schemas.microsoft.com/office/powerpoint/2010/main" val="119765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smtClean="0"/>
              <a:t>The Open University in Scotland (</a:t>
            </a:r>
            <a:r>
              <a:rPr lang="en-US" dirty="0" err="1" smtClean="0"/>
              <a:t>OUiS</a:t>
            </a:r>
            <a:r>
              <a:rPr lang="en-US" dirty="0" smtClean="0"/>
              <a:t>) and The Open University School of Languages and Applied Linguistics have been working to develop Scots language and literature related resources. </a:t>
            </a:r>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new</a:t>
            </a:r>
            <a:r>
              <a:rPr lang="en-US" sz="1200" b="0" i="0" kern="1200" dirty="0" smtClean="0">
                <a:solidFill>
                  <a:schemeClr val="tx1"/>
                </a:solidFill>
                <a:effectLst/>
                <a:latin typeface="+mn-lt"/>
                <a:ea typeface="+mn-ea"/>
                <a:cs typeface="+mn-cs"/>
              </a:rPr>
              <a:t> Scots Language course will be published via The Open University’s new platform </a:t>
            </a:r>
            <a:r>
              <a:rPr lang="en-US" sz="1200" b="0" i="0" kern="1200" dirty="0" err="1" smtClean="0">
                <a:solidFill>
                  <a:schemeClr val="tx1"/>
                </a:solidFill>
                <a:effectLst/>
                <a:latin typeface="+mn-lt"/>
                <a:ea typeface="+mn-ea"/>
                <a:cs typeface="+mn-cs"/>
              </a:rPr>
              <a:t>OpenLearn</a:t>
            </a:r>
            <a:r>
              <a:rPr lang="en-US" sz="1200" b="0" i="0" kern="1200" dirty="0" smtClean="0">
                <a:solidFill>
                  <a:schemeClr val="tx1"/>
                </a:solidFill>
                <a:effectLst/>
                <a:latin typeface="+mn-lt"/>
                <a:ea typeface="+mn-ea"/>
                <a:cs typeface="+mn-cs"/>
              </a:rPr>
              <a:t> Create.</a:t>
            </a:r>
          </a:p>
          <a:p>
            <a:pPr rtl="0" fontAlgn="base"/>
            <a:r>
              <a:rPr lang="en-US" sz="1200" b="0" i="0" kern="1200" dirty="0" smtClean="0">
                <a:solidFill>
                  <a:schemeClr val="tx1"/>
                </a:solidFill>
                <a:effectLst/>
                <a:latin typeface="+mn-lt"/>
                <a:ea typeface="+mn-ea"/>
                <a:cs typeface="+mn-cs"/>
              </a:rPr>
              <a:t>The aim is to contribute to the continuing professional development of teachers (and other tutors). In particular, the course is intended to complement the past and continuing activity of Education Scotland in this field. Alongside the University’s degree level, credit-bearing courses, the Scots Language </a:t>
            </a:r>
            <a:r>
              <a:rPr lang="en-US" sz="1200" b="0" i="0" kern="1200" dirty="0" err="1" smtClean="0">
                <a:solidFill>
                  <a:schemeClr val="tx1"/>
                </a:solidFill>
                <a:effectLst/>
                <a:latin typeface="+mn-lt"/>
                <a:ea typeface="+mn-ea"/>
                <a:cs typeface="+mn-cs"/>
              </a:rPr>
              <a:t>OER</a:t>
            </a:r>
            <a:r>
              <a:rPr lang="en-US" sz="1200" b="0" i="0" kern="1200" dirty="0" smtClean="0">
                <a:solidFill>
                  <a:schemeClr val="tx1"/>
                </a:solidFill>
                <a:effectLst/>
                <a:latin typeface="+mn-lt"/>
                <a:ea typeface="+mn-ea"/>
                <a:cs typeface="+mn-cs"/>
              </a:rPr>
              <a:t> will form part of the wider languages curriculum of the OU. </a:t>
            </a:r>
          </a:p>
        </p:txBody>
      </p:sp>
      <p:sp>
        <p:nvSpPr>
          <p:cNvPr id="4" name="Slide Number Placeholder 3"/>
          <p:cNvSpPr>
            <a:spLocks noGrp="1"/>
          </p:cNvSpPr>
          <p:nvPr>
            <p:ph type="sldNum" sz="quarter" idx="10"/>
          </p:nvPr>
        </p:nvSpPr>
        <p:spPr/>
        <p:txBody>
          <a:bodyPr/>
          <a:lstStyle/>
          <a:p>
            <a:fld id="{1159A67E-8930-424C-9EF4-5284353073A7}" type="slidenum">
              <a:rPr lang="en-GB" smtClean="0"/>
              <a:t>7</a:t>
            </a:fld>
            <a:endParaRPr lang="en-GB"/>
          </a:p>
        </p:txBody>
      </p:sp>
    </p:spTree>
    <p:extLst>
      <p:ext uri="{BB962C8B-B14F-4D97-AF65-F5344CB8AC3E}">
        <p14:creationId xmlns:p14="http://schemas.microsoft.com/office/powerpoint/2010/main" val="116421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effectLst/>
              </a:rPr>
              <a:t>Any questions?</a:t>
            </a:r>
            <a:endParaRPr lang="en-GB" dirty="0" smtClean="0">
              <a:effectLst/>
            </a:endParaRPr>
          </a:p>
        </p:txBody>
      </p:sp>
      <p:sp>
        <p:nvSpPr>
          <p:cNvPr id="4" name="Slide Number Placeholder 3"/>
          <p:cNvSpPr>
            <a:spLocks noGrp="1"/>
          </p:cNvSpPr>
          <p:nvPr>
            <p:ph type="sldNum" sz="quarter" idx="10"/>
          </p:nvPr>
        </p:nvSpPr>
        <p:spPr/>
        <p:txBody>
          <a:bodyPr/>
          <a:lstStyle/>
          <a:p>
            <a:fld id="{1159A67E-8930-424C-9EF4-5284353073A7}" type="slidenum">
              <a:rPr lang="en-GB" smtClean="0"/>
              <a:t>8</a:t>
            </a:fld>
            <a:endParaRPr lang="en-GB"/>
          </a:p>
        </p:txBody>
      </p:sp>
    </p:spTree>
    <p:extLst>
      <p:ext uri="{BB962C8B-B14F-4D97-AF65-F5344CB8AC3E}">
        <p14:creationId xmlns:p14="http://schemas.microsoft.com/office/powerpoint/2010/main" val="377616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53E1A7-01B3-4FAB-BF26-38810CDEDFBB}"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48300-1499-42A9-B0DB-7115CF9FD7BD}" type="slidenum">
              <a:rPr lang="en-GB" smtClean="0"/>
              <a:t>‹#›</a:t>
            </a:fld>
            <a:endParaRPr lang="en-GB"/>
          </a:p>
        </p:txBody>
      </p:sp>
    </p:spTree>
    <p:extLst>
      <p:ext uri="{BB962C8B-B14F-4D97-AF65-F5344CB8AC3E}">
        <p14:creationId xmlns:p14="http://schemas.microsoft.com/office/powerpoint/2010/main" val="2942469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53E1A7-01B3-4FAB-BF26-38810CDEDFBB}"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48300-1499-42A9-B0DB-7115CF9FD7BD}" type="slidenum">
              <a:rPr lang="en-GB" smtClean="0"/>
              <a:t>‹#›</a:t>
            </a:fld>
            <a:endParaRPr lang="en-GB"/>
          </a:p>
        </p:txBody>
      </p:sp>
    </p:spTree>
    <p:extLst>
      <p:ext uri="{BB962C8B-B14F-4D97-AF65-F5344CB8AC3E}">
        <p14:creationId xmlns:p14="http://schemas.microsoft.com/office/powerpoint/2010/main" val="215438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53E1A7-01B3-4FAB-BF26-38810CDEDFBB}"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48300-1499-42A9-B0DB-7115CF9FD7BD}" type="slidenum">
              <a:rPr lang="en-GB" smtClean="0"/>
              <a:t>‹#›</a:t>
            </a:fld>
            <a:endParaRPr lang="en-GB"/>
          </a:p>
        </p:txBody>
      </p:sp>
    </p:spTree>
    <p:extLst>
      <p:ext uri="{BB962C8B-B14F-4D97-AF65-F5344CB8AC3E}">
        <p14:creationId xmlns:p14="http://schemas.microsoft.com/office/powerpoint/2010/main" val="353456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53E1A7-01B3-4FAB-BF26-38810CDEDFBB}"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48300-1499-42A9-B0DB-7115CF9FD7BD}" type="slidenum">
              <a:rPr lang="en-GB" smtClean="0"/>
              <a:t>‹#›</a:t>
            </a:fld>
            <a:endParaRPr lang="en-GB"/>
          </a:p>
        </p:txBody>
      </p:sp>
    </p:spTree>
    <p:extLst>
      <p:ext uri="{BB962C8B-B14F-4D97-AF65-F5344CB8AC3E}">
        <p14:creationId xmlns:p14="http://schemas.microsoft.com/office/powerpoint/2010/main" val="366376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53E1A7-01B3-4FAB-BF26-38810CDEDFBB}"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F48300-1499-42A9-B0DB-7115CF9FD7BD}" type="slidenum">
              <a:rPr lang="en-GB" smtClean="0"/>
              <a:t>‹#›</a:t>
            </a:fld>
            <a:endParaRPr lang="en-GB"/>
          </a:p>
        </p:txBody>
      </p:sp>
    </p:spTree>
    <p:extLst>
      <p:ext uri="{BB962C8B-B14F-4D97-AF65-F5344CB8AC3E}">
        <p14:creationId xmlns:p14="http://schemas.microsoft.com/office/powerpoint/2010/main" val="258973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53E1A7-01B3-4FAB-BF26-38810CDEDFBB}"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48300-1499-42A9-B0DB-7115CF9FD7BD}" type="slidenum">
              <a:rPr lang="en-GB" smtClean="0"/>
              <a:t>‹#›</a:t>
            </a:fld>
            <a:endParaRPr lang="en-GB"/>
          </a:p>
        </p:txBody>
      </p:sp>
    </p:spTree>
    <p:extLst>
      <p:ext uri="{BB962C8B-B14F-4D97-AF65-F5344CB8AC3E}">
        <p14:creationId xmlns:p14="http://schemas.microsoft.com/office/powerpoint/2010/main" val="160821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53E1A7-01B3-4FAB-BF26-38810CDEDFBB}" type="datetimeFigureOut">
              <a:rPr lang="en-GB" smtClean="0"/>
              <a:t>18/09/2019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F48300-1499-42A9-B0DB-7115CF9FD7BD}" type="slidenum">
              <a:rPr lang="en-GB" smtClean="0"/>
              <a:t>‹#›</a:t>
            </a:fld>
            <a:endParaRPr lang="en-GB"/>
          </a:p>
        </p:txBody>
      </p:sp>
    </p:spTree>
    <p:extLst>
      <p:ext uri="{BB962C8B-B14F-4D97-AF65-F5344CB8AC3E}">
        <p14:creationId xmlns:p14="http://schemas.microsoft.com/office/powerpoint/2010/main" val="257780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53E1A7-01B3-4FAB-BF26-38810CDEDFBB}" type="datetimeFigureOut">
              <a:rPr lang="en-GB" smtClean="0"/>
              <a:t>18/09/2019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F48300-1499-42A9-B0DB-7115CF9FD7BD}" type="slidenum">
              <a:rPr lang="en-GB" smtClean="0"/>
              <a:t>‹#›</a:t>
            </a:fld>
            <a:endParaRPr lang="en-GB"/>
          </a:p>
        </p:txBody>
      </p:sp>
    </p:spTree>
    <p:extLst>
      <p:ext uri="{BB962C8B-B14F-4D97-AF65-F5344CB8AC3E}">
        <p14:creationId xmlns:p14="http://schemas.microsoft.com/office/powerpoint/2010/main" val="3079939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3E1A7-01B3-4FAB-BF26-38810CDEDFBB}" type="datetimeFigureOut">
              <a:rPr lang="en-GB" smtClean="0"/>
              <a:t>18/09/2019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F48300-1499-42A9-B0DB-7115CF9FD7BD}" type="slidenum">
              <a:rPr lang="en-GB" smtClean="0"/>
              <a:t>‹#›</a:t>
            </a:fld>
            <a:endParaRPr lang="en-GB"/>
          </a:p>
        </p:txBody>
      </p:sp>
    </p:spTree>
    <p:extLst>
      <p:ext uri="{BB962C8B-B14F-4D97-AF65-F5344CB8AC3E}">
        <p14:creationId xmlns:p14="http://schemas.microsoft.com/office/powerpoint/2010/main" val="298005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3E1A7-01B3-4FAB-BF26-38810CDEDFBB}"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48300-1499-42A9-B0DB-7115CF9FD7BD}" type="slidenum">
              <a:rPr lang="en-GB" smtClean="0"/>
              <a:t>‹#›</a:t>
            </a:fld>
            <a:endParaRPr lang="en-GB"/>
          </a:p>
        </p:txBody>
      </p:sp>
    </p:spTree>
    <p:extLst>
      <p:ext uri="{BB962C8B-B14F-4D97-AF65-F5344CB8AC3E}">
        <p14:creationId xmlns:p14="http://schemas.microsoft.com/office/powerpoint/2010/main" val="235060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3E1A7-01B3-4FAB-BF26-38810CDEDFBB}"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F48300-1499-42A9-B0DB-7115CF9FD7BD}" type="slidenum">
              <a:rPr lang="en-GB" smtClean="0"/>
              <a:t>‹#›</a:t>
            </a:fld>
            <a:endParaRPr lang="en-GB"/>
          </a:p>
        </p:txBody>
      </p:sp>
    </p:spTree>
    <p:extLst>
      <p:ext uri="{BB962C8B-B14F-4D97-AF65-F5344CB8AC3E}">
        <p14:creationId xmlns:p14="http://schemas.microsoft.com/office/powerpoint/2010/main" val="2472734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3E1A7-01B3-4FAB-BF26-38810CDEDFBB}" type="datetimeFigureOut">
              <a:rPr lang="en-GB" smtClean="0"/>
              <a:t>18/09/2019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48300-1499-42A9-B0DB-7115CF9FD7BD}" type="slidenum">
              <a:rPr lang="en-GB" smtClean="0"/>
              <a:t>‹#›</a:t>
            </a:fld>
            <a:endParaRPr lang="en-GB"/>
          </a:p>
        </p:txBody>
      </p:sp>
    </p:spTree>
    <p:extLst>
      <p:ext uri="{BB962C8B-B14F-4D97-AF65-F5344CB8AC3E}">
        <p14:creationId xmlns:p14="http://schemas.microsoft.com/office/powerpoint/2010/main" val="341075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bruce.Eunson@educationscotland.gov.scot" TargetMode="External"/><Relationship Id="rId5" Type="http://schemas.openxmlformats.org/officeDocument/2006/relationships/hyperlink" Target="http://bit.ly/scotsblether" TargetMode="External"/><Relationship Id="rId4" Type="http://schemas.openxmlformats.org/officeDocument/2006/relationships/hyperlink" Target="https://education.gov.scot/improveme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cotlandonscreen.org.uk/resources/lesson-guides/scots-language-learning-journey"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ntofilm.org/resources/113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www.scotslanguage.com/learn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692696"/>
            <a:ext cx="5616624" cy="223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27584" y="3212976"/>
            <a:ext cx="7668852" cy="2400657"/>
          </a:xfrm>
          <a:prstGeom prst="rect">
            <a:avLst/>
          </a:prstGeom>
        </p:spPr>
        <p:txBody>
          <a:bodyPr wrap="square">
            <a:spAutoFit/>
          </a:bodyPr>
          <a:lstStyle/>
          <a:p>
            <a:pPr algn="ctr">
              <a:lnSpc>
                <a:spcPct val="150000"/>
              </a:lnSpc>
            </a:pPr>
            <a:r>
              <a:rPr lang="en-GB" sz="4400" b="1" dirty="0" smtClean="0">
                <a:solidFill>
                  <a:srgbClr val="00ABB5"/>
                </a:solidFill>
              </a:rPr>
              <a:t>Bruce Eunson </a:t>
            </a:r>
          </a:p>
          <a:p>
            <a:pPr algn="ctr">
              <a:lnSpc>
                <a:spcPct val="150000"/>
              </a:lnSpc>
            </a:pPr>
            <a:r>
              <a:rPr lang="en-GB" sz="4400" b="1" dirty="0" smtClean="0">
                <a:solidFill>
                  <a:srgbClr val="00ABB5"/>
                </a:solidFill>
              </a:rPr>
              <a:t>Scots </a:t>
            </a:r>
            <a:r>
              <a:rPr lang="en-GB" sz="4400" b="1" dirty="0">
                <a:solidFill>
                  <a:srgbClr val="00ABB5"/>
                </a:solidFill>
              </a:rPr>
              <a:t>L</a:t>
            </a:r>
            <a:r>
              <a:rPr lang="en-GB" sz="4400" b="1" dirty="0" smtClean="0">
                <a:solidFill>
                  <a:srgbClr val="00ABB5"/>
                </a:solidFill>
              </a:rPr>
              <a:t>anguage Co-ordinator </a:t>
            </a:r>
            <a:endParaRPr lang="en-GB" sz="4400" b="1" dirty="0">
              <a:solidFill>
                <a:srgbClr val="00ABB5"/>
              </a:solidFill>
            </a:endParaRPr>
          </a:p>
          <a:p>
            <a:pPr algn="ctr"/>
            <a:endParaRPr lang="en-GB" b="1" dirty="0" smtClean="0"/>
          </a:p>
        </p:txBody>
      </p:sp>
    </p:spTree>
    <p:extLst>
      <p:ext uri="{BB962C8B-B14F-4D97-AF65-F5344CB8AC3E}">
        <p14:creationId xmlns:p14="http://schemas.microsoft.com/office/powerpoint/2010/main" val="1080496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ucation Scotland RGB (45m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093296"/>
            <a:ext cx="1619250" cy="647700"/>
          </a:xfrm>
          <a:prstGeom prst="rect">
            <a:avLst/>
          </a:prstGeom>
          <a:noFill/>
        </p:spPr>
      </p:pic>
      <p:sp>
        <p:nvSpPr>
          <p:cNvPr id="5" name="TextBox 4"/>
          <p:cNvSpPr txBox="1"/>
          <p:nvPr/>
        </p:nvSpPr>
        <p:spPr>
          <a:xfrm>
            <a:off x="467544" y="6373814"/>
            <a:ext cx="8352928" cy="400110"/>
          </a:xfrm>
          <a:prstGeom prst="rect">
            <a:avLst/>
          </a:prstGeom>
          <a:noFill/>
        </p:spPr>
        <p:txBody>
          <a:bodyPr wrap="square" rtlCol="0">
            <a:spAutoFit/>
          </a:bodyPr>
          <a:lstStyle/>
          <a:p>
            <a:pPr algn="ctr"/>
            <a:r>
              <a:rPr lang="en-GB" sz="2000" b="1" dirty="0" smtClean="0">
                <a:solidFill>
                  <a:srgbClr val="00ABB5"/>
                </a:solidFill>
                <a:latin typeface="+mj-lt"/>
                <a:ea typeface="+mj-ea"/>
                <a:cs typeface="+mj-cs"/>
              </a:rPr>
              <a:t>for </a:t>
            </a:r>
            <a:r>
              <a:rPr lang="en-GB" sz="2000" b="1" dirty="0">
                <a:solidFill>
                  <a:srgbClr val="00ABB5"/>
                </a:solidFill>
                <a:latin typeface="+mj-lt"/>
                <a:ea typeface="+mj-ea"/>
                <a:cs typeface="+mj-cs"/>
              </a:rPr>
              <a:t>Scotland’s learners with Scotland’s </a:t>
            </a:r>
            <a:r>
              <a:rPr lang="en-GB" sz="2000" b="1" dirty="0" smtClean="0">
                <a:solidFill>
                  <a:srgbClr val="00ABB5"/>
                </a:solidFill>
                <a:latin typeface="+mj-lt"/>
                <a:ea typeface="+mj-ea"/>
                <a:cs typeface="+mj-cs"/>
              </a:rPr>
              <a:t>educators</a:t>
            </a:r>
            <a:endParaRPr lang="en-GB" sz="2000" b="1" dirty="0">
              <a:solidFill>
                <a:srgbClr val="00ABB5"/>
              </a:solidFill>
              <a:latin typeface="+mj-lt"/>
              <a:ea typeface="+mj-ea"/>
              <a:cs typeface="+mj-cs"/>
            </a:endParaRPr>
          </a:p>
        </p:txBody>
      </p:sp>
      <p:sp>
        <p:nvSpPr>
          <p:cNvPr id="3" name="Rectangle 2"/>
          <p:cNvSpPr/>
          <p:nvPr/>
        </p:nvSpPr>
        <p:spPr>
          <a:xfrm>
            <a:off x="467544" y="1196752"/>
            <a:ext cx="8352928" cy="4832092"/>
          </a:xfrm>
          <a:prstGeom prst="rect">
            <a:avLst/>
          </a:prstGeom>
        </p:spPr>
        <p:txBody>
          <a:bodyPr wrap="square">
            <a:spAutoFit/>
          </a:bodyPr>
          <a:lstStyle/>
          <a:p>
            <a:r>
              <a:rPr lang="en-GB" sz="2800" dirty="0" err="1" smtClean="0"/>
              <a:t>A’ll</a:t>
            </a:r>
            <a:r>
              <a:rPr lang="en-GB" sz="2800" dirty="0" smtClean="0"/>
              <a:t> introduce </a:t>
            </a:r>
            <a:r>
              <a:rPr lang="en-GB" sz="2800" dirty="0" err="1" smtClean="0"/>
              <a:t>mesel</a:t>
            </a:r>
            <a:r>
              <a:rPr lang="en-GB" sz="2800" dirty="0" smtClean="0"/>
              <a:t> in Shetland dialect:</a:t>
            </a:r>
            <a:endParaRPr lang="en-GB" sz="2000" dirty="0" smtClean="0"/>
          </a:p>
          <a:p>
            <a:pPr marL="457200" indent="-457200">
              <a:buClr>
                <a:srgbClr val="00ABB5"/>
              </a:buClr>
              <a:buFont typeface="Arial" panose="020B0604020202020204" pitchFamily="34" charset="0"/>
              <a:buChar char="•"/>
            </a:pPr>
            <a:r>
              <a:rPr lang="en-GB" sz="2800" dirty="0" smtClean="0"/>
              <a:t>I </a:t>
            </a:r>
            <a:r>
              <a:rPr lang="en-GB" sz="2800" dirty="0" err="1" smtClean="0"/>
              <a:t>hiv</a:t>
            </a:r>
            <a:r>
              <a:rPr lang="en-GB" sz="2800" dirty="0" smtClean="0"/>
              <a:t> been </a:t>
            </a:r>
            <a:r>
              <a:rPr lang="en-GB" sz="2800" dirty="0" err="1" smtClean="0"/>
              <a:t>wirkin</a:t>
            </a:r>
            <a:r>
              <a:rPr lang="en-GB" sz="2800" dirty="0" smtClean="0"/>
              <a:t> fir Education Scotland fir </a:t>
            </a:r>
            <a:r>
              <a:rPr lang="en-GB" sz="2800" dirty="0" err="1" smtClean="0"/>
              <a:t>ower</a:t>
            </a:r>
            <a:r>
              <a:rPr lang="en-GB" sz="2800" dirty="0" smtClean="0"/>
              <a:t> 5 year </a:t>
            </a:r>
            <a:r>
              <a:rPr lang="en-GB" sz="2800" dirty="0" err="1" smtClean="0"/>
              <a:t>noo</a:t>
            </a:r>
            <a:r>
              <a:rPr lang="en-GB" sz="2800" dirty="0" smtClean="0"/>
              <a:t>. Afore </a:t>
            </a:r>
            <a:r>
              <a:rPr lang="en-GB" sz="2800" dirty="0" err="1" smtClean="0"/>
              <a:t>dat</a:t>
            </a:r>
            <a:r>
              <a:rPr lang="en-GB" sz="2800" dirty="0" smtClean="0"/>
              <a:t> I </a:t>
            </a:r>
            <a:r>
              <a:rPr lang="en-GB" sz="2800" dirty="0" err="1" smtClean="0"/>
              <a:t>wis</a:t>
            </a:r>
            <a:r>
              <a:rPr lang="en-GB" sz="2800" dirty="0" smtClean="0"/>
              <a:t> Dialect Co-ordinator fir da Shetland Islands </a:t>
            </a:r>
            <a:r>
              <a:rPr lang="en-GB" sz="2800" dirty="0" err="1" smtClean="0"/>
              <a:t>Cooncil</a:t>
            </a:r>
            <a:endParaRPr lang="en-GB" sz="2800" dirty="0" smtClean="0"/>
          </a:p>
          <a:p>
            <a:pPr marL="457200" indent="-457200">
              <a:buClr>
                <a:srgbClr val="00ABB5"/>
              </a:buClr>
              <a:buFont typeface="Arial" panose="020B0604020202020204" pitchFamily="34" charset="0"/>
              <a:buChar char="•"/>
            </a:pPr>
            <a:r>
              <a:rPr lang="en-GB" sz="2800" dirty="0" err="1" smtClean="0"/>
              <a:t>A’m</a:t>
            </a:r>
            <a:r>
              <a:rPr lang="en-GB" sz="2800" dirty="0" smtClean="0"/>
              <a:t> been </a:t>
            </a:r>
            <a:r>
              <a:rPr lang="en-GB" sz="2800" dirty="0" err="1" smtClean="0"/>
              <a:t>publishin</a:t>
            </a:r>
            <a:r>
              <a:rPr lang="en-GB" sz="2800" dirty="0" smtClean="0"/>
              <a:t> poetry an stories in Scots </a:t>
            </a:r>
            <a:r>
              <a:rPr lang="en-GB" sz="2800" dirty="0" err="1" smtClean="0"/>
              <a:t>fae</a:t>
            </a:r>
            <a:r>
              <a:rPr lang="en-GB" sz="2800" dirty="0" smtClean="0"/>
              <a:t> I </a:t>
            </a:r>
            <a:r>
              <a:rPr lang="en-GB" sz="2800" dirty="0" err="1" smtClean="0"/>
              <a:t>wis</a:t>
            </a:r>
            <a:r>
              <a:rPr lang="en-GB" sz="2800" dirty="0" smtClean="0"/>
              <a:t> in mi teens – it’s a </a:t>
            </a:r>
            <a:r>
              <a:rPr lang="en-GB" sz="2800" dirty="0" err="1" smtClean="0"/>
              <a:t>lifelang</a:t>
            </a:r>
            <a:r>
              <a:rPr lang="en-GB" sz="2800" dirty="0" smtClean="0"/>
              <a:t> passion o mine</a:t>
            </a:r>
          </a:p>
          <a:p>
            <a:pPr marL="457200" indent="-457200">
              <a:buClr>
                <a:srgbClr val="00ABB5"/>
              </a:buClr>
              <a:buFont typeface="Arial" panose="020B0604020202020204" pitchFamily="34" charset="0"/>
              <a:buChar char="•"/>
            </a:pPr>
            <a:r>
              <a:rPr lang="en-GB" sz="2800" dirty="0" smtClean="0"/>
              <a:t>I </a:t>
            </a:r>
            <a:r>
              <a:rPr lang="en-GB" sz="2800" dirty="0" err="1" smtClean="0"/>
              <a:t>spaek</a:t>
            </a:r>
            <a:r>
              <a:rPr lang="en-GB" sz="2800" dirty="0" smtClean="0"/>
              <a:t>, an I write, in Shetland dialect – </a:t>
            </a:r>
            <a:r>
              <a:rPr lang="en-GB" sz="2800" dirty="0" err="1" smtClean="0"/>
              <a:t>dat</a:t>
            </a:r>
            <a:r>
              <a:rPr lang="en-GB" sz="2800" dirty="0" smtClean="0"/>
              <a:t> is da regional variety o Scots we use. Sam as Doric in da North East &amp; Orcadian in Orkney, </a:t>
            </a:r>
            <a:r>
              <a:rPr lang="en-GB" sz="2800" dirty="0" err="1" smtClean="0"/>
              <a:t>sam</a:t>
            </a:r>
            <a:r>
              <a:rPr lang="en-GB" sz="2800" dirty="0" smtClean="0"/>
              <a:t> as Robert Burns in da 18</a:t>
            </a:r>
            <a:r>
              <a:rPr lang="en-GB" sz="2800" baseline="30000" dirty="0" smtClean="0"/>
              <a:t>th</a:t>
            </a:r>
            <a:r>
              <a:rPr lang="en-GB" sz="2800" dirty="0" smtClean="0"/>
              <a:t> Century &amp; Irving Welsh in Trainspotting</a:t>
            </a:r>
          </a:p>
        </p:txBody>
      </p:sp>
      <p:sp>
        <p:nvSpPr>
          <p:cNvPr id="6" name="Rectangle 5"/>
          <p:cNvSpPr/>
          <p:nvPr/>
        </p:nvSpPr>
        <p:spPr>
          <a:xfrm>
            <a:off x="809582" y="404664"/>
            <a:ext cx="7668852" cy="984885"/>
          </a:xfrm>
          <a:prstGeom prst="rect">
            <a:avLst/>
          </a:prstGeom>
        </p:spPr>
        <p:txBody>
          <a:bodyPr wrap="square">
            <a:spAutoFit/>
          </a:bodyPr>
          <a:lstStyle/>
          <a:p>
            <a:pPr algn="ctr"/>
            <a:r>
              <a:rPr lang="en-GB" sz="4000" b="1" dirty="0" err="1" smtClean="0">
                <a:solidFill>
                  <a:srgbClr val="00ABB5"/>
                </a:solidFill>
              </a:rPr>
              <a:t>A’m</a:t>
            </a:r>
            <a:r>
              <a:rPr lang="en-GB" sz="4000" b="1" dirty="0" smtClean="0">
                <a:solidFill>
                  <a:srgbClr val="00ABB5"/>
                </a:solidFill>
              </a:rPr>
              <a:t> here </a:t>
            </a:r>
            <a:r>
              <a:rPr lang="en-GB" sz="4000" b="1" dirty="0" err="1" smtClean="0">
                <a:solidFill>
                  <a:srgbClr val="00ABB5"/>
                </a:solidFill>
              </a:rPr>
              <a:t>fae</a:t>
            </a:r>
            <a:r>
              <a:rPr lang="en-GB" sz="4000" b="1" dirty="0" smtClean="0">
                <a:solidFill>
                  <a:srgbClr val="00ABB5"/>
                </a:solidFill>
              </a:rPr>
              <a:t> Shetland… </a:t>
            </a:r>
            <a:endParaRPr lang="en-GB" sz="4000" b="1" dirty="0">
              <a:solidFill>
                <a:srgbClr val="00ABB5"/>
              </a:solidFill>
            </a:endParaRPr>
          </a:p>
          <a:p>
            <a:pPr algn="ctr"/>
            <a:endParaRPr lang="en-GB" b="1" dirty="0" smtClean="0"/>
          </a:p>
        </p:txBody>
      </p:sp>
    </p:spTree>
    <p:extLst>
      <p:ext uri="{BB962C8B-B14F-4D97-AF65-F5344CB8AC3E}">
        <p14:creationId xmlns:p14="http://schemas.microsoft.com/office/powerpoint/2010/main" val="300182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ucation Scotland RGB (45m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093296"/>
            <a:ext cx="1619250" cy="647700"/>
          </a:xfrm>
          <a:prstGeom prst="rect">
            <a:avLst/>
          </a:prstGeom>
          <a:noFill/>
        </p:spPr>
      </p:pic>
      <p:sp>
        <p:nvSpPr>
          <p:cNvPr id="5" name="TextBox 4"/>
          <p:cNvSpPr txBox="1"/>
          <p:nvPr/>
        </p:nvSpPr>
        <p:spPr>
          <a:xfrm>
            <a:off x="467544" y="6373814"/>
            <a:ext cx="8352928" cy="400110"/>
          </a:xfrm>
          <a:prstGeom prst="rect">
            <a:avLst/>
          </a:prstGeom>
          <a:noFill/>
        </p:spPr>
        <p:txBody>
          <a:bodyPr wrap="square" rtlCol="0">
            <a:spAutoFit/>
          </a:bodyPr>
          <a:lstStyle/>
          <a:p>
            <a:pPr algn="ctr"/>
            <a:r>
              <a:rPr lang="en-GB" sz="2000" b="1" dirty="0" smtClean="0">
                <a:solidFill>
                  <a:srgbClr val="00ABB5"/>
                </a:solidFill>
                <a:latin typeface="+mj-lt"/>
                <a:ea typeface="+mj-ea"/>
                <a:cs typeface="+mj-cs"/>
              </a:rPr>
              <a:t>for </a:t>
            </a:r>
            <a:r>
              <a:rPr lang="en-GB" sz="2000" b="1" dirty="0">
                <a:solidFill>
                  <a:srgbClr val="00ABB5"/>
                </a:solidFill>
                <a:latin typeface="+mj-lt"/>
                <a:ea typeface="+mj-ea"/>
                <a:cs typeface="+mj-cs"/>
              </a:rPr>
              <a:t>Scotland’s learners with Scotland’s </a:t>
            </a:r>
            <a:r>
              <a:rPr lang="en-GB" sz="2000" b="1" dirty="0" smtClean="0">
                <a:solidFill>
                  <a:srgbClr val="00ABB5"/>
                </a:solidFill>
                <a:latin typeface="+mj-lt"/>
                <a:ea typeface="+mj-ea"/>
                <a:cs typeface="+mj-cs"/>
              </a:rPr>
              <a:t>educators</a:t>
            </a:r>
            <a:endParaRPr lang="en-GB" sz="2000" b="1" dirty="0">
              <a:solidFill>
                <a:srgbClr val="00ABB5"/>
              </a:solidFill>
              <a:latin typeface="+mj-lt"/>
              <a:ea typeface="+mj-ea"/>
              <a:cs typeface="+mj-cs"/>
            </a:endParaRPr>
          </a:p>
        </p:txBody>
      </p:sp>
      <p:sp>
        <p:nvSpPr>
          <p:cNvPr id="3" name="Rectangle 2"/>
          <p:cNvSpPr/>
          <p:nvPr/>
        </p:nvSpPr>
        <p:spPr>
          <a:xfrm>
            <a:off x="467544" y="1196752"/>
            <a:ext cx="8010890" cy="5262979"/>
          </a:xfrm>
          <a:prstGeom prst="rect">
            <a:avLst/>
          </a:prstGeom>
        </p:spPr>
        <p:txBody>
          <a:bodyPr wrap="square">
            <a:spAutoFit/>
          </a:bodyPr>
          <a:lstStyle/>
          <a:p>
            <a:r>
              <a:rPr lang="en-GB" sz="2800" dirty="0" smtClean="0"/>
              <a:t>Promoting the Scots Language and Scottish Studies Awards:</a:t>
            </a:r>
            <a:endParaRPr lang="en-GB" sz="2000" dirty="0" smtClean="0"/>
          </a:p>
          <a:p>
            <a:pPr marL="457200" indent="-457200">
              <a:buClr>
                <a:srgbClr val="00ABB5"/>
              </a:buClr>
              <a:buFont typeface="Arial" panose="020B0604020202020204" pitchFamily="34" charset="0"/>
              <a:buChar char="•"/>
            </a:pPr>
            <a:r>
              <a:rPr lang="en-GB" sz="2800" dirty="0" smtClean="0"/>
              <a:t>Education Scotland resources are available online on the National Improvement Hub</a:t>
            </a:r>
          </a:p>
          <a:p>
            <a:pPr marL="457200" indent="-457200">
              <a:buClr>
                <a:srgbClr val="00ABB5"/>
              </a:buClr>
              <a:buFont typeface="Arial" panose="020B0604020202020204" pitchFamily="34" charset="0"/>
              <a:buChar char="•"/>
            </a:pPr>
            <a:r>
              <a:rPr lang="en-GB" sz="2800" dirty="0">
                <a:hlinkClick r:id="rId4"/>
              </a:rPr>
              <a:t>https://</a:t>
            </a:r>
            <a:r>
              <a:rPr lang="en-GB" sz="2800" dirty="0" smtClean="0">
                <a:hlinkClick r:id="rId4"/>
              </a:rPr>
              <a:t>education.gov.scot/improvement/</a:t>
            </a:r>
            <a:endParaRPr lang="en-GB" sz="2800" dirty="0"/>
          </a:p>
          <a:p>
            <a:pPr marL="457200" indent="-457200">
              <a:buClr>
                <a:srgbClr val="00ABB5"/>
              </a:buClr>
              <a:buFont typeface="Arial" panose="020B0604020202020204" pitchFamily="34" charset="0"/>
              <a:buChar char="•"/>
            </a:pPr>
            <a:r>
              <a:rPr lang="en-GB" sz="2800" dirty="0" smtClean="0"/>
              <a:t>For resources written and shared by other teachers, there is the Scots Blether on GLOW</a:t>
            </a:r>
          </a:p>
          <a:p>
            <a:pPr marL="457200" indent="-457200">
              <a:buClr>
                <a:srgbClr val="00ABB5"/>
              </a:buClr>
              <a:buFont typeface="Arial" panose="020B0604020202020204" pitchFamily="34" charset="0"/>
              <a:buChar char="•"/>
            </a:pPr>
            <a:r>
              <a:rPr lang="en-GB" sz="2800" dirty="0">
                <a:hlinkClick r:id="rId5"/>
              </a:rPr>
              <a:t>http://</a:t>
            </a:r>
            <a:r>
              <a:rPr lang="en-GB" sz="2800" dirty="0" smtClean="0">
                <a:hlinkClick r:id="rId5"/>
              </a:rPr>
              <a:t>bit.ly/scotsblether</a:t>
            </a:r>
            <a:endParaRPr lang="en-GB" sz="2800" dirty="0"/>
          </a:p>
          <a:p>
            <a:pPr marL="457200" indent="-457200">
              <a:buClr>
                <a:srgbClr val="00ABB5"/>
              </a:buClr>
              <a:buFont typeface="Arial" panose="020B0604020202020204" pitchFamily="34" charset="0"/>
              <a:buChar char="•"/>
            </a:pPr>
            <a:r>
              <a:rPr lang="en-GB" sz="2800" dirty="0" smtClean="0"/>
              <a:t>An if ye still canna </a:t>
            </a:r>
            <a:r>
              <a:rPr lang="en-GB" sz="2800" dirty="0" err="1" smtClean="0"/>
              <a:t>finn</a:t>
            </a:r>
            <a:r>
              <a:rPr lang="en-GB" sz="2800" dirty="0" smtClean="0"/>
              <a:t> whit </a:t>
            </a:r>
            <a:r>
              <a:rPr lang="en-GB" sz="2800" dirty="0" err="1" smtClean="0"/>
              <a:t>yir</a:t>
            </a:r>
            <a:r>
              <a:rPr lang="en-GB" sz="2800" dirty="0" smtClean="0"/>
              <a:t> </a:t>
            </a:r>
            <a:r>
              <a:rPr lang="en-GB" sz="2800" dirty="0" err="1" smtClean="0"/>
              <a:t>luikin</a:t>
            </a:r>
            <a:r>
              <a:rPr lang="en-GB" sz="2800" dirty="0" smtClean="0"/>
              <a:t> fir or </a:t>
            </a:r>
            <a:r>
              <a:rPr lang="en-GB" sz="2800" dirty="0" err="1" smtClean="0"/>
              <a:t>needin</a:t>
            </a:r>
            <a:r>
              <a:rPr lang="en-GB" sz="2800" dirty="0" smtClean="0"/>
              <a:t>, email me direct: </a:t>
            </a:r>
            <a:r>
              <a:rPr lang="en-GB" sz="2800" dirty="0" err="1" smtClean="0">
                <a:hlinkClick r:id="rId6"/>
              </a:rPr>
              <a:t>bruce.eunson@educationscotland.gov.scot</a:t>
            </a:r>
            <a:endParaRPr lang="en-GB" sz="2800" dirty="0" smtClean="0"/>
          </a:p>
          <a:p>
            <a:pPr marL="457200" indent="-457200">
              <a:buClr>
                <a:srgbClr val="00ABB5"/>
              </a:buClr>
              <a:buFont typeface="Arial" panose="020B0604020202020204" pitchFamily="34" charset="0"/>
              <a:buChar char="•"/>
            </a:pPr>
            <a:endParaRPr lang="en-GB" sz="2800" dirty="0" smtClean="0"/>
          </a:p>
        </p:txBody>
      </p:sp>
      <p:sp>
        <p:nvSpPr>
          <p:cNvPr id="6" name="Rectangle 5"/>
          <p:cNvSpPr/>
          <p:nvPr/>
        </p:nvSpPr>
        <p:spPr>
          <a:xfrm>
            <a:off x="809582" y="404664"/>
            <a:ext cx="7668852" cy="984885"/>
          </a:xfrm>
          <a:prstGeom prst="rect">
            <a:avLst/>
          </a:prstGeom>
        </p:spPr>
        <p:txBody>
          <a:bodyPr wrap="square">
            <a:spAutoFit/>
          </a:bodyPr>
          <a:lstStyle/>
          <a:p>
            <a:pPr algn="ctr"/>
            <a:r>
              <a:rPr lang="en-GB" sz="4000" b="1" dirty="0" err="1" smtClean="0">
                <a:solidFill>
                  <a:srgbClr val="00ABB5"/>
                </a:solidFill>
              </a:rPr>
              <a:t>A’m</a:t>
            </a:r>
            <a:r>
              <a:rPr lang="en-GB" sz="4000" b="1" dirty="0" smtClean="0">
                <a:solidFill>
                  <a:srgbClr val="00ABB5"/>
                </a:solidFill>
              </a:rPr>
              <a:t> here ta </a:t>
            </a:r>
            <a:r>
              <a:rPr lang="en-GB" sz="4000" b="1" dirty="0" err="1" smtClean="0">
                <a:solidFill>
                  <a:srgbClr val="00ABB5"/>
                </a:solidFill>
              </a:rPr>
              <a:t>hae</a:t>
            </a:r>
            <a:r>
              <a:rPr lang="en-GB" sz="4000" b="1" dirty="0" smtClean="0">
                <a:solidFill>
                  <a:srgbClr val="00ABB5"/>
                </a:solidFill>
              </a:rPr>
              <a:t> a blether </a:t>
            </a:r>
            <a:r>
              <a:rPr lang="en-GB" sz="4000" b="1" dirty="0" err="1" smtClean="0">
                <a:solidFill>
                  <a:srgbClr val="00ABB5"/>
                </a:solidFill>
              </a:rPr>
              <a:t>aboot</a:t>
            </a:r>
            <a:r>
              <a:rPr lang="en-GB" sz="4000" b="1" dirty="0" smtClean="0">
                <a:solidFill>
                  <a:srgbClr val="00ABB5"/>
                </a:solidFill>
              </a:rPr>
              <a:t>… </a:t>
            </a:r>
            <a:endParaRPr lang="en-GB" sz="4000" b="1" dirty="0">
              <a:solidFill>
                <a:srgbClr val="00ABB5"/>
              </a:solidFill>
            </a:endParaRPr>
          </a:p>
          <a:p>
            <a:pPr algn="ctr"/>
            <a:endParaRPr lang="en-GB" b="1" dirty="0" smtClean="0"/>
          </a:p>
        </p:txBody>
      </p:sp>
    </p:spTree>
    <p:extLst>
      <p:ext uri="{BB962C8B-B14F-4D97-AF65-F5344CB8AC3E}">
        <p14:creationId xmlns:p14="http://schemas.microsoft.com/office/powerpoint/2010/main" val="3762164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3273" y="2204864"/>
            <a:ext cx="5657453" cy="4525963"/>
          </a:xfrm>
        </p:spPr>
      </p:pic>
      <p:sp>
        <p:nvSpPr>
          <p:cNvPr id="6" name="Rectangle 5"/>
          <p:cNvSpPr/>
          <p:nvPr/>
        </p:nvSpPr>
        <p:spPr>
          <a:xfrm>
            <a:off x="611560" y="1124744"/>
            <a:ext cx="7920880" cy="1077218"/>
          </a:xfrm>
          <a:prstGeom prst="rect">
            <a:avLst/>
          </a:prstGeom>
        </p:spPr>
        <p:txBody>
          <a:bodyPr wrap="square">
            <a:spAutoFit/>
          </a:bodyPr>
          <a:lstStyle/>
          <a:p>
            <a:pPr algn="ctr"/>
            <a:r>
              <a:rPr lang="en-GB" sz="3200" dirty="0">
                <a:hlinkClick r:id="rId3"/>
              </a:rPr>
              <a:t>https://</a:t>
            </a:r>
            <a:r>
              <a:rPr lang="en-GB" sz="3200" dirty="0" smtClean="0">
                <a:hlinkClick r:id="rId3"/>
              </a:rPr>
              <a:t>scotlandonscreen.org.uk/resources/lesson-guides/scots-language-learning-journey</a:t>
            </a:r>
            <a:endParaRPr lang="en-GB" sz="3200" dirty="0" smtClean="0"/>
          </a:p>
        </p:txBody>
      </p:sp>
      <p:sp>
        <p:nvSpPr>
          <p:cNvPr id="7" name="Title 1"/>
          <p:cNvSpPr txBox="1">
            <a:spLocks noGrp="1"/>
          </p:cNvSpPr>
          <p:nvPr>
            <p:ph type="title"/>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ABB5"/>
                </a:solidFill>
              </a:rPr>
              <a:t>Wan wye </a:t>
            </a:r>
            <a:r>
              <a:rPr lang="en-GB" b="1" dirty="0" err="1" smtClean="0">
                <a:solidFill>
                  <a:srgbClr val="00ABB5"/>
                </a:solidFill>
              </a:rPr>
              <a:t>ir</a:t>
            </a:r>
            <a:r>
              <a:rPr lang="en-GB" b="1" dirty="0" smtClean="0">
                <a:solidFill>
                  <a:srgbClr val="00ABB5"/>
                </a:solidFill>
              </a:rPr>
              <a:t> </a:t>
            </a:r>
            <a:r>
              <a:rPr lang="en-GB" b="1" dirty="0" err="1" smtClean="0">
                <a:solidFill>
                  <a:srgbClr val="00ABB5"/>
                </a:solidFill>
              </a:rPr>
              <a:t>anither</a:t>
            </a:r>
            <a:endParaRPr lang="en-GB" b="1" dirty="0">
              <a:solidFill>
                <a:srgbClr val="00ABB5"/>
              </a:solidFill>
            </a:endParaRPr>
          </a:p>
        </p:txBody>
      </p:sp>
    </p:spTree>
    <p:extLst>
      <p:ext uri="{BB962C8B-B14F-4D97-AF65-F5344CB8AC3E}">
        <p14:creationId xmlns:p14="http://schemas.microsoft.com/office/powerpoint/2010/main" val="2899527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223838" y="1070085"/>
            <a:ext cx="7890969" cy="918755"/>
          </a:xfrm>
        </p:spPr>
        <p:txBody>
          <a:bodyPr/>
          <a:lstStyle/>
          <a:p>
            <a:pPr marL="0" indent="0" algn="ctr">
              <a:buNone/>
              <a:defRPr/>
            </a:pPr>
            <a:r>
              <a:rPr lang="en-GB" sz="2700" dirty="0" smtClean="0">
                <a:solidFill>
                  <a:srgbClr val="B3D236"/>
                </a:solidFill>
                <a:cs typeface="Arial" panose="020B0604020202020204" pitchFamily="34" charset="0"/>
                <a:hlinkClick r:id="rId3"/>
              </a:rPr>
              <a:t>https</a:t>
            </a:r>
            <a:r>
              <a:rPr lang="en-GB" sz="2700" dirty="0">
                <a:solidFill>
                  <a:srgbClr val="B3D236"/>
                </a:solidFill>
                <a:cs typeface="Arial" panose="020B0604020202020204" pitchFamily="34" charset="0"/>
                <a:hlinkClick r:id="rId3"/>
              </a:rPr>
              <a:t>://www.intofilm.org/resources/1136</a:t>
            </a:r>
            <a:endParaRPr lang="en-GB" sz="2700" dirty="0">
              <a:solidFill>
                <a:srgbClr val="B3D236"/>
              </a:solidFill>
              <a:cs typeface="Arial" panose="020B0604020202020204" pitchFamily="34" charset="0"/>
            </a:endParaRPr>
          </a:p>
          <a:p>
            <a:pPr>
              <a:defRPr/>
            </a:pPr>
            <a:endParaRPr lang="en-GB" sz="2700" b="1" dirty="0">
              <a:solidFill>
                <a:srgbClr val="B3D236"/>
              </a:solidFill>
              <a:effectLst>
                <a:outerShdw blurRad="38100" dist="38100" dir="2700000" algn="tl">
                  <a:srgbClr val="000000">
                    <a:alpha val="43137"/>
                  </a:srgbClr>
                </a:outerShdw>
              </a:effectLst>
              <a:cs typeface="Arial" panose="020B0604020202020204" pitchFamily="34" charset="0"/>
            </a:endParaRPr>
          </a:p>
          <a:p>
            <a:endParaRPr lang="en-GB" sz="825" dirty="0"/>
          </a:p>
        </p:txBody>
      </p:sp>
      <p:pic>
        <p:nvPicPr>
          <p:cNvPr id="6" name="Picture 5"/>
          <p:cNvPicPr>
            <a:picLocks noChangeAspect="1"/>
          </p:cNvPicPr>
          <p:nvPr/>
        </p:nvPicPr>
        <p:blipFill>
          <a:blip r:embed="rId4"/>
          <a:stretch>
            <a:fillRect/>
          </a:stretch>
        </p:blipFill>
        <p:spPr>
          <a:xfrm>
            <a:off x="6472585" y="5637810"/>
            <a:ext cx="2103260" cy="140217"/>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678352"/>
            <a:ext cx="9005310" cy="571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58851" y="260648"/>
            <a:ext cx="8287130" cy="7823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ABB5"/>
                </a:solidFill>
              </a:rPr>
              <a:t>Scotland on Film</a:t>
            </a:r>
            <a:endParaRPr lang="en-GB" b="1" dirty="0">
              <a:solidFill>
                <a:srgbClr val="00ABB5"/>
              </a:solidFill>
            </a:endParaRPr>
          </a:p>
        </p:txBody>
      </p:sp>
    </p:spTree>
    <p:extLst>
      <p:ext uri="{BB962C8B-B14F-4D97-AF65-F5344CB8AC3E}">
        <p14:creationId xmlns:p14="http://schemas.microsoft.com/office/powerpoint/2010/main" val="3231410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ucation Scotland RGB (45m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093296"/>
            <a:ext cx="1619250" cy="647700"/>
          </a:xfrm>
          <a:prstGeom prst="rect">
            <a:avLst/>
          </a:prstGeom>
          <a:noFill/>
        </p:spPr>
      </p:pic>
      <p:sp>
        <p:nvSpPr>
          <p:cNvPr id="5" name="TextBox 4"/>
          <p:cNvSpPr txBox="1"/>
          <p:nvPr/>
        </p:nvSpPr>
        <p:spPr>
          <a:xfrm>
            <a:off x="467544" y="6373814"/>
            <a:ext cx="8352928" cy="400110"/>
          </a:xfrm>
          <a:prstGeom prst="rect">
            <a:avLst/>
          </a:prstGeom>
          <a:noFill/>
        </p:spPr>
        <p:txBody>
          <a:bodyPr wrap="square" rtlCol="0">
            <a:spAutoFit/>
          </a:bodyPr>
          <a:lstStyle/>
          <a:p>
            <a:pPr algn="ctr"/>
            <a:r>
              <a:rPr lang="en-GB" sz="2000" b="1" dirty="0" smtClean="0">
                <a:solidFill>
                  <a:srgbClr val="00ABB5"/>
                </a:solidFill>
                <a:latin typeface="+mj-lt"/>
                <a:ea typeface="+mj-ea"/>
                <a:cs typeface="+mj-cs"/>
              </a:rPr>
              <a:t>for </a:t>
            </a:r>
            <a:r>
              <a:rPr lang="en-GB" sz="2000" b="1" dirty="0">
                <a:solidFill>
                  <a:srgbClr val="00ABB5"/>
                </a:solidFill>
                <a:latin typeface="+mj-lt"/>
                <a:ea typeface="+mj-ea"/>
                <a:cs typeface="+mj-cs"/>
              </a:rPr>
              <a:t>Scotland’s learners with Scotland’s </a:t>
            </a:r>
            <a:r>
              <a:rPr lang="en-GB" sz="2000" b="1" dirty="0" smtClean="0">
                <a:solidFill>
                  <a:srgbClr val="00ABB5"/>
                </a:solidFill>
                <a:latin typeface="+mj-lt"/>
                <a:ea typeface="+mj-ea"/>
                <a:cs typeface="+mj-cs"/>
              </a:rPr>
              <a:t>educators</a:t>
            </a:r>
            <a:endParaRPr lang="en-GB" sz="2000" b="1" dirty="0">
              <a:solidFill>
                <a:srgbClr val="00ABB5"/>
              </a:solidFill>
              <a:latin typeface="+mj-lt"/>
              <a:ea typeface="+mj-ea"/>
              <a:cs typeface="+mj-cs"/>
            </a:endParaRPr>
          </a:p>
        </p:txBody>
      </p:sp>
      <p:sp>
        <p:nvSpPr>
          <p:cNvPr id="7" name="Title 1"/>
          <p:cNvSpPr txBox="1">
            <a:spLocks/>
          </p:cNvSpPr>
          <p:nvPr/>
        </p:nvSpPr>
        <p:spPr>
          <a:xfrm>
            <a:off x="458851" y="116632"/>
            <a:ext cx="8287130" cy="1296144"/>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solidFill>
                  <a:srgbClr val="00ABB5"/>
                </a:solidFill>
              </a:rPr>
              <a:t>Ah fin it aa a bit ae a </a:t>
            </a:r>
            <a:r>
              <a:rPr lang="en-GB" b="1" dirty="0" err="1" smtClean="0">
                <a:solidFill>
                  <a:srgbClr val="00ABB5"/>
                </a:solidFill>
              </a:rPr>
              <a:t>fankle</a:t>
            </a:r>
            <a:r>
              <a:rPr lang="en-GB" b="1" dirty="0" smtClean="0">
                <a:solidFill>
                  <a:srgbClr val="00ABB5"/>
                </a:solidFill>
              </a:rPr>
              <a:t>…</a:t>
            </a:r>
            <a:endParaRPr lang="en-GB" dirty="0"/>
          </a:p>
          <a:p>
            <a:r>
              <a:rPr lang="en-GB" dirty="0" smtClean="0"/>
              <a:t> </a:t>
            </a:r>
            <a:r>
              <a:rPr lang="en-GB" dirty="0" smtClean="0">
                <a:hlinkClick r:id="rId4"/>
              </a:rPr>
              <a:t>www.scotslanguage.com/learning</a:t>
            </a:r>
            <a:endParaRPr lang="en-GB" dirty="0" smtClean="0"/>
          </a:p>
        </p:txBody>
      </p:sp>
      <p:sp>
        <p:nvSpPr>
          <p:cNvPr id="8" name="Content Placeholder 2"/>
          <p:cNvSpPr txBox="1">
            <a:spLocks/>
          </p:cNvSpPr>
          <p:nvPr/>
        </p:nvSpPr>
        <p:spPr>
          <a:xfrm>
            <a:off x="684876" y="1340768"/>
            <a:ext cx="7890969" cy="446449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14400" lvl="1" indent="-457200" algn="l">
              <a:buClr>
                <a:srgbClr val="00ABB5"/>
              </a:buClr>
              <a:buFont typeface="Arial" panose="020B0604020202020204" pitchFamily="34" charset="0"/>
              <a:buChar char="•"/>
            </a:pPr>
            <a:endParaRPr lang="en-GB" sz="2400" dirty="0">
              <a:solidFill>
                <a:schemeClr val="tx1"/>
              </a:solidFill>
            </a:endParaRPr>
          </a:p>
          <a:p>
            <a:pPr marL="914400" lvl="1" indent="-457200" algn="l">
              <a:buClr>
                <a:srgbClr val="00ABB5"/>
              </a:buClr>
              <a:buFont typeface="Arial" panose="020B0604020202020204" pitchFamily="34" charset="0"/>
              <a:buChar char="•"/>
            </a:pPr>
            <a:endParaRPr lang="en-GB" sz="2400" dirty="0">
              <a:solidFill>
                <a:schemeClr val="tx1"/>
              </a:solidFill>
            </a:endParaRPr>
          </a:p>
          <a:p>
            <a:pPr marL="457200" indent="-457200" algn="l">
              <a:buClr>
                <a:srgbClr val="00ABB5"/>
              </a:buClr>
              <a:buFont typeface="Arial" panose="020B0604020202020204" pitchFamily="34" charset="0"/>
              <a:buChar char="•"/>
            </a:pPr>
            <a:endParaRPr lang="en-GB" sz="2800" dirty="0" smtClean="0">
              <a:solidFill>
                <a:schemeClr val="tx1"/>
              </a:solidFill>
            </a:endParaRPr>
          </a:p>
          <a:p>
            <a:pPr marL="457200" indent="-457200" algn="l">
              <a:buClr>
                <a:srgbClr val="00ABB5"/>
              </a:buClr>
              <a:buFont typeface="Arial" panose="020B0604020202020204" pitchFamily="34" charset="0"/>
              <a:buChar char="•"/>
            </a:pPr>
            <a:endParaRPr lang="en-GB" sz="2400" dirty="0" smtClean="0">
              <a:solidFill>
                <a:schemeClr val="tx1"/>
              </a:solidFill>
            </a:endParaRPr>
          </a:p>
          <a:p>
            <a:pPr marL="914400" lvl="1" indent="-457200" algn="l">
              <a:buClr>
                <a:srgbClr val="00ABB5"/>
              </a:buClr>
              <a:buFont typeface="Arial" panose="020B0604020202020204" pitchFamily="34" charset="0"/>
              <a:buChar char="•"/>
            </a:pPr>
            <a:endParaRPr lang="en-GB" sz="2400" dirty="0" smtClean="0">
              <a:solidFill>
                <a:schemeClr val="tx1"/>
              </a:solidFill>
            </a:endParaRPr>
          </a:p>
        </p:txBody>
      </p:sp>
      <p:pic>
        <p:nvPicPr>
          <p:cNvPr id="2" name="Picture 1"/>
          <p:cNvPicPr>
            <a:picLocks noChangeAspect="1"/>
          </p:cNvPicPr>
          <p:nvPr/>
        </p:nvPicPr>
        <p:blipFill rotWithShape="1">
          <a:blip r:embed="rId5"/>
          <a:srcRect t="6890" r="30268"/>
          <a:stretch/>
        </p:blipFill>
        <p:spPr>
          <a:xfrm>
            <a:off x="35496" y="1412776"/>
            <a:ext cx="9073008" cy="6811144"/>
          </a:xfrm>
          <a:prstGeom prst="rect">
            <a:avLst/>
          </a:prstGeom>
        </p:spPr>
      </p:pic>
    </p:spTree>
    <p:extLst>
      <p:ext uri="{BB962C8B-B14F-4D97-AF65-F5344CB8AC3E}">
        <p14:creationId xmlns:p14="http://schemas.microsoft.com/office/powerpoint/2010/main" val="1170245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ucation Scotland RGB (45m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093296"/>
            <a:ext cx="1619250" cy="647700"/>
          </a:xfrm>
          <a:prstGeom prst="rect">
            <a:avLst/>
          </a:prstGeom>
          <a:noFill/>
        </p:spPr>
      </p:pic>
      <p:sp>
        <p:nvSpPr>
          <p:cNvPr id="5" name="TextBox 4"/>
          <p:cNvSpPr txBox="1"/>
          <p:nvPr/>
        </p:nvSpPr>
        <p:spPr>
          <a:xfrm>
            <a:off x="467544" y="6373814"/>
            <a:ext cx="8352928" cy="400110"/>
          </a:xfrm>
          <a:prstGeom prst="rect">
            <a:avLst/>
          </a:prstGeom>
          <a:noFill/>
        </p:spPr>
        <p:txBody>
          <a:bodyPr wrap="square" rtlCol="0">
            <a:spAutoFit/>
          </a:bodyPr>
          <a:lstStyle/>
          <a:p>
            <a:pPr algn="ctr"/>
            <a:r>
              <a:rPr lang="en-GB" sz="2000" b="1" dirty="0" smtClean="0">
                <a:solidFill>
                  <a:srgbClr val="00ABB5"/>
                </a:solidFill>
                <a:latin typeface="+mj-lt"/>
                <a:ea typeface="+mj-ea"/>
                <a:cs typeface="+mj-cs"/>
              </a:rPr>
              <a:t>for </a:t>
            </a:r>
            <a:r>
              <a:rPr lang="en-GB" sz="2000" b="1" dirty="0">
                <a:solidFill>
                  <a:srgbClr val="00ABB5"/>
                </a:solidFill>
                <a:latin typeface="+mj-lt"/>
                <a:ea typeface="+mj-ea"/>
                <a:cs typeface="+mj-cs"/>
              </a:rPr>
              <a:t>Scotland’s learners with Scotland’s </a:t>
            </a:r>
            <a:r>
              <a:rPr lang="en-GB" sz="2000" b="1" dirty="0" smtClean="0">
                <a:solidFill>
                  <a:srgbClr val="00ABB5"/>
                </a:solidFill>
                <a:latin typeface="+mj-lt"/>
                <a:ea typeface="+mj-ea"/>
                <a:cs typeface="+mj-cs"/>
              </a:rPr>
              <a:t>educators</a:t>
            </a:r>
            <a:endParaRPr lang="en-GB" sz="2000" b="1" dirty="0">
              <a:solidFill>
                <a:srgbClr val="00ABB5"/>
              </a:solidFill>
              <a:latin typeface="+mj-lt"/>
              <a:ea typeface="+mj-ea"/>
              <a:cs typeface="+mj-cs"/>
            </a:endParaRPr>
          </a:p>
        </p:txBody>
      </p:sp>
      <p:sp>
        <p:nvSpPr>
          <p:cNvPr id="7" name="Title 1"/>
          <p:cNvSpPr txBox="1">
            <a:spLocks/>
          </p:cNvSpPr>
          <p:nvPr/>
        </p:nvSpPr>
        <p:spPr>
          <a:xfrm>
            <a:off x="458851" y="332656"/>
            <a:ext cx="8287130" cy="78232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err="1" smtClean="0">
                <a:solidFill>
                  <a:srgbClr val="00ABB5"/>
                </a:solidFill>
              </a:rPr>
              <a:t>CPD</a:t>
            </a:r>
            <a:r>
              <a:rPr lang="en-GB" b="1" dirty="0" smtClean="0">
                <a:solidFill>
                  <a:srgbClr val="00ABB5"/>
                </a:solidFill>
              </a:rPr>
              <a:t>: Open University in Scotland</a:t>
            </a:r>
            <a:endParaRPr lang="en-GB" b="1" dirty="0">
              <a:solidFill>
                <a:srgbClr val="00ABB5"/>
              </a:solidFill>
            </a:endParaRPr>
          </a:p>
        </p:txBody>
      </p:sp>
      <p:sp>
        <p:nvSpPr>
          <p:cNvPr id="8" name="Content Placeholder 2"/>
          <p:cNvSpPr txBox="1">
            <a:spLocks/>
          </p:cNvSpPr>
          <p:nvPr/>
        </p:nvSpPr>
        <p:spPr>
          <a:xfrm>
            <a:off x="684876" y="1340768"/>
            <a:ext cx="7890969" cy="4752528"/>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Clr>
                <a:srgbClr val="00ABB5"/>
              </a:buClr>
              <a:buFont typeface="Arial" panose="020B0604020202020204" pitchFamily="34" charset="0"/>
              <a:buChar char="•"/>
            </a:pPr>
            <a:r>
              <a:rPr lang="en-GB" sz="2800" dirty="0" smtClean="0">
                <a:solidFill>
                  <a:schemeClr val="tx1"/>
                </a:solidFill>
              </a:rPr>
              <a:t>New Open Learn course on Scots language</a:t>
            </a:r>
          </a:p>
          <a:p>
            <a:pPr marL="914400" lvl="1" indent="-457200" algn="l">
              <a:buClr>
                <a:srgbClr val="00ABB5"/>
              </a:buClr>
              <a:buFont typeface="Arial" panose="020B0604020202020204" pitchFamily="34" charset="0"/>
              <a:buChar char="•"/>
            </a:pPr>
            <a:r>
              <a:rPr lang="en-GB" sz="2400" dirty="0" smtClean="0">
                <a:solidFill>
                  <a:schemeClr val="tx1"/>
                </a:solidFill>
              </a:rPr>
              <a:t>Approx. 10 hours of study, structured in 20 sections</a:t>
            </a:r>
          </a:p>
          <a:p>
            <a:pPr marL="914400" lvl="1" indent="-457200" algn="l">
              <a:buClr>
                <a:srgbClr val="00ABB5"/>
              </a:buClr>
              <a:buFont typeface="Arial" panose="020B0604020202020204" pitchFamily="34" charset="0"/>
              <a:buChar char="•"/>
            </a:pPr>
            <a:r>
              <a:rPr lang="en-GB" sz="2400" dirty="0" smtClean="0">
                <a:solidFill>
                  <a:schemeClr val="tx1"/>
                </a:solidFill>
              </a:rPr>
              <a:t>Free and accessible to all </a:t>
            </a:r>
            <a:r>
              <a:rPr lang="en-US" sz="2400" dirty="0">
                <a:solidFill>
                  <a:schemeClr val="tx1"/>
                </a:solidFill>
              </a:rPr>
              <a:t>via </a:t>
            </a:r>
            <a:r>
              <a:rPr lang="en-US" sz="2400" dirty="0" err="1" smtClean="0">
                <a:solidFill>
                  <a:schemeClr val="tx1"/>
                </a:solidFill>
              </a:rPr>
              <a:t>OpenLearn</a:t>
            </a:r>
            <a:r>
              <a:rPr lang="en-US" sz="2400" dirty="0" smtClean="0">
                <a:solidFill>
                  <a:schemeClr val="tx1"/>
                </a:solidFill>
              </a:rPr>
              <a:t> </a:t>
            </a:r>
            <a:r>
              <a:rPr lang="en-US" sz="2400" dirty="0">
                <a:solidFill>
                  <a:schemeClr val="tx1"/>
                </a:solidFill>
              </a:rPr>
              <a:t>Create</a:t>
            </a:r>
            <a:endParaRPr lang="en-GB" sz="2400" dirty="0" smtClean="0">
              <a:solidFill>
                <a:schemeClr val="tx1"/>
              </a:solidFill>
            </a:endParaRPr>
          </a:p>
          <a:p>
            <a:pPr marL="457200" indent="-457200" algn="l">
              <a:buClr>
                <a:srgbClr val="00ABB5"/>
              </a:buClr>
              <a:buFont typeface="Arial" panose="020B0604020202020204" pitchFamily="34" charset="0"/>
              <a:buChar char="•"/>
            </a:pPr>
            <a:r>
              <a:rPr lang="en-US" sz="2800" dirty="0" smtClean="0">
                <a:solidFill>
                  <a:schemeClr val="tx1"/>
                </a:solidFill>
              </a:rPr>
              <a:t>Having </a:t>
            </a:r>
            <a:r>
              <a:rPr lang="en-US" sz="2800" dirty="0">
                <a:solidFill>
                  <a:schemeClr val="tx1"/>
                </a:solidFill>
              </a:rPr>
              <a:t>completed the course, the aim is for learners </a:t>
            </a:r>
            <a:r>
              <a:rPr lang="en-US" sz="2800" dirty="0" smtClean="0">
                <a:solidFill>
                  <a:schemeClr val="tx1"/>
                </a:solidFill>
              </a:rPr>
              <a:t>to:</a:t>
            </a:r>
          </a:p>
          <a:p>
            <a:pPr marL="914400" lvl="1" indent="-457200" algn="l">
              <a:buClr>
                <a:srgbClr val="00ABB5"/>
              </a:buClr>
              <a:buFont typeface="Arial" panose="020B0604020202020204" pitchFamily="34" charset="0"/>
              <a:buChar char="•"/>
            </a:pPr>
            <a:r>
              <a:rPr lang="en-US" sz="2400" dirty="0" smtClean="0">
                <a:solidFill>
                  <a:schemeClr val="tx1"/>
                </a:solidFill>
              </a:rPr>
              <a:t>understand </a:t>
            </a:r>
            <a:r>
              <a:rPr lang="en-US" sz="2400" dirty="0">
                <a:solidFill>
                  <a:schemeClr val="tx1"/>
                </a:solidFill>
              </a:rPr>
              <a:t>Scots as a living language; </a:t>
            </a:r>
            <a:endParaRPr lang="en-US" sz="2400" dirty="0" smtClean="0">
              <a:solidFill>
                <a:schemeClr val="tx1"/>
              </a:solidFill>
            </a:endParaRPr>
          </a:p>
          <a:p>
            <a:pPr marL="914400" lvl="1" indent="-457200" algn="l">
              <a:buClr>
                <a:srgbClr val="00ABB5"/>
              </a:buClr>
              <a:buFont typeface="Arial" panose="020B0604020202020204" pitchFamily="34" charset="0"/>
              <a:buChar char="•"/>
            </a:pPr>
            <a:r>
              <a:rPr lang="en-US" sz="2400" dirty="0" smtClean="0">
                <a:solidFill>
                  <a:schemeClr val="tx1"/>
                </a:solidFill>
              </a:rPr>
              <a:t>understand </a:t>
            </a:r>
            <a:r>
              <a:rPr lang="en-US" sz="2400" dirty="0">
                <a:solidFill>
                  <a:schemeClr val="tx1"/>
                </a:solidFill>
              </a:rPr>
              <a:t>the history and linguistic development of </a:t>
            </a:r>
            <a:r>
              <a:rPr lang="en-US" sz="2400" dirty="0" smtClean="0">
                <a:solidFill>
                  <a:schemeClr val="tx1"/>
                </a:solidFill>
              </a:rPr>
              <a:t>Scots;</a:t>
            </a:r>
          </a:p>
          <a:p>
            <a:pPr marL="914400" lvl="1" indent="-457200" algn="l">
              <a:buClr>
                <a:srgbClr val="00ABB5"/>
              </a:buClr>
              <a:buFont typeface="Arial" panose="020B0604020202020204" pitchFamily="34" charset="0"/>
              <a:buChar char="•"/>
            </a:pPr>
            <a:r>
              <a:rPr lang="en-US" sz="2400" dirty="0" smtClean="0">
                <a:solidFill>
                  <a:schemeClr val="tx1"/>
                </a:solidFill>
              </a:rPr>
              <a:t>have </a:t>
            </a:r>
            <a:r>
              <a:rPr lang="en-US" sz="2400" dirty="0">
                <a:solidFill>
                  <a:schemeClr val="tx1"/>
                </a:solidFill>
              </a:rPr>
              <a:t>more confidence, knowledge and skills in the use of Scots in the </a:t>
            </a:r>
            <a:r>
              <a:rPr lang="en-US" sz="2400" dirty="0" smtClean="0">
                <a:solidFill>
                  <a:schemeClr val="tx1"/>
                </a:solidFill>
              </a:rPr>
              <a:t>classroom;</a:t>
            </a:r>
          </a:p>
          <a:p>
            <a:pPr marL="914400" lvl="1" indent="-457200" algn="l">
              <a:buClr>
                <a:srgbClr val="00ABB5"/>
              </a:buClr>
              <a:buFont typeface="Arial" panose="020B0604020202020204" pitchFamily="34" charset="0"/>
              <a:buChar char="•"/>
            </a:pPr>
            <a:r>
              <a:rPr lang="en-US" sz="2400" dirty="0" smtClean="0">
                <a:solidFill>
                  <a:schemeClr val="tx1"/>
                </a:solidFill>
              </a:rPr>
              <a:t>have </a:t>
            </a:r>
            <a:r>
              <a:rPr lang="en-US" sz="2400" dirty="0">
                <a:solidFill>
                  <a:schemeClr val="tx1"/>
                </a:solidFill>
              </a:rPr>
              <a:t>increased awareness of other, related resources and how to access them</a:t>
            </a:r>
            <a:endParaRPr lang="en-GB" sz="2400" dirty="0" smtClean="0">
              <a:solidFill>
                <a:schemeClr val="tx1"/>
              </a:solidFill>
            </a:endParaRPr>
          </a:p>
          <a:p>
            <a:pPr algn="l">
              <a:buClr>
                <a:srgbClr val="00ABB5"/>
              </a:buClr>
            </a:pPr>
            <a:endParaRPr lang="en-GB" sz="2800" dirty="0" smtClean="0">
              <a:solidFill>
                <a:schemeClr val="tx1"/>
              </a:solidFill>
            </a:endParaRPr>
          </a:p>
          <a:p>
            <a:pPr marL="457200" indent="-457200" algn="l">
              <a:buClr>
                <a:srgbClr val="00ABB5"/>
              </a:buClr>
              <a:buFont typeface="Arial" panose="020B0604020202020204" pitchFamily="34" charset="0"/>
              <a:buChar char="•"/>
            </a:pPr>
            <a:endParaRPr lang="en-GB" sz="2400" dirty="0" smtClean="0">
              <a:solidFill>
                <a:schemeClr val="tx1"/>
              </a:solidFill>
            </a:endParaRPr>
          </a:p>
          <a:p>
            <a:pPr marL="914400" lvl="1" indent="-457200" algn="l">
              <a:buClr>
                <a:srgbClr val="00ABB5"/>
              </a:buClr>
              <a:buFont typeface="Arial" panose="020B0604020202020204" pitchFamily="34" charset="0"/>
              <a:buChar char="•"/>
            </a:pPr>
            <a:endParaRPr lang="en-GB" sz="2400" dirty="0" smtClean="0">
              <a:solidFill>
                <a:schemeClr val="tx1"/>
              </a:solidFill>
            </a:endParaRPr>
          </a:p>
        </p:txBody>
      </p:sp>
    </p:spTree>
    <p:extLst>
      <p:ext uri="{BB962C8B-B14F-4D97-AF65-F5344CB8AC3E}">
        <p14:creationId xmlns:p14="http://schemas.microsoft.com/office/powerpoint/2010/main" val="618627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ucation Scotland RGB (45mm)"/>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093296"/>
            <a:ext cx="1619250" cy="647700"/>
          </a:xfrm>
          <a:prstGeom prst="rect">
            <a:avLst/>
          </a:prstGeom>
          <a:noFill/>
        </p:spPr>
      </p:pic>
      <p:sp>
        <p:nvSpPr>
          <p:cNvPr id="5" name="TextBox 4"/>
          <p:cNvSpPr txBox="1"/>
          <p:nvPr/>
        </p:nvSpPr>
        <p:spPr>
          <a:xfrm>
            <a:off x="467544" y="6373814"/>
            <a:ext cx="8352928" cy="400110"/>
          </a:xfrm>
          <a:prstGeom prst="rect">
            <a:avLst/>
          </a:prstGeom>
          <a:noFill/>
        </p:spPr>
        <p:txBody>
          <a:bodyPr wrap="square" rtlCol="0">
            <a:spAutoFit/>
          </a:bodyPr>
          <a:lstStyle/>
          <a:p>
            <a:pPr algn="ctr"/>
            <a:r>
              <a:rPr lang="en-GB" sz="2000" b="1" dirty="0" smtClean="0">
                <a:solidFill>
                  <a:srgbClr val="00ABB5"/>
                </a:solidFill>
                <a:latin typeface="+mj-lt"/>
                <a:ea typeface="+mj-ea"/>
                <a:cs typeface="+mj-cs"/>
              </a:rPr>
              <a:t>for </a:t>
            </a:r>
            <a:r>
              <a:rPr lang="en-GB" sz="2000" b="1" dirty="0">
                <a:solidFill>
                  <a:srgbClr val="00ABB5"/>
                </a:solidFill>
                <a:latin typeface="+mj-lt"/>
                <a:ea typeface="+mj-ea"/>
                <a:cs typeface="+mj-cs"/>
              </a:rPr>
              <a:t>Scotland’s learners with Scotland’s </a:t>
            </a:r>
            <a:r>
              <a:rPr lang="en-GB" sz="2000" b="1" dirty="0" smtClean="0">
                <a:solidFill>
                  <a:srgbClr val="00ABB5"/>
                </a:solidFill>
                <a:latin typeface="+mj-lt"/>
                <a:ea typeface="+mj-ea"/>
                <a:cs typeface="+mj-cs"/>
              </a:rPr>
              <a:t>educators</a:t>
            </a:r>
            <a:endParaRPr lang="en-GB" sz="2000" b="1" dirty="0">
              <a:solidFill>
                <a:srgbClr val="00ABB5"/>
              </a:solidFill>
              <a:latin typeface="+mj-lt"/>
              <a:ea typeface="+mj-ea"/>
              <a:cs typeface="+mj-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78457"/>
            <a:ext cx="3109627" cy="1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0770" y="3009726"/>
            <a:ext cx="5653558" cy="923330"/>
          </a:xfrm>
          <a:prstGeom prst="rect">
            <a:avLst/>
          </a:prstGeom>
          <a:noFill/>
        </p:spPr>
        <p:txBody>
          <a:bodyPr wrap="square" rtlCol="0">
            <a:spAutoFit/>
          </a:bodyPr>
          <a:lstStyle/>
          <a:p>
            <a:pPr algn="ctr"/>
            <a:r>
              <a:rPr lang="en-GB" sz="5400" b="1" dirty="0" err="1" smtClean="0"/>
              <a:t>Ony</a:t>
            </a:r>
            <a:r>
              <a:rPr lang="en-GB" sz="5400" b="1" dirty="0" smtClean="0"/>
              <a:t> questions?</a:t>
            </a:r>
            <a:endParaRPr lang="en-GB" b="1" dirty="0"/>
          </a:p>
        </p:txBody>
      </p:sp>
    </p:spTree>
    <p:extLst>
      <p:ext uri="{BB962C8B-B14F-4D97-AF65-F5344CB8AC3E}">
        <p14:creationId xmlns:p14="http://schemas.microsoft.com/office/powerpoint/2010/main" val="2930388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7165582EC3DC41B395D97DB1BF3DA8" ma:contentTypeVersion="0" ma:contentTypeDescription="Create a new document." ma:contentTypeScope="" ma:versionID="feb5a8be638222871c1a438969e75d01">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etadata xmlns="http://www.objective.com/ecm/document/metadata/53D26341A57B383EE0540010E0463CCA" version="1.0.0">
  <systemFields>
    <field name="Objective-Id">
      <value order="0">A20959318</value>
    </field>
    <field name="Objective-Title">
      <value order="0">NLC Learning Festival - May 2018</value>
    </field>
    <field name="Objective-Description">
      <value order="0"/>
    </field>
    <field name="Objective-CreationStamp">
      <value order="0">2018-05-07T13:57:21Z</value>
    </field>
    <field name="Objective-IsApproved">
      <value order="0">false</value>
    </field>
    <field name="Objective-IsPublished">
      <value order="0">false</value>
    </field>
    <field name="Objective-DatePublished">
      <value order="0"/>
    </field>
    <field name="Objective-ModificationStamp">
      <value order="0">2018-05-07T23:29:50Z</value>
    </field>
    <field name="Objective-Owner">
      <value order="0">Gorman, Gayle G (U442762)</value>
    </field>
    <field name="Objective-Path">
      <value order="0">Objective Global Folder:System Folders:Home:Gorman, Gayle G (U442762):Summer 2018:stakeholder presentations</value>
    </field>
    <field name="Objective-Parent">
      <value order="0">stakeholder presentations</value>
    </field>
    <field name="Objective-State">
      <value order="0">Being Drafted</value>
    </field>
    <field name="Objective-VersionId">
      <value order="0">vA29410334</value>
    </field>
    <field name="Objective-Version">
      <value order="0">0.3</value>
    </field>
    <field name="Objective-VersionNumber">
      <value order="0">3</value>
    </field>
    <field name="Objective-VersionComment">
      <value order="0"/>
    </field>
    <field name="Objective-FileNumber">
      <value order="0"/>
    </field>
    <field name="Objective-Classification">
      <value order="0">Not Protectively Marked</value>
    </field>
    <field name="Objective-Caveats">
      <value order="0"/>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Props1.xml><?xml version="1.0" encoding="utf-8"?>
<ds:datastoreItem xmlns:ds="http://schemas.openxmlformats.org/officeDocument/2006/customXml" ds:itemID="{C273164A-E06B-4DE5-B7D3-20423735ADBD}">
  <ds:schemaRefs>
    <ds:schemaRef ds:uri="http://schemas.microsoft.com/office/2006/documentManagement/types"/>
    <ds:schemaRef ds:uri="http://schemas.microsoft.com/office/infopath/2007/PartnerControls"/>
    <ds:schemaRef ds:uri="http://purl.org/dc/terms/"/>
    <ds:schemaRef ds:uri="http://purl.org/dc/dcmitype/"/>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6D9C63D-7D9C-4C85-B807-1812F6B0F73A}">
  <ds:schemaRefs>
    <ds:schemaRef ds:uri="http://schemas.microsoft.com/sharepoint/v3/contenttype/forms"/>
  </ds:schemaRefs>
</ds:datastoreItem>
</file>

<file path=customXml/itemProps3.xml><?xml version="1.0" encoding="utf-8"?>
<ds:datastoreItem xmlns:ds="http://schemas.openxmlformats.org/officeDocument/2006/customXml" ds:itemID="{9ECE9A08-416E-4A46-A359-77FD37925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docProps/app.xml><?xml version="1.0" encoding="utf-8"?>
<Properties xmlns="http://schemas.openxmlformats.org/officeDocument/2006/extended-properties" xmlns:vt="http://schemas.openxmlformats.org/officeDocument/2006/docPropsVTypes">
  <TotalTime>4412</TotalTime>
  <Words>381</Words>
  <Application>Microsoft Office PowerPoint</Application>
  <PresentationFormat>On-screen Show (4:3)</PresentationFormat>
  <Paragraphs>49</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Wan wye ir anither</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n300324</dc:creator>
  <cp:lastModifiedBy>Rebecca Pitman</cp:lastModifiedBy>
  <cp:revision>99</cp:revision>
  <dcterms:created xsi:type="dcterms:W3CDTF">2018-05-03T20:13:04Z</dcterms:created>
  <dcterms:modified xsi:type="dcterms:W3CDTF">2019-09-18T08:53:48Z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A20959318</vt:lpwstr>
  </property>
  <property fmtid="{D5CDD505-2E9C-101B-9397-08002B2CF9AE}" pid="4" name="Objective-Title">
    <vt:lpwstr>NLC Learning Festival - May 2018</vt:lpwstr>
  </property>
  <property fmtid="{D5CDD505-2E9C-101B-9397-08002B2CF9AE}" pid="5" name="Objective-Description">
    <vt:lpwstr>
    </vt:lpwstr>
  </property>
  <property fmtid="{D5CDD505-2E9C-101B-9397-08002B2CF9AE}" pid="6" name="Objective-CreationStamp">
    <vt:filetime>2018-05-07T13:57:31Z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vt:lpwstr>
  </property>
  <property fmtid="{D5CDD505-2E9C-101B-9397-08002B2CF9AE}" pid="10" name="Objective-ModificationStamp">
    <vt:filetime>2018-05-07T23:29:51Z</vt:filetime>
  </property>
  <property fmtid="{D5CDD505-2E9C-101B-9397-08002B2CF9AE}" pid="11" name="Objective-Owner">
    <vt:lpwstr>Gorman, Gayle G (U442762)</vt:lpwstr>
  </property>
  <property fmtid="{D5CDD505-2E9C-101B-9397-08002B2CF9AE}" pid="12" name="Objective-Path">
    <vt:lpwstr>Gorman, Gayle G (U442762):Summer 2018:stakeholder presentations:</vt:lpwstr>
  </property>
  <property fmtid="{D5CDD505-2E9C-101B-9397-08002B2CF9AE}" pid="13" name="Objective-Parent">
    <vt:lpwstr>stakeholder presentations</vt:lpwstr>
  </property>
  <property fmtid="{D5CDD505-2E9C-101B-9397-08002B2CF9AE}" pid="14" name="Objective-State">
    <vt:lpwstr>Being Drafted</vt:lpwstr>
  </property>
  <property fmtid="{D5CDD505-2E9C-101B-9397-08002B2CF9AE}" pid="15" name="Objective-VersionId">
    <vt:lpwstr>vA29410334</vt:lpwstr>
  </property>
  <property fmtid="{D5CDD505-2E9C-101B-9397-08002B2CF9AE}" pid="16" name="Objective-Version">
    <vt:lpwstr>0.3</vt:lpwstr>
  </property>
  <property fmtid="{D5CDD505-2E9C-101B-9397-08002B2CF9AE}" pid="17" name="Objective-VersionNumber">
    <vt:r8>3</vt:r8>
  </property>
  <property fmtid="{D5CDD505-2E9C-101B-9397-08002B2CF9AE}" pid="18" name="Objective-VersionComment">
    <vt:lpwstr>
    </vt:lpwstr>
  </property>
  <property fmtid="{D5CDD505-2E9C-101B-9397-08002B2CF9AE}" pid="19" name="Objective-FileNumber">
    <vt:lpwstr>
    </vt:lpwstr>
  </property>
  <property fmtid="{D5CDD505-2E9C-101B-9397-08002B2CF9AE}" pid="20" name="Objective-Classification">
    <vt:lpwstr>[Inherited - Not Protectively Marked]</vt:lpwstr>
  </property>
  <property fmtid="{D5CDD505-2E9C-101B-9397-08002B2CF9AE}" pid="21" name="Objective-Caveats">
    <vt:lpwstr>
    </vt:lpwstr>
  </property>
  <property fmtid="{D5CDD505-2E9C-101B-9397-08002B2CF9AE}" pid="22" name="Objective-Connect Creator">
    <vt:lpwstr>
    </vt:lpwstr>
  </property>
  <property fmtid="{D5CDD505-2E9C-101B-9397-08002B2CF9AE}" pid="23" name="Objective-Date Received">
    <vt:lpwstr>
    </vt:lpwstr>
  </property>
  <property fmtid="{D5CDD505-2E9C-101B-9397-08002B2CF9AE}" pid="24" name="Objective-Date of Original">
    <vt:lpwstr>
    </vt:lpwstr>
  </property>
  <property fmtid="{D5CDD505-2E9C-101B-9397-08002B2CF9AE}" pid="25" name="Objective-SG Web Publication - Category">
    <vt:lpwstr>
    </vt:lpwstr>
  </property>
  <property fmtid="{D5CDD505-2E9C-101B-9397-08002B2CF9AE}" pid="26" name="Objective-SG Web Publication - Category 2 Classification">
    <vt:lpwstr>
    </vt:lpwstr>
  </property>
  <property fmtid="{D5CDD505-2E9C-101B-9397-08002B2CF9AE}" pid="27" name="Objective-Comment">
    <vt:lpwstr>
    </vt:lpwstr>
  </property>
  <property fmtid="{D5CDD505-2E9C-101B-9397-08002B2CF9AE}" pid="28" name="Objective-Date of Original [system]">
    <vt:lpwstr>
    </vt:lpwstr>
  </property>
  <property fmtid="{D5CDD505-2E9C-101B-9397-08002B2CF9AE}" pid="29" name="Objective-Date Received [system]">
    <vt:lpwstr>
    </vt:lpwstr>
  </property>
  <property fmtid="{D5CDD505-2E9C-101B-9397-08002B2CF9AE}" pid="30" name="Objective-SG Web Publication - Category [system]">
    <vt:lpwstr>
    </vt:lpwstr>
  </property>
  <property fmtid="{D5CDD505-2E9C-101B-9397-08002B2CF9AE}" pid="31" name="Objective-SG Web Publication - Category 2 Classification [system]">
    <vt:lpwstr>
    </vt:lpwstr>
  </property>
  <property fmtid="{D5CDD505-2E9C-101B-9397-08002B2CF9AE}" pid="32" name="Objective-Connect Creator [system]">
    <vt:lpwstr>
    </vt:lpwstr>
  </property>
  <property fmtid="{D5CDD505-2E9C-101B-9397-08002B2CF9AE}" pid="33" name="ContentTypeId">
    <vt:lpwstr>0x010100457165582EC3DC41B395D97DB1BF3DA8</vt:lpwstr>
  </property>
</Properties>
</file>