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handoutMasterIdLst>
    <p:handoutMasterId r:id="rId24"/>
  </p:handoutMasterIdLst>
  <p:sldIdLst>
    <p:sldId id="263" r:id="rId12"/>
    <p:sldId id="294" r:id="rId13"/>
    <p:sldId id="280" r:id="rId14"/>
    <p:sldId id="296" r:id="rId15"/>
    <p:sldId id="295" r:id="rId16"/>
    <p:sldId id="297" r:id="rId17"/>
    <p:sldId id="299" r:id="rId18"/>
    <p:sldId id="300" r:id="rId19"/>
    <p:sldId id="301" r:id="rId20"/>
    <p:sldId id="303" r:id="rId21"/>
    <p:sldId id="302" r:id="rId22"/>
    <p:sldId id="304" r:id="rId23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>
                <a:solidFill>
                  <a:srgbClr val="FFFFFF"/>
                </a:solidFill>
              </a:rPr>
              <a:t> 0303 333 0330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Benchmark%20Presentation.pptx" TargetMode="External"/><Relationship Id="rId2" Type="http://schemas.openxmlformats.org/officeDocument/2006/relationships/hyperlink" Target="../../../HN%20Accounting/Graded%20Unit%202/Study%20Guides/Study%20Guide%202019-20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Accounting: Graded Unit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GB" kern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Dragon’s Den </a:t>
            </a:r>
            <a:r>
              <a:rPr lang="en-GB" kern="0" dirty="0"/>
              <a:t>S</a:t>
            </a: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tyle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!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34159" y="3789040"/>
            <a:ext cx="6553200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Sarah Sutherland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Sar</a:t>
            </a:r>
            <a:r>
              <a:rPr lang="en-GB" kern="0" dirty="0">
                <a:latin typeface="Arial"/>
              </a:rPr>
              <a:t>ah.Sutherland.ic@uhi.ac.uk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The Result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894398"/>
            <a:ext cx="8229600" cy="36228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IE" sz="36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Ask for more money than you need – hidden costs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IE" sz="36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Invest in people as much as the numbers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IE" sz="36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Looking to the future</a:t>
            </a:r>
          </a:p>
          <a:p>
            <a:pPr lvl="1" indent="-342900" algn="just"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GB" sz="3600" kern="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80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The Result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12776"/>
            <a:ext cx="8229600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IE" sz="3600" kern="0" dirty="0">
                <a:solidFill>
                  <a:schemeClr val="bg1"/>
                </a:solidFill>
                <a:latin typeface="Arial"/>
              </a:rPr>
              <a:t>Students now thinking of what is going on in the world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IE" sz="3600" kern="0" dirty="0">
              <a:solidFill>
                <a:schemeClr val="bg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IE" sz="3600" kern="0" dirty="0">
                <a:solidFill>
                  <a:schemeClr val="bg1"/>
                </a:solidFill>
                <a:latin typeface="Arial"/>
              </a:rPr>
              <a:t>Realising that numbers are important but not the be all and end all!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IE" sz="3600" kern="0" dirty="0">
              <a:solidFill>
                <a:schemeClr val="bg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IE" sz="3600" kern="0" dirty="0">
                <a:solidFill>
                  <a:schemeClr val="bg1"/>
                </a:solidFill>
                <a:latin typeface="Arial"/>
              </a:rPr>
              <a:t>Grades have improved!!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sz="3600" kern="0" dirty="0">
              <a:solidFill>
                <a:schemeClr val="bg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IE" sz="3600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74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Feedback from Students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6307" y="1556792"/>
            <a:ext cx="8229600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IE" sz="3600" kern="0" dirty="0">
                <a:solidFill>
                  <a:schemeClr val="bg1"/>
                </a:solidFill>
                <a:latin typeface="Arial"/>
              </a:rPr>
              <a:t>Terrifying!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IE" sz="3600" kern="0" dirty="0">
              <a:solidFill>
                <a:schemeClr val="bg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IE" sz="3600" kern="0" dirty="0">
                <a:solidFill>
                  <a:schemeClr val="bg1"/>
                </a:solidFill>
                <a:latin typeface="Arial"/>
              </a:rPr>
              <a:t>Builds soft skills for employment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IE" sz="3600" kern="0" dirty="0">
              <a:solidFill>
                <a:schemeClr val="bg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IE" sz="3600" kern="0" dirty="0">
                <a:solidFill>
                  <a:schemeClr val="bg1"/>
                </a:solidFill>
                <a:latin typeface="Arial"/>
              </a:rPr>
              <a:t>Really enjoyed talking to industry experts </a:t>
            </a:r>
          </a:p>
        </p:txBody>
      </p:sp>
    </p:spTree>
    <p:extLst>
      <p:ext uri="{BB962C8B-B14F-4D97-AF65-F5344CB8AC3E}">
        <p14:creationId xmlns:p14="http://schemas.microsoft.com/office/powerpoint/2010/main" val="81146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/>
              <a:t>About this workshop…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7200" y="1196752"/>
            <a:ext cx="8229600" cy="48298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Conditions of Assessment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4000" kern="0" dirty="0">
                <a:latin typeface="Arial"/>
              </a:rPr>
              <a:t>Making an Assessment Decision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4000" kern="0" dirty="0">
                <a:latin typeface="Arial"/>
              </a:rPr>
              <a:t>The Problem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4000" kern="0" dirty="0">
                <a:latin typeface="Arial"/>
              </a:rPr>
              <a:t>The Solution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4000" kern="0" dirty="0">
                <a:latin typeface="Arial"/>
              </a:rPr>
              <a:t>The Result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IE" kern="0" dirty="0"/>
              <a:t>Conditions</a:t>
            </a:r>
            <a:r>
              <a:rPr lang="en-GB" kern="0" dirty="0"/>
              <a:t> of Assessment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8229600" cy="41764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3 stages – Planning, Development and Evaluation</a:t>
            </a:r>
          </a:p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IE" sz="3200" kern="0" dirty="0">
                <a:latin typeface="Arial"/>
              </a:rPr>
              <a:t>Set firm deadlines</a:t>
            </a:r>
          </a:p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IE" sz="3200" kern="0" dirty="0">
                <a:latin typeface="Arial"/>
              </a:rPr>
              <a:t>Students are informed a</a:t>
            </a:r>
            <a:r>
              <a:rPr kumimoji="0" lang="en-IE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ssessors</a:t>
            </a: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may:</a:t>
            </a:r>
          </a:p>
          <a:p>
            <a:pPr marL="763588" lvl="2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IE" sz="3200" kern="0" dirty="0">
                <a:solidFill>
                  <a:srgbClr val="FFFFFF"/>
                </a:solidFill>
                <a:latin typeface="Arial"/>
              </a:rPr>
              <a:t>Answer questions</a:t>
            </a:r>
          </a:p>
          <a:p>
            <a:pPr marL="763588" lvl="2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Provide clarification</a:t>
            </a:r>
            <a:r>
              <a:rPr lang="en-GB" sz="3200" kern="0" dirty="0">
                <a:solidFill>
                  <a:srgbClr val="FFFFFF"/>
                </a:solidFill>
                <a:latin typeface="Arial"/>
              </a:rPr>
              <a:t>, guidance and REASONABLE assistance</a:t>
            </a:r>
            <a:endParaRPr kumimoji="0" lang="en-IE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74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Making an Assessment Decision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7C3083-E6DF-4DE3-82BF-BEC6566F78F5}"/>
              </a:ext>
            </a:extLst>
          </p:cNvPr>
          <p:cNvSpPr txBox="1">
            <a:spLocks/>
          </p:cNvSpPr>
          <p:nvPr/>
        </p:nvSpPr>
        <p:spPr>
          <a:xfrm>
            <a:off x="475101" y="126876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IE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Reasonable assistance</a:t>
            </a:r>
          </a:p>
          <a:p>
            <a:pPr marL="763588" lvl="2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400" dirty="0"/>
              <a:t>“difference between providing learners with some direction to generate the required evidence for assessment and providing too much support, which would compromise the integrity of the assessment” GU2 exemplar</a:t>
            </a:r>
          </a:p>
          <a:p>
            <a:pPr marL="763588" lvl="2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GB" sz="2400" dirty="0"/>
          </a:p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IE" sz="2800" kern="0" dirty="0">
                <a:latin typeface="Arial"/>
              </a:rPr>
              <a:t>Candidates have to pass each stage before they can progress to the next</a:t>
            </a:r>
          </a:p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endParaRPr kumimoji="0" lang="en-IE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IE" sz="2800" kern="0" dirty="0">
                <a:latin typeface="Arial"/>
              </a:rPr>
              <a:t>½ marks are not allowed!</a:t>
            </a:r>
            <a:endParaRPr kumimoji="0" lang="en-IE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79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Evidence Requirements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196752"/>
            <a:ext cx="822960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7ECE8D-7797-4287-84A6-6B6AF2C60313}"/>
              </a:ext>
            </a:extLst>
          </p:cNvPr>
          <p:cNvSpPr txBox="1">
            <a:spLocks/>
          </p:cNvSpPr>
          <p:nvPr/>
        </p:nvSpPr>
        <p:spPr>
          <a:xfrm>
            <a:off x="467544" y="1484784"/>
            <a:ext cx="8229600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Candidates must achieve minimum of 50% in each section</a:t>
            </a:r>
          </a:p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IE" sz="3200" kern="0" dirty="0">
              <a:latin typeface="Arial"/>
            </a:endParaRPr>
          </a:p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Must also meet minimum evidence requirements</a:t>
            </a:r>
          </a:p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IE" sz="3200" kern="0" dirty="0">
              <a:latin typeface="Arial"/>
            </a:endParaRPr>
          </a:p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ESSENTIAL both of the above are met in order to be successful</a:t>
            </a:r>
          </a:p>
        </p:txBody>
      </p:sp>
    </p:spTree>
    <p:extLst>
      <p:ext uri="{BB962C8B-B14F-4D97-AF65-F5344CB8AC3E}">
        <p14:creationId xmlns:p14="http://schemas.microsoft.com/office/powerpoint/2010/main" val="287201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The Problem</a:t>
            </a:r>
            <a:r>
              <a:rPr lang="en-GB" kern="0" dirty="0"/>
              <a:t>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B11C98-2A16-4FEE-AF1E-17C1D70E8CF6}"/>
              </a:ext>
            </a:extLst>
          </p:cNvPr>
          <p:cNvSpPr txBox="1">
            <a:spLocks/>
          </p:cNvSpPr>
          <p:nvPr/>
        </p:nvSpPr>
        <p:spPr>
          <a:xfrm>
            <a:off x="467544" y="1310007"/>
            <a:ext cx="8229600" cy="51125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63538" lvl="1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I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Developing Stage</a:t>
            </a:r>
          </a:p>
          <a:p>
            <a:pPr marL="763588" lvl="2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I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Report suffering – students focusing too much on numerical content</a:t>
            </a:r>
          </a:p>
          <a:p>
            <a:pPr marL="763588" lvl="2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IE" sz="2400" kern="0" dirty="0">
              <a:solidFill>
                <a:srgbClr val="FFFFFF"/>
              </a:solidFill>
              <a:latin typeface="Arial"/>
            </a:endParaRPr>
          </a:p>
          <a:p>
            <a:pPr marL="763588" lvl="2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IE" sz="2400" kern="0" dirty="0">
                <a:solidFill>
                  <a:srgbClr val="FFFFFF"/>
                </a:solidFill>
                <a:latin typeface="Arial"/>
              </a:rPr>
              <a:t>Never thinking outside the box – focusing purely on costs and revenue</a:t>
            </a:r>
          </a:p>
          <a:p>
            <a:pPr marL="763588" lvl="2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763588" lvl="2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I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Further research and additional/alternative practices to increase profitability often answered poorly</a:t>
            </a:r>
          </a:p>
          <a:p>
            <a:pPr marL="763588" lvl="2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763588" lvl="2" indent="-363538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I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In 17/18</a:t>
            </a:r>
            <a:r>
              <a:rPr lang="en-IE" sz="2400" kern="0" dirty="0">
                <a:solidFill>
                  <a:srgbClr val="FFFFFF"/>
                </a:solidFill>
                <a:latin typeface="Arial"/>
              </a:rPr>
              <a:t>, out of 29 projects, only one mentioned Brexit………</a:t>
            </a: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05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The Solution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196752"/>
            <a:ext cx="8229600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I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Dragon’s Den</a:t>
            </a:r>
          </a:p>
          <a:p>
            <a:pPr lvl="1" indent="-342900" algn="just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IE" sz="3600" kern="0" dirty="0">
                <a:latin typeface="Arial"/>
              </a:rPr>
              <a:t>1 hour classes – semester continuous</a:t>
            </a:r>
          </a:p>
          <a:p>
            <a:pPr lvl="1" indent="-342900" algn="just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IE" sz="3600" kern="0" dirty="0">
                <a:latin typeface="Arial"/>
              </a:rPr>
              <a:t>Alternative case study issued at induction</a:t>
            </a:r>
          </a:p>
          <a:p>
            <a:pPr lvl="1" indent="-342900" algn="just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kumimoji="0" lang="en-I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Students put </a:t>
            </a:r>
            <a:r>
              <a:rPr lang="en-IE" sz="3600" kern="0" dirty="0">
                <a:latin typeface="Arial"/>
              </a:rPr>
              <a:t>into groups (lecturers choice – mix of abilities) before first class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78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The Solution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196752"/>
            <a:ext cx="8229600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I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Prepare calculations up to and including Master Budget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IE" sz="3600" kern="0" dirty="0"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36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Guide</a:t>
            </a:r>
            <a:endParaRPr lang="en-GB" sz="3600" kern="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sz="3600" kern="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sz="3600" kern="0" dirty="0">
                <a:solidFill>
                  <a:schemeClr val="bg1"/>
                </a:solidFill>
                <a:latin typeface="Arial"/>
                <a:hlinkClick r:id="rId3" action="ppaction://hlinkpres?slideindex=1&amp;slidetitle="/>
              </a:rPr>
              <a:t>Student Presentations</a:t>
            </a:r>
            <a:endParaRPr lang="en-GB" sz="3600" kern="0" dirty="0">
              <a:solidFill>
                <a:schemeClr val="bg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sz="3600" kern="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sz="3600" kern="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05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The Result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376540"/>
            <a:ext cx="8229600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IE" sz="36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Students now thinking about more external factors:</a:t>
            </a:r>
          </a:p>
          <a:p>
            <a:pPr lvl="1" indent="-342900" algn="just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IE" sz="36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Dropping unsuccessful product lines (Matthew’s Coaches example)</a:t>
            </a:r>
          </a:p>
          <a:p>
            <a:pPr lvl="1" indent="-342900" algn="just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IE" sz="36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Comparing cost of renting v buying and maintenance</a:t>
            </a:r>
          </a:p>
          <a:p>
            <a:pPr lvl="1" indent="-342900" algn="just"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IE" sz="36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Renting machinery due to obsoletion</a:t>
            </a:r>
          </a:p>
          <a:p>
            <a:pPr lvl="1" indent="-342900" algn="just">
              <a:buClr>
                <a:srgbClr val="FFFFFF"/>
              </a:buClr>
              <a:buFont typeface="Wingdings" pitchFamily="2" charset="2"/>
              <a:buChar char="w"/>
              <a:defRPr/>
            </a:pPr>
            <a:endParaRPr lang="en-GB" sz="3600" kern="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827725"/>
      </p:ext>
    </p:extLst>
  </p:cSld>
  <p:clrMapOvr>
    <a:masterClrMapping/>
  </p:clrMapOvr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359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Arial Narrow</vt:lpstr>
      <vt:lpstr>Calibri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Accounting: Graded Unit 1 Presentation</dc:title>
  <dc:creator>Sarah Sutherland</dc:creator>
  <cp:lastModifiedBy>Eileen Reid</cp:lastModifiedBy>
  <cp:revision>90</cp:revision>
  <cp:lastPrinted>2013-10-31T13:53:25Z</cp:lastPrinted>
  <dcterms:created xsi:type="dcterms:W3CDTF">2013-10-10T15:37:55Z</dcterms:created>
  <dcterms:modified xsi:type="dcterms:W3CDTF">2020-02-27T10:18:12Z</dcterms:modified>
</cp:coreProperties>
</file>