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26"/>
  </p:notesMasterIdLst>
  <p:handoutMasterIdLst>
    <p:handoutMasterId r:id="rId27"/>
  </p:handoutMasterIdLst>
  <p:sldIdLst>
    <p:sldId id="294" r:id="rId12"/>
    <p:sldId id="280" r:id="rId13"/>
    <p:sldId id="296" r:id="rId14"/>
    <p:sldId id="297" r:id="rId15"/>
    <p:sldId id="299" r:id="rId16"/>
    <p:sldId id="300" r:id="rId17"/>
    <p:sldId id="301" r:id="rId18"/>
    <p:sldId id="298" r:id="rId19"/>
    <p:sldId id="302" r:id="rId20"/>
    <p:sldId id="303" r:id="rId21"/>
    <p:sldId id="304" r:id="rId22"/>
    <p:sldId id="305" r:id="rId23"/>
    <p:sldId id="306" r:id="rId24"/>
    <p:sldId id="307" r:id="rId2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5050"/>
    <a:srgbClr val="CC0000"/>
    <a:srgbClr val="FF0000"/>
    <a:srgbClr val="FFCC00"/>
    <a:srgbClr val="00FF00"/>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03" autoAdjust="0"/>
  </p:normalViewPr>
  <p:slideViewPr>
    <p:cSldViewPr>
      <p:cViewPr varScale="1">
        <p:scale>
          <a:sx n="44" d="100"/>
          <a:sy n="44" d="100"/>
        </p:scale>
        <p:origin x="1459"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8" cy="497205"/>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sz="quarter" idx="1"/>
          </p:nvPr>
        </p:nvSpPr>
        <p:spPr>
          <a:xfrm>
            <a:off x="3854940" y="0"/>
            <a:ext cx="2949098" cy="497205"/>
          </a:xfrm>
          <a:prstGeom prst="rect">
            <a:avLst/>
          </a:prstGeom>
        </p:spPr>
        <p:txBody>
          <a:bodyPr vert="horz" lIns="92318" tIns="46159" rIns="92318" bIns="46159" rtlCol="0"/>
          <a:lstStyle>
            <a:lvl1pPr algn="r">
              <a:defRPr sz="1200"/>
            </a:lvl1pPr>
          </a:lstStyle>
          <a:p>
            <a:fld id="{2B072E86-E9A4-49BD-8545-91D469BDCC25}" type="datetimeFigureOut">
              <a:rPr lang="en-GB" smtClean="0"/>
              <a:t>09/10/2020</a:t>
            </a:fld>
            <a:endParaRPr lang="en-GB"/>
          </a:p>
        </p:txBody>
      </p:sp>
      <p:sp>
        <p:nvSpPr>
          <p:cNvPr id="4" name="Footer Placeholder 3"/>
          <p:cNvSpPr>
            <a:spLocks noGrp="1"/>
          </p:cNvSpPr>
          <p:nvPr>
            <p:ph type="ftr" sz="quarter" idx="2"/>
          </p:nvPr>
        </p:nvSpPr>
        <p:spPr>
          <a:xfrm>
            <a:off x="0" y="9445169"/>
            <a:ext cx="2949098" cy="497205"/>
          </a:xfrm>
          <a:prstGeom prst="rect">
            <a:avLst/>
          </a:prstGeom>
        </p:spPr>
        <p:txBody>
          <a:bodyPr vert="horz" lIns="92318" tIns="46159" rIns="92318" bIns="46159"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69"/>
            <a:ext cx="2949098" cy="497205"/>
          </a:xfrm>
          <a:prstGeom prst="rect">
            <a:avLst/>
          </a:prstGeom>
        </p:spPr>
        <p:txBody>
          <a:bodyPr vert="horz" lIns="92318" tIns="46159" rIns="92318" bIns="46159"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86" cy="497762"/>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idx="1"/>
          </p:nvPr>
        </p:nvSpPr>
        <p:spPr>
          <a:xfrm>
            <a:off x="3854406" y="0"/>
            <a:ext cx="2949585" cy="497762"/>
          </a:xfrm>
          <a:prstGeom prst="rect">
            <a:avLst/>
          </a:prstGeom>
        </p:spPr>
        <p:txBody>
          <a:bodyPr vert="horz" lIns="92318" tIns="46159" rIns="92318" bIns="46159" rtlCol="0"/>
          <a:lstStyle>
            <a:lvl1pPr algn="r">
              <a:defRPr sz="1200"/>
            </a:lvl1pPr>
          </a:lstStyle>
          <a:p>
            <a:fld id="{FAF4CCA2-FECB-4A98-8E41-B35B506B1D77}" type="datetimeFigureOut">
              <a:rPr lang="en-GB" smtClean="0"/>
              <a:t>09/10/2020</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2318" tIns="46159" rIns="92318" bIns="46159" rtlCol="0" anchor="ctr"/>
          <a:lstStyle/>
          <a:p>
            <a:endParaRPr lang="en-GB"/>
          </a:p>
        </p:txBody>
      </p:sp>
      <p:sp>
        <p:nvSpPr>
          <p:cNvPr id="5" name="Notes Placeholder 4"/>
          <p:cNvSpPr>
            <a:spLocks noGrp="1"/>
          </p:cNvSpPr>
          <p:nvPr>
            <p:ph type="body" sz="quarter" idx="3"/>
          </p:nvPr>
        </p:nvSpPr>
        <p:spPr>
          <a:xfrm>
            <a:off x="681048" y="4785192"/>
            <a:ext cx="5443518" cy="3915300"/>
          </a:xfrm>
          <a:prstGeom prst="rect">
            <a:avLst/>
          </a:prstGeom>
        </p:spPr>
        <p:txBody>
          <a:bodyPr vert="horz" lIns="92318" tIns="46159" rIns="92318" bIns="461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338"/>
            <a:ext cx="2949586" cy="497762"/>
          </a:xfrm>
          <a:prstGeom prst="rect">
            <a:avLst/>
          </a:prstGeom>
        </p:spPr>
        <p:txBody>
          <a:bodyPr vert="horz" lIns="92318" tIns="46159" rIns="92318" bIns="46159" rtlCol="0" anchor="b"/>
          <a:lstStyle>
            <a:lvl1pPr algn="l">
              <a:defRPr sz="1200"/>
            </a:lvl1pPr>
          </a:lstStyle>
          <a:p>
            <a:endParaRPr lang="en-GB"/>
          </a:p>
        </p:txBody>
      </p:sp>
      <p:sp>
        <p:nvSpPr>
          <p:cNvPr id="7" name="Slide Number Placeholder 6"/>
          <p:cNvSpPr>
            <a:spLocks noGrp="1"/>
          </p:cNvSpPr>
          <p:nvPr>
            <p:ph type="sldNum" sz="quarter" idx="5"/>
          </p:nvPr>
        </p:nvSpPr>
        <p:spPr>
          <a:xfrm>
            <a:off x="3854406" y="9446338"/>
            <a:ext cx="2949585" cy="497762"/>
          </a:xfrm>
          <a:prstGeom prst="rect">
            <a:avLst/>
          </a:prstGeom>
        </p:spPr>
        <p:txBody>
          <a:bodyPr vert="horz" lIns="92318" tIns="46159" rIns="92318" bIns="46159" rtlCol="0" anchor="b"/>
          <a:lstStyle>
            <a:lvl1pPr algn="r">
              <a:defRPr sz="1200"/>
            </a:lvl1pPr>
          </a:lstStyle>
          <a:p>
            <a:fld id="{89414BA8-A2BE-4DA0-A36D-DA962D4B6F8B}" type="slidenum">
              <a:rPr lang="en-GB" smtClean="0"/>
              <a:t>‹#›</a:t>
            </a:fld>
            <a:endParaRPr lang="en-GB"/>
          </a:p>
        </p:txBody>
      </p:sp>
    </p:spTree>
    <p:extLst>
      <p:ext uri="{BB962C8B-B14F-4D97-AF65-F5344CB8AC3E}">
        <p14:creationId xmlns:p14="http://schemas.microsoft.com/office/powerpoint/2010/main" val="13612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9414BA8-A2BE-4DA0-A36D-DA962D4B6F8B}" type="slidenum">
              <a:rPr lang="en-GB" smtClean="0"/>
              <a:t>1</a:t>
            </a:fld>
            <a:endParaRPr lang="en-GB"/>
          </a:p>
        </p:txBody>
      </p:sp>
    </p:spTree>
    <p:extLst>
      <p:ext uri="{BB962C8B-B14F-4D97-AF65-F5344CB8AC3E}">
        <p14:creationId xmlns:p14="http://schemas.microsoft.com/office/powerpoint/2010/main" val="20797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a:p>
            <a:endParaRPr lang="en-GB" dirty="0"/>
          </a:p>
        </p:txBody>
      </p:sp>
      <p:sp>
        <p:nvSpPr>
          <p:cNvPr id="4" name="Slide Number Placeholder 3"/>
          <p:cNvSpPr>
            <a:spLocks noGrp="1"/>
          </p:cNvSpPr>
          <p:nvPr>
            <p:ph type="sldNum" sz="quarter" idx="5"/>
          </p:nvPr>
        </p:nvSpPr>
        <p:spPr/>
        <p:txBody>
          <a:bodyPr/>
          <a:lstStyle/>
          <a:p>
            <a:fld id="{89414BA8-A2BE-4DA0-A36D-DA962D4B6F8B}" type="slidenum">
              <a:rPr lang="en-GB" smtClean="0"/>
              <a:t>10</a:t>
            </a:fld>
            <a:endParaRPr lang="en-GB"/>
          </a:p>
        </p:txBody>
      </p:sp>
    </p:spTree>
    <p:extLst>
      <p:ext uri="{BB962C8B-B14F-4D97-AF65-F5344CB8AC3E}">
        <p14:creationId xmlns:p14="http://schemas.microsoft.com/office/powerpoint/2010/main" val="17335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89414BA8-A2BE-4DA0-A36D-DA962D4B6F8B}" type="slidenum">
              <a:rPr lang="en-GB" smtClean="0"/>
              <a:t>11</a:t>
            </a:fld>
            <a:endParaRPr lang="en-GB"/>
          </a:p>
        </p:txBody>
      </p:sp>
    </p:spTree>
    <p:extLst>
      <p:ext uri="{BB962C8B-B14F-4D97-AF65-F5344CB8AC3E}">
        <p14:creationId xmlns:p14="http://schemas.microsoft.com/office/powerpoint/2010/main" val="3321048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14BA8-A2BE-4DA0-A36D-DA962D4B6F8B}" type="slidenum">
              <a:rPr lang="en-GB" smtClean="0"/>
              <a:t>12</a:t>
            </a:fld>
            <a:endParaRPr lang="en-GB"/>
          </a:p>
        </p:txBody>
      </p:sp>
    </p:spTree>
    <p:extLst>
      <p:ext uri="{BB962C8B-B14F-4D97-AF65-F5344CB8AC3E}">
        <p14:creationId xmlns:p14="http://schemas.microsoft.com/office/powerpoint/2010/main" val="17856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89414BA8-A2BE-4DA0-A36D-DA962D4B6F8B}" type="slidenum">
              <a:rPr lang="en-GB" smtClean="0"/>
              <a:t>13</a:t>
            </a:fld>
            <a:endParaRPr lang="en-GB"/>
          </a:p>
        </p:txBody>
      </p:sp>
    </p:spTree>
    <p:extLst>
      <p:ext uri="{BB962C8B-B14F-4D97-AF65-F5344CB8AC3E}">
        <p14:creationId xmlns:p14="http://schemas.microsoft.com/office/powerpoint/2010/main" val="107042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14BA8-A2BE-4DA0-A36D-DA962D4B6F8B}" type="slidenum">
              <a:rPr lang="en-GB" smtClean="0"/>
              <a:t>14</a:t>
            </a:fld>
            <a:endParaRPr lang="en-GB"/>
          </a:p>
        </p:txBody>
      </p:sp>
    </p:spTree>
    <p:extLst>
      <p:ext uri="{BB962C8B-B14F-4D97-AF65-F5344CB8AC3E}">
        <p14:creationId xmlns:p14="http://schemas.microsoft.com/office/powerpoint/2010/main" val="108901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14BA8-A2BE-4DA0-A36D-DA962D4B6F8B}" type="slidenum">
              <a:rPr lang="en-GB" smtClean="0"/>
              <a:t>2</a:t>
            </a:fld>
            <a:endParaRPr lang="en-GB"/>
          </a:p>
        </p:txBody>
      </p:sp>
    </p:spTree>
    <p:extLst>
      <p:ext uri="{BB962C8B-B14F-4D97-AF65-F5344CB8AC3E}">
        <p14:creationId xmlns:p14="http://schemas.microsoft.com/office/powerpoint/2010/main" val="181351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9414BA8-A2BE-4DA0-A36D-DA962D4B6F8B}" type="slidenum">
              <a:rPr lang="en-GB" smtClean="0"/>
              <a:t>3</a:t>
            </a:fld>
            <a:endParaRPr lang="en-GB"/>
          </a:p>
        </p:txBody>
      </p:sp>
    </p:spTree>
    <p:extLst>
      <p:ext uri="{BB962C8B-B14F-4D97-AF65-F5344CB8AC3E}">
        <p14:creationId xmlns:p14="http://schemas.microsoft.com/office/powerpoint/2010/main" val="267353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14BA8-A2BE-4DA0-A36D-DA962D4B6F8B}" type="slidenum">
              <a:rPr lang="en-GB" smtClean="0"/>
              <a:t>4</a:t>
            </a:fld>
            <a:endParaRPr lang="en-GB"/>
          </a:p>
        </p:txBody>
      </p:sp>
    </p:spTree>
    <p:extLst>
      <p:ext uri="{BB962C8B-B14F-4D97-AF65-F5344CB8AC3E}">
        <p14:creationId xmlns:p14="http://schemas.microsoft.com/office/powerpoint/2010/main" val="15936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89414BA8-A2BE-4DA0-A36D-DA962D4B6F8B}" type="slidenum">
              <a:rPr lang="en-GB" smtClean="0"/>
              <a:t>5</a:t>
            </a:fld>
            <a:endParaRPr lang="en-GB"/>
          </a:p>
        </p:txBody>
      </p:sp>
    </p:spTree>
    <p:extLst>
      <p:ext uri="{BB962C8B-B14F-4D97-AF65-F5344CB8AC3E}">
        <p14:creationId xmlns:p14="http://schemas.microsoft.com/office/powerpoint/2010/main" val="195632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9414BA8-A2BE-4DA0-A36D-DA962D4B6F8B}" type="slidenum">
              <a:rPr lang="en-GB" smtClean="0"/>
              <a:t>6</a:t>
            </a:fld>
            <a:endParaRPr lang="en-GB"/>
          </a:p>
        </p:txBody>
      </p:sp>
    </p:spTree>
    <p:extLst>
      <p:ext uri="{BB962C8B-B14F-4D97-AF65-F5344CB8AC3E}">
        <p14:creationId xmlns:p14="http://schemas.microsoft.com/office/powerpoint/2010/main" val="30239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89414BA8-A2BE-4DA0-A36D-DA962D4B6F8B}" type="slidenum">
              <a:rPr lang="en-GB" smtClean="0"/>
              <a:t>7</a:t>
            </a:fld>
            <a:endParaRPr lang="en-GB"/>
          </a:p>
        </p:txBody>
      </p:sp>
    </p:spTree>
    <p:extLst>
      <p:ext uri="{BB962C8B-B14F-4D97-AF65-F5344CB8AC3E}">
        <p14:creationId xmlns:p14="http://schemas.microsoft.com/office/powerpoint/2010/main" val="228911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14BA8-A2BE-4DA0-A36D-DA962D4B6F8B}" type="slidenum">
              <a:rPr lang="en-GB" smtClean="0"/>
              <a:t>8</a:t>
            </a:fld>
            <a:endParaRPr lang="en-GB"/>
          </a:p>
        </p:txBody>
      </p:sp>
    </p:spTree>
    <p:extLst>
      <p:ext uri="{BB962C8B-B14F-4D97-AF65-F5344CB8AC3E}">
        <p14:creationId xmlns:p14="http://schemas.microsoft.com/office/powerpoint/2010/main" val="56188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9414BA8-A2BE-4DA0-A36D-DA962D4B6F8B}" type="slidenum">
              <a:rPr lang="en-GB" smtClean="0"/>
              <a:t>9</a:t>
            </a:fld>
            <a:endParaRPr lang="en-GB"/>
          </a:p>
        </p:txBody>
      </p:sp>
    </p:spTree>
    <p:extLst>
      <p:ext uri="{BB962C8B-B14F-4D97-AF65-F5344CB8AC3E}">
        <p14:creationId xmlns:p14="http://schemas.microsoft.com/office/powerpoint/2010/main" val="207502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683419" y="2060848"/>
            <a:ext cx="7777162" cy="194421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FFFFFF"/>
              </a:buClr>
              <a:buSzTx/>
              <a:buNone/>
              <a:tabLst/>
              <a:defRPr/>
            </a:pPr>
            <a:r>
              <a:rPr kumimoji="0" lang="en-US" sz="3200" i="0" u="none" strike="noStrike" kern="0" cap="none" spc="0" normalizeH="0" baseline="0" noProof="0" dirty="0">
                <a:ln>
                  <a:noFill/>
                </a:ln>
                <a:solidFill>
                  <a:srgbClr val="FFFFFF"/>
                </a:solidFill>
                <a:effectLst/>
                <a:uLnTx/>
                <a:uFillTx/>
                <a:latin typeface="Gill Sans MT" panose="020B0502020104020203" pitchFamily="34" charset="0"/>
              </a:rPr>
              <a:t>HN Accounting Scoping and Consultation</a:t>
            </a:r>
          </a:p>
          <a:p>
            <a:pPr marL="0" marR="0" lvl="0" indent="0" algn="ctr" defTabSz="914400" rtl="0" eaLnBrk="1" fontAlgn="base" latinLnBrk="0" hangingPunct="1">
              <a:lnSpc>
                <a:spcPct val="100000"/>
              </a:lnSpc>
              <a:spcBef>
                <a:spcPct val="20000"/>
              </a:spcBef>
              <a:spcAft>
                <a:spcPct val="0"/>
              </a:spcAft>
              <a:buClr>
                <a:srgbClr val="FFFFFF"/>
              </a:buClr>
              <a:buSzTx/>
              <a:buNone/>
              <a:tabLst/>
              <a:defRPr/>
            </a:pPr>
            <a:r>
              <a:rPr lang="en-US" sz="3200" kern="0" dirty="0">
                <a:latin typeface="Gill Sans MT" panose="020B0502020104020203" pitchFamily="34" charset="0"/>
              </a:rPr>
              <a:t>2019/20</a:t>
            </a:r>
            <a:endParaRPr kumimoji="0" lang="en-US" sz="3200" i="0" u="none" strike="noStrike" kern="0" cap="none" spc="0" normalizeH="0" baseline="0" noProof="0" dirty="0">
              <a:ln>
                <a:noFill/>
              </a:ln>
              <a:solidFill>
                <a:srgbClr val="FFFFFF"/>
              </a:solidFill>
              <a:effectLst/>
              <a:uLnTx/>
              <a:uFillTx/>
              <a:latin typeface="Gill Sans MT" panose="020B0502020104020203" pitchFamily="34" charset="0"/>
            </a:endParaRPr>
          </a:p>
        </p:txBody>
      </p:sp>
    </p:spTree>
    <p:extLst>
      <p:ext uri="{BB962C8B-B14F-4D97-AF65-F5344CB8AC3E}">
        <p14:creationId xmlns:p14="http://schemas.microsoft.com/office/powerpoint/2010/main" val="198598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Units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graphicFrame>
        <p:nvGraphicFramePr>
          <p:cNvPr id="2" name="Table 3">
            <a:extLst>
              <a:ext uri="{FF2B5EF4-FFF2-40B4-BE49-F238E27FC236}">
                <a16:creationId xmlns:a16="http://schemas.microsoft.com/office/drawing/2014/main" id="{1D455793-08FE-49EA-9122-5FB32C9252C8}"/>
              </a:ext>
            </a:extLst>
          </p:cNvPr>
          <p:cNvGraphicFramePr>
            <a:graphicFrameLocks noGrp="1"/>
          </p:cNvGraphicFramePr>
          <p:nvPr>
            <p:extLst>
              <p:ext uri="{D42A27DB-BD31-4B8C-83A1-F6EECF244321}">
                <p14:modId xmlns:p14="http://schemas.microsoft.com/office/powerpoint/2010/main" val="501187705"/>
              </p:ext>
            </p:extLst>
          </p:nvPr>
        </p:nvGraphicFramePr>
        <p:xfrm>
          <a:off x="467544" y="1397000"/>
          <a:ext cx="6172200" cy="41611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35042324"/>
                    </a:ext>
                  </a:extLst>
                </a:gridCol>
                <a:gridCol w="2057400">
                  <a:extLst>
                    <a:ext uri="{9D8B030D-6E8A-4147-A177-3AD203B41FA5}">
                      <a16:colId xmlns:a16="http://schemas.microsoft.com/office/drawing/2014/main" val="1487297134"/>
                    </a:ext>
                  </a:extLst>
                </a:gridCol>
                <a:gridCol w="2057400">
                  <a:extLst>
                    <a:ext uri="{9D8B030D-6E8A-4147-A177-3AD203B41FA5}">
                      <a16:colId xmlns:a16="http://schemas.microsoft.com/office/drawing/2014/main" val="537750194"/>
                    </a:ext>
                  </a:extLst>
                </a:gridCol>
              </a:tblGrid>
              <a:tr h="594443">
                <a:tc>
                  <a:txBody>
                    <a:bodyPr/>
                    <a:lstStyle/>
                    <a:p>
                      <a:r>
                        <a:rPr lang="en-GB" sz="3200" dirty="0"/>
                        <a:t>Bus Tax</a:t>
                      </a:r>
                    </a:p>
                  </a:txBody>
                  <a:tcPr/>
                </a:tc>
                <a:tc>
                  <a:txBody>
                    <a:bodyPr/>
                    <a:lstStyle/>
                    <a:p>
                      <a:r>
                        <a:rPr lang="en-GB" sz="3200" dirty="0"/>
                        <a:t>GU2</a:t>
                      </a:r>
                    </a:p>
                  </a:txBody>
                  <a:tcPr/>
                </a:tc>
                <a:tc>
                  <a:txBody>
                    <a:bodyPr/>
                    <a:lstStyle/>
                    <a:p>
                      <a:r>
                        <a:rPr lang="en-GB" sz="3200" dirty="0"/>
                        <a:t>GU3</a:t>
                      </a:r>
                    </a:p>
                  </a:txBody>
                  <a:tcPr/>
                </a:tc>
                <a:extLst>
                  <a:ext uri="{0D108BD9-81ED-4DB2-BD59-A6C34878D82A}">
                    <a16:rowId xmlns:a16="http://schemas.microsoft.com/office/drawing/2014/main" val="4204875094"/>
                  </a:ext>
                </a:extLst>
              </a:tr>
              <a:tr h="594443">
                <a:tc>
                  <a:txBody>
                    <a:bodyPr/>
                    <a:lstStyle/>
                    <a:p>
                      <a:r>
                        <a:rPr lang="en-GB" sz="2000" dirty="0"/>
                        <a:t>No change </a:t>
                      </a:r>
                      <a:r>
                        <a:rPr lang="en-GB" sz="2000" b="1" dirty="0"/>
                        <a:t>8</a:t>
                      </a:r>
                    </a:p>
                  </a:txBody>
                  <a:tcPr/>
                </a:tc>
                <a:tc>
                  <a:txBody>
                    <a:bodyPr/>
                    <a:lstStyle/>
                    <a:p>
                      <a:r>
                        <a:rPr lang="en-GB" sz="2000" dirty="0"/>
                        <a:t>No change </a:t>
                      </a:r>
                      <a:r>
                        <a:rPr lang="en-GB" sz="2000" b="1" dirty="0"/>
                        <a:t>4</a:t>
                      </a:r>
                    </a:p>
                  </a:txBody>
                  <a:tcPr/>
                </a:tc>
                <a:tc>
                  <a:txBody>
                    <a:bodyPr/>
                    <a:lstStyle/>
                    <a:p>
                      <a:r>
                        <a:rPr lang="en-GB" sz="2000" dirty="0"/>
                        <a:t>No change </a:t>
                      </a:r>
                      <a:r>
                        <a:rPr lang="en-GB" sz="2000" b="1" dirty="0"/>
                        <a:t>7</a:t>
                      </a:r>
                    </a:p>
                  </a:txBody>
                  <a:tcPr/>
                </a:tc>
                <a:extLst>
                  <a:ext uri="{0D108BD9-81ED-4DB2-BD59-A6C34878D82A}">
                    <a16:rowId xmlns:a16="http://schemas.microsoft.com/office/drawing/2014/main" val="1084948803"/>
                  </a:ext>
                </a:extLst>
              </a:tr>
              <a:tr h="594443">
                <a:tc>
                  <a:txBody>
                    <a:bodyPr/>
                    <a:lstStyle/>
                    <a:p>
                      <a:r>
                        <a:rPr lang="en-GB" sz="2000" dirty="0"/>
                        <a:t>Needs update </a:t>
                      </a:r>
                      <a:r>
                        <a:rPr lang="en-GB" sz="2000" b="1" dirty="0"/>
                        <a:t>2</a:t>
                      </a:r>
                    </a:p>
                  </a:txBody>
                  <a:tcPr/>
                </a:tc>
                <a:tc>
                  <a:txBody>
                    <a:bodyPr/>
                    <a:lstStyle/>
                    <a:p>
                      <a:r>
                        <a:rPr lang="en-GB" sz="2000" dirty="0"/>
                        <a:t>Needs update </a:t>
                      </a:r>
                      <a:r>
                        <a:rPr lang="en-GB" sz="2000" b="1" dirty="0"/>
                        <a:t>4</a:t>
                      </a:r>
                    </a:p>
                  </a:txBody>
                  <a:tcPr/>
                </a:tc>
                <a:tc>
                  <a:txBody>
                    <a:bodyPr/>
                    <a:lstStyle/>
                    <a:p>
                      <a:r>
                        <a:rPr lang="en-GB" sz="2000" dirty="0"/>
                        <a:t>Needs update </a:t>
                      </a:r>
                      <a:r>
                        <a:rPr lang="en-GB" sz="2000" b="1" dirty="0"/>
                        <a:t>2</a:t>
                      </a:r>
                    </a:p>
                  </a:txBody>
                  <a:tcPr/>
                </a:tc>
                <a:extLst>
                  <a:ext uri="{0D108BD9-81ED-4DB2-BD59-A6C34878D82A}">
                    <a16:rowId xmlns:a16="http://schemas.microsoft.com/office/drawing/2014/main" val="3598332086"/>
                  </a:ext>
                </a:extLst>
              </a:tr>
              <a:tr h="594443">
                <a:tc>
                  <a:txBody>
                    <a:bodyPr/>
                    <a:lstStyle/>
                    <a:p>
                      <a:r>
                        <a:rPr lang="en-GB" sz="2000" dirty="0"/>
                        <a:t>Level too low </a:t>
                      </a:r>
                      <a:r>
                        <a:rPr lang="en-GB" sz="2000" b="1" dirty="0"/>
                        <a:t>1</a:t>
                      </a:r>
                    </a:p>
                  </a:txBody>
                  <a:tcPr/>
                </a:tc>
                <a:tc>
                  <a:txBody>
                    <a:bodyPr/>
                    <a:lstStyle/>
                    <a:p>
                      <a:r>
                        <a:rPr lang="en-GB" sz="2000" dirty="0"/>
                        <a:t>Level too low </a:t>
                      </a:r>
                      <a:r>
                        <a:rPr lang="en-GB" sz="2000" b="1" dirty="0"/>
                        <a:t>1</a:t>
                      </a:r>
                    </a:p>
                  </a:txBody>
                  <a:tcPr/>
                </a:tc>
                <a:tc>
                  <a:txBody>
                    <a:bodyPr/>
                    <a:lstStyle/>
                    <a:p>
                      <a:r>
                        <a:rPr lang="en-GB" sz="2000" dirty="0"/>
                        <a:t>Level too Low </a:t>
                      </a:r>
                      <a:r>
                        <a:rPr lang="en-GB" sz="2000" b="1" dirty="0"/>
                        <a:t>2</a:t>
                      </a:r>
                    </a:p>
                  </a:txBody>
                  <a:tcPr/>
                </a:tc>
                <a:extLst>
                  <a:ext uri="{0D108BD9-81ED-4DB2-BD59-A6C34878D82A}">
                    <a16:rowId xmlns:a16="http://schemas.microsoft.com/office/drawing/2014/main" val="1723111595"/>
                  </a:ext>
                </a:extLst>
              </a:tr>
              <a:tr h="594443">
                <a:tc>
                  <a:txBody>
                    <a:bodyPr/>
                    <a:lstStyle/>
                    <a:p>
                      <a:r>
                        <a:rPr lang="en-GB" sz="2000" dirty="0"/>
                        <a:t>Level too High </a:t>
                      </a:r>
                      <a:r>
                        <a:rPr lang="en-GB" sz="2000" b="1" dirty="0"/>
                        <a:t>0</a:t>
                      </a:r>
                    </a:p>
                  </a:txBody>
                  <a:tcPr/>
                </a:tc>
                <a:tc>
                  <a:txBody>
                    <a:bodyPr/>
                    <a:lstStyle/>
                    <a:p>
                      <a:r>
                        <a:rPr lang="en-GB" sz="2000" dirty="0"/>
                        <a:t>Level too High </a:t>
                      </a:r>
                      <a:r>
                        <a:rPr lang="en-GB" sz="2000" b="1" dirty="0"/>
                        <a:t>0</a:t>
                      </a:r>
                    </a:p>
                  </a:txBody>
                  <a:tcPr/>
                </a:tc>
                <a:tc>
                  <a:txBody>
                    <a:bodyPr/>
                    <a:lstStyle/>
                    <a:p>
                      <a:r>
                        <a:rPr lang="en-GB" sz="2000" dirty="0"/>
                        <a:t>Remove Unit </a:t>
                      </a:r>
                      <a:r>
                        <a:rPr lang="en-GB" sz="2000" b="1" dirty="0"/>
                        <a:t>1</a:t>
                      </a:r>
                    </a:p>
                  </a:txBody>
                  <a:tcPr/>
                </a:tc>
                <a:extLst>
                  <a:ext uri="{0D108BD9-81ED-4DB2-BD59-A6C34878D82A}">
                    <a16:rowId xmlns:a16="http://schemas.microsoft.com/office/drawing/2014/main" val="969115614"/>
                  </a:ext>
                </a:extLst>
              </a:tr>
              <a:tr h="594443">
                <a:tc>
                  <a:txBody>
                    <a:bodyPr/>
                    <a:lstStyle/>
                    <a:p>
                      <a:r>
                        <a:rPr lang="en-GB" sz="2000" dirty="0"/>
                        <a:t>Remove Unit </a:t>
                      </a:r>
                      <a:r>
                        <a:rPr lang="en-GB" sz="2000" b="1" dirty="0"/>
                        <a:t>0</a:t>
                      </a:r>
                    </a:p>
                  </a:txBody>
                  <a:tcPr/>
                </a:tc>
                <a:tc>
                  <a:txBody>
                    <a:bodyPr/>
                    <a:lstStyle/>
                    <a:p>
                      <a:r>
                        <a:rPr lang="en-GB" sz="2000" b="0" dirty="0"/>
                        <a:t>Remove Unit </a:t>
                      </a:r>
                      <a:r>
                        <a:rPr lang="en-GB" sz="2000" b="1" dirty="0"/>
                        <a:t>0</a:t>
                      </a:r>
                    </a:p>
                  </a:txBody>
                  <a:tcPr/>
                </a:tc>
                <a:tc>
                  <a:txBody>
                    <a:bodyPr/>
                    <a:lstStyle/>
                    <a:p>
                      <a:r>
                        <a:rPr lang="en-GB" sz="2000" dirty="0"/>
                        <a:t>Level to High </a:t>
                      </a:r>
                      <a:r>
                        <a:rPr lang="en-GB" sz="2000" b="1" dirty="0"/>
                        <a:t>0</a:t>
                      </a:r>
                    </a:p>
                  </a:txBody>
                  <a:tcPr/>
                </a:tc>
                <a:extLst>
                  <a:ext uri="{0D108BD9-81ED-4DB2-BD59-A6C34878D82A}">
                    <a16:rowId xmlns:a16="http://schemas.microsoft.com/office/drawing/2014/main" val="4083465425"/>
                  </a:ext>
                </a:extLst>
              </a:tr>
              <a:tr h="594443">
                <a:tc>
                  <a:txBody>
                    <a:bodyPr/>
                    <a:lstStyle/>
                    <a:p>
                      <a:r>
                        <a:rPr lang="en-GB" sz="2000" dirty="0"/>
                        <a:t>Other </a:t>
                      </a:r>
                      <a:r>
                        <a:rPr lang="en-GB" sz="2000" b="1" dirty="0"/>
                        <a:t>5</a:t>
                      </a:r>
                    </a:p>
                  </a:txBody>
                  <a:tcPr/>
                </a:tc>
                <a:tc>
                  <a:txBody>
                    <a:bodyPr/>
                    <a:lstStyle/>
                    <a:p>
                      <a:r>
                        <a:rPr lang="en-GB" sz="2000" dirty="0"/>
                        <a:t>Other </a:t>
                      </a:r>
                      <a:r>
                        <a:rPr lang="en-GB" sz="2000" b="1" dirty="0"/>
                        <a:t>5</a:t>
                      </a:r>
                    </a:p>
                  </a:txBody>
                  <a:tcPr/>
                </a:tc>
                <a:tc>
                  <a:txBody>
                    <a:bodyPr/>
                    <a:lstStyle/>
                    <a:p>
                      <a:r>
                        <a:rPr lang="en-GB" sz="2000" dirty="0"/>
                        <a:t>Other </a:t>
                      </a:r>
                      <a:r>
                        <a:rPr lang="en-GB" sz="2000" b="1" dirty="0"/>
                        <a:t>5</a:t>
                      </a:r>
                    </a:p>
                  </a:txBody>
                  <a:tcPr/>
                </a:tc>
                <a:extLst>
                  <a:ext uri="{0D108BD9-81ED-4DB2-BD59-A6C34878D82A}">
                    <a16:rowId xmlns:a16="http://schemas.microsoft.com/office/drawing/2014/main" val="1954334065"/>
                  </a:ext>
                </a:extLst>
              </a:tr>
            </a:tbl>
          </a:graphicData>
        </a:graphic>
      </p:graphicFrame>
    </p:spTree>
    <p:extLst>
      <p:ext uri="{BB962C8B-B14F-4D97-AF65-F5344CB8AC3E}">
        <p14:creationId xmlns:p14="http://schemas.microsoft.com/office/powerpoint/2010/main" val="71171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b="0" kern="0" dirty="0">
                <a:solidFill>
                  <a:schemeClr val="tx2">
                    <a:lumMod val="40000"/>
                    <a:lumOff val="60000"/>
                  </a:schemeClr>
                </a:solidFill>
                <a:latin typeface="Gill Sans MT" panose="020B0502020104020203" pitchFamily="34" charset="0"/>
              </a:rPr>
              <a:t>Centre Survey – “Other” comments</a:t>
            </a:r>
            <a:endParaRPr lang="en-US" b="0" kern="0" dirty="0">
              <a:solidFill>
                <a:schemeClr val="tx2">
                  <a:lumMod val="40000"/>
                  <a:lumOff val="60000"/>
                </a:schemeClr>
              </a:solidFill>
              <a:latin typeface="Gill Sans MT" panose="020B0502020104020203" pitchFamily="34" charset="0"/>
            </a:endParaRPr>
          </a:p>
        </p:txBody>
      </p:sp>
      <p:sp>
        <p:nvSpPr>
          <p:cNvPr id="5" name="Text Placeholder 2"/>
          <p:cNvSpPr txBox="1">
            <a:spLocks/>
          </p:cNvSpPr>
          <p:nvPr/>
        </p:nvSpPr>
        <p:spPr>
          <a:xfrm>
            <a:off x="251520" y="1124744"/>
            <a:ext cx="8229600" cy="439887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lvl="0">
              <a:buClr>
                <a:srgbClr val="FFFFFF"/>
              </a:buClr>
              <a:defRPr/>
            </a:pPr>
            <a:r>
              <a:rPr lang="en-GB" kern="0" dirty="0">
                <a:latin typeface="Gill Sans MT" panose="020B0502020104020203" pitchFamily="34" charset="0"/>
              </a:rPr>
              <a:t>Volume of assessment too large</a:t>
            </a:r>
          </a:p>
          <a:p>
            <a:pPr lvl="0">
              <a:buClr>
                <a:srgbClr val="FFFFFF"/>
              </a:buClr>
              <a:defRPr/>
            </a:pPr>
            <a:r>
              <a:rPr lang="en-GB" kern="0" dirty="0">
                <a:latin typeface="Gill Sans MT" panose="020B0502020104020203" pitchFamily="34" charset="0"/>
              </a:rPr>
              <a:t>Software other than SAGE for UFAS (already permitted)</a:t>
            </a:r>
          </a:p>
          <a:p>
            <a:pPr lvl="0">
              <a:buClr>
                <a:srgbClr val="FFFFFF"/>
              </a:buClr>
              <a:defRPr/>
            </a:pPr>
            <a:r>
              <a:rPr lang="en-GB" kern="0" dirty="0">
                <a:latin typeface="Gill Sans MT" panose="020B0502020104020203" pitchFamily="34" charset="0"/>
              </a:rPr>
              <a:t>Too much closed-book in comparison to other HNs; leads to memorising rather than learning</a:t>
            </a:r>
          </a:p>
          <a:p>
            <a:pPr lvl="0">
              <a:buClr>
                <a:srgbClr val="FFFFFF"/>
              </a:buClr>
              <a:defRPr/>
            </a:pPr>
            <a:r>
              <a:rPr lang="en-GB" kern="0" dirty="0">
                <a:latin typeface="Gill Sans MT" panose="020B0502020104020203" pitchFamily="34" charset="0"/>
              </a:rPr>
              <a:t>Threshold scores preferable to Error Tolerance</a:t>
            </a:r>
          </a:p>
          <a:p>
            <a:pPr lvl="0">
              <a:buClr>
                <a:srgbClr val="FFFFFF"/>
              </a:buClr>
              <a:defRPr/>
            </a:pPr>
            <a:r>
              <a:rPr lang="en-GB" kern="0" dirty="0">
                <a:latin typeface="Gill Sans MT" panose="020B0502020104020203" pitchFamily="34" charset="0"/>
              </a:rPr>
              <a:t>Consider merging GU2 and GU3 (2 credit project)</a:t>
            </a:r>
          </a:p>
          <a:p>
            <a:pPr lvl="0">
              <a:buClr>
                <a:srgbClr val="FFFFFF"/>
              </a:buClr>
              <a:defRPr/>
            </a:pPr>
            <a:r>
              <a:rPr lang="en-GB" kern="0" dirty="0">
                <a:latin typeface="Gill Sans MT" panose="020B0502020104020203" pitchFamily="34" charset="0"/>
              </a:rPr>
              <a:t>Remove all reference to cheques</a:t>
            </a:r>
          </a:p>
          <a:p>
            <a:pPr lvl="0">
              <a:buClr>
                <a:srgbClr val="FFFFFF"/>
              </a:buClr>
              <a:defRPr/>
            </a:pPr>
            <a:r>
              <a:rPr lang="en-GB" kern="0" dirty="0">
                <a:latin typeface="Gill Sans MT" panose="020B0502020104020203" pitchFamily="34" charset="0"/>
              </a:rPr>
              <a:t>Use of Multiple choice</a:t>
            </a:r>
          </a:p>
          <a:p>
            <a:pPr lvl="0">
              <a:buClr>
                <a:srgbClr val="FFFFFF"/>
              </a:buClr>
              <a:defRPr/>
            </a:pPr>
            <a:r>
              <a:rPr lang="en-GB" kern="0" dirty="0">
                <a:latin typeface="Gill Sans MT" panose="020B0502020104020203" pitchFamily="34" charset="0"/>
              </a:rPr>
              <a:t>Include report writing in one outcome of a unit</a:t>
            </a:r>
          </a:p>
          <a:p>
            <a:pPr lvl="0">
              <a:buClr>
                <a:srgbClr val="FFFFFF"/>
              </a:buClr>
              <a:defRPr/>
            </a:pPr>
            <a:r>
              <a:rPr lang="en-GB" kern="0" dirty="0">
                <a:latin typeface="Gill Sans MT" panose="020B0502020104020203" pitchFamily="34" charset="0"/>
              </a:rPr>
              <a:t>Remove all references to “extracting VAT” from a given gross amount. In real-life this would never be done.</a:t>
            </a:r>
            <a:br>
              <a:rPr lang="en-GB" kern="0" dirty="0">
                <a:latin typeface="Gill Sans MT" panose="020B0502020104020203" pitchFamily="34" charset="0"/>
              </a:rPr>
            </a:br>
            <a:endParaRPr lang="en-GB" kern="0" dirty="0">
              <a:latin typeface="Gill Sans MT" panose="020B0502020104020203" pitchFamily="34" charset="0"/>
            </a:endParaRPr>
          </a:p>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67998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b="0" kern="0" dirty="0">
                <a:solidFill>
                  <a:schemeClr val="tx2">
                    <a:lumMod val="40000"/>
                    <a:lumOff val="60000"/>
                  </a:schemeClr>
                </a:solidFill>
                <a:latin typeface="Gill Sans MT" panose="020B0502020104020203" pitchFamily="34" charset="0"/>
              </a:rPr>
              <a:t>Centre Survey – “Other” comments</a:t>
            </a:r>
            <a:endParaRPr lang="en-US" b="0" kern="0" dirty="0">
              <a:solidFill>
                <a:schemeClr val="tx2">
                  <a:lumMod val="40000"/>
                  <a:lumOff val="60000"/>
                </a:schemeClr>
              </a:solidFill>
              <a:latin typeface="Gill Sans MT" panose="020B0502020104020203" pitchFamily="34" charset="0"/>
            </a:endParaRPr>
          </a:p>
        </p:txBody>
      </p:sp>
      <p:sp>
        <p:nvSpPr>
          <p:cNvPr id="5" name="Text Placeholder 2"/>
          <p:cNvSpPr txBox="1">
            <a:spLocks/>
          </p:cNvSpPr>
          <p:nvPr/>
        </p:nvSpPr>
        <p:spPr>
          <a:xfrm>
            <a:off x="446856" y="1229560"/>
            <a:ext cx="8229600" cy="439887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lvl="0">
              <a:buClr>
                <a:srgbClr val="FFFFFF"/>
              </a:buClr>
              <a:defRPr/>
            </a:pPr>
            <a:r>
              <a:rPr lang="en-GB" kern="0" dirty="0">
                <a:latin typeface="Gill Sans MT" panose="020B0502020104020203" pitchFamily="34" charset="0"/>
              </a:rPr>
              <a:t>Most comments about high volume of </a:t>
            </a:r>
            <a:r>
              <a:rPr lang="en-GB" kern="0">
                <a:latin typeface="Gill Sans MT" panose="020B0502020104020203" pitchFamily="34" charset="0"/>
              </a:rPr>
              <a:t>assessment and/or </a:t>
            </a:r>
            <a:r>
              <a:rPr lang="en-GB" kern="0" dirty="0">
                <a:latin typeface="Gill Sans MT" panose="020B0502020104020203" pitchFamily="34" charset="0"/>
              </a:rPr>
              <a:t>closed-book conditions</a:t>
            </a:r>
            <a:br>
              <a:rPr lang="en-GB" kern="0" dirty="0">
                <a:latin typeface="Gill Sans MT" panose="020B0502020104020203" pitchFamily="34" charset="0"/>
              </a:rPr>
            </a:br>
            <a:endParaRPr lang="en-GB" kern="0" dirty="0">
              <a:latin typeface="Gill Sans MT" panose="020B0502020104020203" pitchFamily="34" charset="0"/>
            </a:endParaRPr>
          </a:p>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8618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b="0" kern="0" dirty="0">
                <a:solidFill>
                  <a:schemeClr val="tx2">
                    <a:lumMod val="40000"/>
                    <a:lumOff val="60000"/>
                  </a:schemeClr>
                </a:solidFill>
                <a:latin typeface="Gill Sans MT" panose="020B0502020104020203" pitchFamily="34" charset="0"/>
              </a:rPr>
              <a:t>Centre Survey – University comments</a:t>
            </a:r>
            <a:endParaRPr lang="en-US" b="0" kern="0" dirty="0">
              <a:solidFill>
                <a:schemeClr val="tx2">
                  <a:lumMod val="40000"/>
                  <a:lumOff val="60000"/>
                </a:schemeClr>
              </a:solidFill>
              <a:latin typeface="Gill Sans MT" panose="020B0502020104020203" pitchFamily="34" charset="0"/>
            </a:endParaRPr>
          </a:p>
        </p:txBody>
      </p:sp>
      <p:sp>
        <p:nvSpPr>
          <p:cNvPr id="5" name="Text Placeholder 2"/>
          <p:cNvSpPr txBox="1">
            <a:spLocks/>
          </p:cNvSpPr>
          <p:nvPr/>
        </p:nvSpPr>
        <p:spPr>
          <a:xfrm>
            <a:off x="457200" y="2276872"/>
            <a:ext cx="8229600" cy="439887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lvl="0">
              <a:buClr>
                <a:srgbClr val="FFFFFF"/>
              </a:buClr>
              <a:defRPr/>
            </a:pPr>
            <a:r>
              <a:rPr lang="en-GB" kern="0" dirty="0">
                <a:latin typeface="Gill Sans MT" panose="020B0502020104020203" pitchFamily="34" charset="0"/>
              </a:rPr>
              <a:t>Align with updates to professional body programmes i.e. Data/Business Analysis</a:t>
            </a:r>
          </a:p>
          <a:p>
            <a:pPr lvl="0">
              <a:buClr>
                <a:srgbClr val="FFFFFF"/>
              </a:buClr>
              <a:defRPr/>
            </a:pPr>
            <a:r>
              <a:rPr lang="en-GB" kern="0" dirty="0">
                <a:latin typeface="Gill Sans MT" panose="020B0502020104020203" pitchFamily="34" charset="0"/>
              </a:rPr>
              <a:t>Include element of research and report writing</a:t>
            </a:r>
          </a:p>
          <a:p>
            <a:pPr lvl="0">
              <a:buClr>
                <a:srgbClr val="FFFFFF"/>
              </a:buClr>
              <a:defRPr/>
            </a:pPr>
            <a:r>
              <a:rPr lang="en-GB" kern="0" dirty="0">
                <a:latin typeface="Gill Sans MT" panose="020B0502020104020203" pitchFamily="34" charset="0"/>
              </a:rPr>
              <a:t>More sampling, more open-book</a:t>
            </a:r>
          </a:p>
          <a:p>
            <a:pPr marL="0" lvl="0" indent="0">
              <a:buClr>
                <a:srgbClr val="FFFFFF"/>
              </a:buClr>
              <a:buNone/>
              <a:defRPr/>
            </a:pPr>
            <a:br>
              <a:rPr lang="en-GB" kern="0" dirty="0">
                <a:latin typeface="Gill Sans MT" panose="020B0502020104020203" pitchFamily="34" charset="0"/>
              </a:rPr>
            </a:br>
            <a:endParaRPr lang="en-GB" kern="0" dirty="0">
              <a:latin typeface="Gill Sans MT" panose="020B0502020104020203" pitchFamily="34" charset="0"/>
            </a:endParaRPr>
          </a:p>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06801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b="0" kern="0" dirty="0">
                <a:solidFill>
                  <a:schemeClr val="tx2">
                    <a:lumMod val="40000"/>
                    <a:lumOff val="60000"/>
                  </a:schemeClr>
                </a:solidFill>
                <a:latin typeface="Gill Sans MT" panose="020B0502020104020203" pitchFamily="34" charset="0"/>
              </a:rPr>
              <a:t>Consultation</a:t>
            </a:r>
            <a:endParaRPr lang="en-US" b="0" kern="0" dirty="0">
              <a:solidFill>
                <a:schemeClr val="tx2">
                  <a:lumMod val="40000"/>
                  <a:lumOff val="60000"/>
                </a:schemeClr>
              </a:solidFill>
              <a:latin typeface="Gill Sans MT" panose="020B0502020104020203" pitchFamily="34" charset="0"/>
            </a:endParaRPr>
          </a:p>
        </p:txBody>
      </p:sp>
      <p:sp>
        <p:nvSpPr>
          <p:cNvPr id="5" name="Text Placeholder 2"/>
          <p:cNvSpPr txBox="1">
            <a:spLocks/>
          </p:cNvSpPr>
          <p:nvPr/>
        </p:nvSpPr>
        <p:spPr>
          <a:xfrm>
            <a:off x="179512" y="1772816"/>
            <a:ext cx="8229600" cy="439887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lvl="0" indent="0" algn="ctr">
              <a:buClr>
                <a:srgbClr val="FFFFFF"/>
              </a:buClr>
              <a:buNone/>
              <a:defRPr/>
            </a:pPr>
            <a:endParaRPr lang="en-GB" sz="4800" kern="0" dirty="0">
              <a:latin typeface="Gill Sans MT" panose="020B0502020104020203" pitchFamily="34" charset="0"/>
            </a:endParaRPr>
          </a:p>
          <a:p>
            <a:pPr marL="0" lvl="0" indent="0" algn="ctr">
              <a:buClr>
                <a:srgbClr val="FFFFFF"/>
              </a:buClr>
              <a:buNone/>
              <a:defRPr/>
            </a:pPr>
            <a:r>
              <a:rPr lang="en-GB" sz="4800" kern="0" dirty="0">
                <a:latin typeface="Gill Sans MT" panose="020B0502020104020203" pitchFamily="34" charset="0"/>
              </a:rPr>
              <a:t>Discussion</a:t>
            </a:r>
            <a:br>
              <a:rPr lang="en-GB" kern="0" dirty="0">
                <a:latin typeface="Gill Sans MT" panose="020B0502020104020203" pitchFamily="34" charset="0"/>
              </a:rPr>
            </a:br>
            <a:endParaRPr lang="en-GB" kern="0" dirty="0">
              <a:latin typeface="Gill Sans MT" panose="020B0502020104020203" pitchFamily="34" charset="0"/>
            </a:endParaRPr>
          </a:p>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57238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Methodology</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sp>
        <p:nvSpPr>
          <p:cNvPr id="5" name="Text Placeholder 2"/>
          <p:cNvSpPr txBox="1">
            <a:spLocks/>
          </p:cNvSpPr>
          <p:nvPr/>
        </p:nvSpPr>
        <p:spPr>
          <a:xfrm>
            <a:off x="467544" y="1334377"/>
            <a:ext cx="7777162" cy="439887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a:ln>
                  <a:noFill/>
                </a:ln>
                <a:solidFill>
                  <a:srgbClr val="FFFF66"/>
                </a:solidFill>
                <a:effectLst/>
                <a:uLnTx/>
                <a:uFillTx/>
                <a:latin typeface="Gill Sans MT" panose="020B0502020104020203" pitchFamily="34" charset="0"/>
              </a:rPr>
              <a:t>Microsoft Survey Jan-Feb ‘20</a:t>
            </a:r>
          </a:p>
          <a:p>
            <a:pPr lvl="0">
              <a:buClr>
                <a:srgbClr val="FFFFFF"/>
              </a:buClr>
              <a:defRPr/>
            </a:pPr>
            <a:r>
              <a:rPr lang="en-GB" kern="0" dirty="0">
                <a:latin typeface="Gill Sans MT" panose="020B0502020104020203" pitchFamily="34" charset="0"/>
              </a:rPr>
              <a:t>Centres</a:t>
            </a:r>
          </a:p>
          <a:p>
            <a:pPr lvl="0">
              <a:buClr>
                <a:srgbClr val="FFFFFF"/>
              </a:buClr>
              <a:defRPr/>
            </a:pPr>
            <a:r>
              <a:rPr lang="en-GB" kern="0" dirty="0">
                <a:latin typeface="Gill Sans MT" panose="020B0502020104020203" pitchFamily="34" charset="0"/>
              </a:rPr>
              <a:t>Universities</a:t>
            </a:r>
          </a:p>
          <a:p>
            <a:pPr lvl="0">
              <a:buClr>
                <a:srgbClr val="FFFFFF"/>
              </a:buClr>
              <a:defRPr/>
            </a:pPr>
            <a:r>
              <a:rPr lang="en-GB" kern="0" dirty="0">
                <a:latin typeface="Gill Sans MT" panose="020B0502020104020203" pitchFamily="34" charset="0"/>
              </a:rPr>
              <a:t>Employers</a:t>
            </a:r>
          </a:p>
          <a:p>
            <a:pPr marL="0" lvl="0" indent="0">
              <a:buClr>
                <a:srgbClr val="FFFFFF"/>
              </a:buClr>
              <a:buNone/>
              <a:defRPr/>
            </a:pPr>
            <a:r>
              <a:rPr lang="en-GB" kern="0" dirty="0">
                <a:solidFill>
                  <a:srgbClr val="FFFF66"/>
                </a:solidFill>
                <a:latin typeface="Gill Sans MT" panose="020B0502020104020203" pitchFamily="34" charset="0"/>
              </a:rPr>
              <a:t>Email/general correspondence</a:t>
            </a:r>
          </a:p>
          <a:p>
            <a:pPr lvl="0">
              <a:buClr>
                <a:srgbClr val="FFFFFF"/>
              </a:buClr>
              <a:defRPr/>
            </a:pPr>
            <a:r>
              <a:rPr lang="en-GB" kern="0" dirty="0">
                <a:latin typeface="Gill Sans MT" panose="020B0502020104020203" pitchFamily="34" charset="0"/>
              </a:rPr>
              <a:t>Professional Bodies</a:t>
            </a:r>
          </a:p>
          <a:p>
            <a:pPr lvl="0">
              <a:buClr>
                <a:srgbClr val="FFFFFF"/>
              </a:buClr>
              <a:defRPr/>
            </a:pPr>
            <a:r>
              <a:rPr lang="en-GB" kern="0" dirty="0">
                <a:latin typeface="Gill Sans MT" panose="020B0502020104020203" pitchFamily="34" charset="0"/>
              </a:rPr>
              <a:t>Students</a:t>
            </a:r>
          </a:p>
          <a:p>
            <a:pPr marL="0" lvl="0" indent="0">
              <a:buClr>
                <a:srgbClr val="FFFFFF"/>
              </a:buClr>
              <a:buNone/>
              <a:defRPr/>
            </a:pPr>
            <a:r>
              <a:rPr lang="en-GB" kern="0" dirty="0">
                <a:solidFill>
                  <a:srgbClr val="FFFF66"/>
                </a:solidFill>
                <a:latin typeface="Gill Sans MT" panose="020B0502020104020203" pitchFamily="34" charset="0"/>
              </a:rPr>
              <a:t>External Factors (ongoing)</a:t>
            </a:r>
          </a:p>
          <a:p>
            <a:pPr lvl="0">
              <a:buClr>
                <a:srgbClr val="FFFFFF"/>
              </a:buClr>
              <a:defRPr/>
            </a:pPr>
            <a:r>
              <a:rPr lang="en-GB" kern="0" dirty="0">
                <a:latin typeface="Gill Sans MT" panose="020B0502020104020203" pitchFamily="34" charset="0"/>
              </a:rPr>
              <a:t>Next-Gen</a:t>
            </a:r>
          </a:p>
          <a:p>
            <a:pPr marL="457200" marR="0" lvl="1"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62074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Scope</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sp>
        <p:nvSpPr>
          <p:cNvPr id="5" name="Text Placeholder 2"/>
          <p:cNvSpPr txBox="1">
            <a:spLocks/>
          </p:cNvSpPr>
          <p:nvPr/>
        </p:nvSpPr>
        <p:spPr>
          <a:xfrm>
            <a:off x="189856" y="1484784"/>
            <a:ext cx="8784976" cy="425820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kumimoji="0" lang="en-GB" sz="2600" b="0" i="0" u="none" strike="noStrike" kern="0" cap="none" spc="0" normalizeH="0" baseline="0" noProof="0" dirty="0">
                <a:ln>
                  <a:noFill/>
                </a:ln>
                <a:solidFill>
                  <a:srgbClr val="FFFFFF"/>
                </a:solidFill>
                <a:effectLst/>
                <a:uLnTx/>
                <a:uFillTx/>
                <a:latin typeface="Gill Sans MT" panose="020B0502020104020203" pitchFamily="34" charset="0"/>
              </a:rPr>
              <a:t>Consider Aims of the Qualifications</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lang="en-GB" kern="0" dirty="0">
                <a:latin typeface="Gill Sans MT" panose="020B0502020104020203" pitchFamily="34" charset="0"/>
              </a:rPr>
              <a:t>Consider whether Group Awards meet these Aims</a:t>
            </a:r>
            <a:endParaRPr kumimoji="0" lang="en-GB" sz="2600" b="0" i="0" u="none" strike="noStrike" kern="0" cap="none" spc="0" normalizeH="0" baseline="0" noProof="0" dirty="0">
              <a:ln>
                <a:noFill/>
              </a:ln>
              <a:solidFill>
                <a:srgbClr val="FFFFFF"/>
              </a:solidFill>
              <a:effectLst/>
              <a:uLnTx/>
              <a:uFillTx/>
              <a:latin typeface="Gill Sans MT" panose="020B0502020104020203" pitchFamily="34" charset="0"/>
            </a:endParaRPr>
          </a:p>
          <a:p>
            <a:pPr lvl="0">
              <a:buClr>
                <a:srgbClr val="FFFFFF"/>
              </a:buClr>
              <a:defRPr/>
            </a:pPr>
            <a:r>
              <a:rPr lang="en-GB" kern="0" dirty="0">
                <a:latin typeface="Gill Sans MT" panose="020B0502020104020203" pitchFamily="34" charset="0"/>
              </a:rPr>
              <a:t>Consider Units in terms of their Aims</a:t>
            </a:r>
          </a:p>
          <a:p>
            <a:pPr marL="0" lvl="0" indent="0">
              <a:buClr>
                <a:srgbClr val="FFFFFF"/>
              </a:buClr>
              <a:buNone/>
              <a:defRPr/>
            </a:pPr>
            <a:r>
              <a:rPr lang="en-GB" kern="0" dirty="0">
                <a:solidFill>
                  <a:srgbClr val="FFFF66"/>
                </a:solidFill>
                <a:latin typeface="Gill Sans MT" panose="020B0502020104020203" pitchFamily="34" charset="0"/>
              </a:rPr>
              <a:t>All of the above = ‘blank sheet’ rather than ‘tinkering’ approach</a:t>
            </a:r>
          </a:p>
          <a:p>
            <a:pPr marL="0" lvl="0" indent="0">
              <a:buClr>
                <a:srgbClr val="FFFFFF"/>
              </a:buClr>
              <a:buNone/>
              <a:defRPr/>
            </a:pPr>
            <a:endParaRPr lang="en-GB" kern="0" dirty="0">
              <a:solidFill>
                <a:srgbClr val="FFFF66"/>
              </a:solidFill>
              <a:latin typeface="Gill Sans MT" panose="020B0502020104020203" pitchFamily="34" charset="0"/>
            </a:endParaRPr>
          </a:p>
          <a:p>
            <a:pPr marL="0" lvl="0" indent="0">
              <a:buClr>
                <a:srgbClr val="FFFFFF"/>
              </a:buClr>
              <a:buNone/>
              <a:defRPr/>
            </a:pPr>
            <a:r>
              <a:rPr lang="en-GB" kern="0" dirty="0">
                <a:solidFill>
                  <a:schemeClr val="bg1"/>
                </a:solidFill>
                <a:latin typeface="Gill Sans MT" panose="020B0502020104020203" pitchFamily="34" charset="0"/>
              </a:rPr>
              <a:t>No guarantee the scoping will lead to a wholesale Review.</a:t>
            </a:r>
            <a:br>
              <a:rPr lang="en-GB" kern="0" dirty="0">
                <a:solidFill>
                  <a:schemeClr val="bg1"/>
                </a:solidFill>
                <a:latin typeface="Gill Sans MT" panose="020B0502020104020203" pitchFamily="34" charset="0"/>
              </a:rPr>
            </a:br>
            <a:br>
              <a:rPr lang="en-GB" kern="0" dirty="0">
                <a:solidFill>
                  <a:schemeClr val="bg1"/>
                </a:solidFill>
                <a:latin typeface="Gill Sans MT" panose="020B0502020104020203" pitchFamily="34" charset="0"/>
              </a:rPr>
            </a:br>
            <a:r>
              <a:rPr lang="en-GB" kern="0" dirty="0">
                <a:solidFill>
                  <a:schemeClr val="bg1"/>
                </a:solidFill>
                <a:latin typeface="Gill Sans MT" panose="020B0502020104020203" pitchFamily="34" charset="0"/>
              </a:rPr>
              <a:t>Results of Scoping Report from Consultation will be considered by SQA Business Case Group and decision made</a:t>
            </a:r>
          </a:p>
        </p:txBody>
      </p:sp>
    </p:spTree>
    <p:extLst>
      <p:ext uri="{BB962C8B-B14F-4D97-AF65-F5344CB8AC3E}">
        <p14:creationId xmlns:p14="http://schemas.microsoft.com/office/powerpoint/2010/main" val="267772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Group Awards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sp>
        <p:nvSpPr>
          <p:cNvPr id="5" name="Text Placeholder 2"/>
          <p:cNvSpPr txBox="1">
            <a:spLocks/>
          </p:cNvSpPr>
          <p:nvPr/>
        </p:nvSpPr>
        <p:spPr>
          <a:xfrm>
            <a:off x="179512" y="1299899"/>
            <a:ext cx="8784976" cy="4258202"/>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latin typeface="Gill Sans MT" panose="020B0502020104020203" pitchFamily="34" charset="0"/>
              </a:rPr>
              <a:t>Responses received from 12 current centres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a:ln>
                  <a:noFill/>
                </a:ln>
                <a:solidFill>
                  <a:srgbClr val="FFFF66"/>
                </a:solidFill>
                <a:effectLst/>
                <a:uLnTx/>
                <a:uFillTx/>
                <a:latin typeface="Gill Sans MT" panose="020B0502020104020203" pitchFamily="34" charset="0"/>
              </a:rPr>
              <a:t>Content f</a:t>
            </a:r>
            <a:r>
              <a:rPr lang="en-GB" kern="0" dirty="0">
                <a:solidFill>
                  <a:srgbClr val="FFFF66"/>
                </a:solidFill>
                <a:latin typeface="Gill Sans MT" panose="020B0502020104020203" pitchFamily="34" charset="0"/>
              </a:rPr>
              <a:t>its the aims of the qualifications and needs of the profession?</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a:ln>
                  <a:noFill/>
                </a:ln>
                <a:solidFill>
                  <a:srgbClr val="FFFFFF"/>
                </a:solidFill>
                <a:effectLst/>
                <a:uLnTx/>
                <a:uFillTx/>
                <a:latin typeface="Gill Sans MT" panose="020B0502020104020203" pitchFamily="34" charset="0"/>
              </a:rPr>
              <a:t>Yes 7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kumimoji="0" lang="en-GB" sz="2600" b="0" i="0" u="none" strike="noStrike" kern="0" cap="none" spc="0" normalizeH="0" baseline="0" noProof="0" dirty="0">
                <a:ln>
                  <a:noFill/>
                </a:ln>
                <a:solidFill>
                  <a:srgbClr val="FFFFFF"/>
                </a:solidFill>
                <a:effectLst/>
                <a:uLnTx/>
                <a:uFillTx/>
                <a:latin typeface="Gill Sans MT" panose="020B0502020104020203" pitchFamily="34" charset="0"/>
              </a:rPr>
              <a:t>No 5</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Gill Sans MT" panose="020B0502020104020203" pitchFamily="34" charset="0"/>
            </a:endParaRPr>
          </a:p>
        </p:txBody>
      </p:sp>
    </p:spTree>
    <p:extLst>
      <p:ext uri="{BB962C8B-B14F-4D97-AF65-F5344CB8AC3E}">
        <p14:creationId xmlns:p14="http://schemas.microsoft.com/office/powerpoint/2010/main" val="423172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Group Awards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sp>
        <p:nvSpPr>
          <p:cNvPr id="5" name="Text Placeholder 2"/>
          <p:cNvSpPr txBox="1">
            <a:spLocks/>
          </p:cNvSpPr>
          <p:nvPr/>
        </p:nvSpPr>
        <p:spPr>
          <a:xfrm>
            <a:off x="179512" y="1124744"/>
            <a:ext cx="8784976" cy="5009421"/>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solidFill>
                  <a:srgbClr val="FFFF66"/>
                </a:solidFill>
                <a:latin typeface="Gill Sans MT" panose="020B0502020104020203" pitchFamily="34" charset="0"/>
              </a:rPr>
              <a:t>Group Award </a:t>
            </a:r>
            <a:r>
              <a:rPr lang="en-GB" kern="0" dirty="0">
                <a:latin typeface="Gill Sans MT" panose="020B0502020104020203" pitchFamily="34" charset="0"/>
              </a:rPr>
              <a:t>comments - </a:t>
            </a:r>
            <a:r>
              <a:rPr kumimoji="0" lang="en-GB" sz="2600" b="0" i="0" u="none" strike="noStrike" kern="0" cap="none" spc="0" normalizeH="0" baseline="0" noProof="0" dirty="0">
                <a:ln>
                  <a:noFill/>
                </a:ln>
                <a:solidFill>
                  <a:srgbClr val="00FF00"/>
                </a:solidFill>
                <a:effectLst/>
                <a:uLnTx/>
                <a:uFillTx/>
                <a:latin typeface="Gill Sans MT" panose="020B0502020104020203" pitchFamily="34" charset="0"/>
              </a:rPr>
              <a:t>Positive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latin typeface="Gill Sans MT" panose="020B0502020104020203" pitchFamily="34" charset="0"/>
              </a:rPr>
              <a:t>“Qual covers a breadth of knowledge across Financial, Management and Tax Accounting prepares learners for a variety of roles”</a:t>
            </a:r>
            <a:endParaRPr lang="en-GB" sz="800"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800" kern="0" dirty="0">
                <a:solidFill>
                  <a:schemeClr val="bg1">
                    <a:lumMod val="50000"/>
                  </a:schemeClr>
                </a:solidFill>
                <a:latin typeface="Gill Sans MT" panose="020B0502020104020203" pitchFamily="34" charset="0"/>
              </a:rPr>
              <a:t>.</a:t>
            </a:r>
            <a:br>
              <a:rPr lang="en-GB" kern="0" dirty="0">
                <a:latin typeface="Gill Sans MT" panose="020B0502020104020203" pitchFamily="34" charset="0"/>
              </a:rPr>
            </a:br>
            <a:r>
              <a:rPr lang="en-GB" kern="0" dirty="0">
                <a:latin typeface="Gill Sans MT" panose="020B0502020104020203" pitchFamily="34" charset="0"/>
              </a:rPr>
              <a:t>“Both ACCA and CIMA appear happy with current quals”</a:t>
            </a:r>
            <a:br>
              <a:rPr lang="en-GB" kern="0" dirty="0">
                <a:latin typeface="Gill Sans MT" panose="020B0502020104020203" pitchFamily="34" charset="0"/>
              </a:rPr>
            </a:br>
            <a:r>
              <a:rPr lang="en-GB" sz="800" kern="0" dirty="0">
                <a:solidFill>
                  <a:schemeClr val="bg1">
                    <a:lumMod val="50000"/>
                  </a:schemeClr>
                </a:solidFill>
                <a:latin typeface="Gill Sans MT" panose="020B0502020104020203" pitchFamily="34" charset="0"/>
              </a:rPr>
              <a:t>.</a:t>
            </a:r>
            <a:endParaRPr lang="en-GB" kern="0" dirty="0">
              <a:solidFill>
                <a:schemeClr val="bg1">
                  <a:lumMod val="50000"/>
                </a:schemeClr>
              </a:solidFill>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latin typeface="Gill Sans MT" panose="020B0502020104020203" pitchFamily="34" charset="0"/>
              </a:rPr>
              <a:t>“Very high level of student destination in terms of progression and employment”</a:t>
            </a:r>
            <a:br>
              <a:rPr lang="en-GB" kern="0" dirty="0">
                <a:latin typeface="Gill Sans MT" panose="020B0502020104020203" pitchFamily="34" charset="0"/>
              </a:rPr>
            </a:br>
            <a:r>
              <a:rPr lang="en-GB" sz="800" kern="0" dirty="0">
                <a:solidFill>
                  <a:schemeClr val="bg1">
                    <a:lumMod val="50000"/>
                  </a:schemeClr>
                </a:solidFill>
                <a:latin typeface="Gill Sans MT" panose="020B0502020104020203" pitchFamily="34" charset="0"/>
              </a:rPr>
              <a:t>.</a:t>
            </a:r>
            <a:br>
              <a:rPr lang="en-GB" kern="0" dirty="0">
                <a:latin typeface="Gill Sans MT" panose="020B0502020104020203" pitchFamily="34" charset="0"/>
              </a:rPr>
            </a:br>
            <a:r>
              <a:rPr lang="en-GB" kern="0" dirty="0">
                <a:latin typeface="Gill Sans MT" panose="020B0502020104020203" pitchFamily="34" charset="0"/>
              </a:rPr>
              <a:t>“Practical elements prepares students well for further studies and industry, particularly IT skills (Excel) from use of double-entry system to preparation and analysis of final accounts”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Gill Sans MT" panose="020B0502020104020203" pitchFamily="34" charset="0"/>
            </a:endParaRPr>
          </a:p>
        </p:txBody>
      </p:sp>
    </p:spTree>
    <p:extLst>
      <p:ext uri="{BB962C8B-B14F-4D97-AF65-F5344CB8AC3E}">
        <p14:creationId xmlns:p14="http://schemas.microsoft.com/office/powerpoint/2010/main" val="355913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Group Awards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sp>
        <p:nvSpPr>
          <p:cNvPr id="5" name="Text Placeholder 2"/>
          <p:cNvSpPr txBox="1">
            <a:spLocks/>
          </p:cNvSpPr>
          <p:nvPr/>
        </p:nvSpPr>
        <p:spPr>
          <a:xfrm>
            <a:off x="189856" y="1340768"/>
            <a:ext cx="8784976" cy="5009421"/>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solidFill>
                  <a:srgbClr val="FFFF66"/>
                </a:solidFill>
                <a:latin typeface="Gill Sans MT" panose="020B0502020104020203" pitchFamily="34" charset="0"/>
              </a:rPr>
              <a:t>Group Award </a:t>
            </a:r>
            <a:r>
              <a:rPr lang="en-GB" kern="0" dirty="0">
                <a:latin typeface="Gill Sans MT" panose="020B0502020104020203" pitchFamily="34" charset="0"/>
              </a:rPr>
              <a:t>comments – </a:t>
            </a:r>
            <a:r>
              <a:rPr kumimoji="0" lang="en-GB" sz="2600" b="0" i="0" u="none" strike="noStrike" kern="0" cap="none" spc="0" normalizeH="0" baseline="0" noProof="0" dirty="0">
                <a:ln>
                  <a:noFill/>
                </a:ln>
                <a:solidFill>
                  <a:srgbClr val="FFCC00"/>
                </a:solidFill>
                <a:effectLst/>
                <a:uLnTx/>
                <a:uFillTx/>
                <a:latin typeface="Gill Sans MT" panose="020B0502020104020203" pitchFamily="34" charset="0"/>
              </a:rPr>
              <a:t>Mixed/Neutral</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800" kern="0" dirty="0">
                <a:solidFill>
                  <a:schemeClr val="bg1">
                    <a:lumMod val="50000"/>
                  </a:schemeClr>
                </a:solidFill>
                <a:latin typeface="Gill Sans MT" panose="020B0502020104020203" pitchFamily="34" charset="0"/>
              </a:rPr>
              <a:t>.</a:t>
            </a:r>
            <a:endParaRPr kumimoji="0" lang="en-GB" sz="8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latin typeface="Gill Sans MT" panose="020B0502020104020203" pitchFamily="34" charset="0"/>
              </a:rPr>
              <a:t>“This is a good qualification and most of it meets criteria of the profession but is not on par with other level HNC and HND courses. Many students returning from university tell us that year 3 university is on a par with our (Accounting) HND year”</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800"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800" kern="0" dirty="0">
                <a:solidFill>
                  <a:schemeClr val="bg1">
                    <a:lumMod val="50000"/>
                  </a:schemeClr>
                </a:solidFill>
                <a:latin typeface="Gill Sans MT" panose="020B0502020104020203" pitchFamily="34" charset="0"/>
              </a:rPr>
              <a:t>.</a:t>
            </a:r>
            <a:br>
              <a:rPr lang="en-GB" kern="0" dirty="0">
                <a:latin typeface="Gill Sans MT" panose="020B0502020104020203" pitchFamily="34" charset="0"/>
              </a:rPr>
            </a:br>
            <a:r>
              <a:rPr lang="en-GB" kern="0" dirty="0">
                <a:latin typeface="Gill Sans MT" panose="020B0502020104020203" pitchFamily="34" charset="0"/>
              </a:rPr>
              <a:t>“Core subjects still need to be taught manually to ensure understanding of software applications”</a:t>
            </a:r>
            <a:br>
              <a:rPr lang="en-GB" kern="0" dirty="0">
                <a:latin typeface="Gill Sans MT" panose="020B0502020104020203" pitchFamily="34" charset="0"/>
              </a:rPr>
            </a:br>
            <a:br>
              <a:rPr lang="en-GB" kern="0" dirty="0">
                <a:latin typeface="Gill Sans MT" panose="020B0502020104020203" pitchFamily="34" charset="0"/>
              </a:rPr>
            </a:br>
            <a:endParaRPr lang="en-GB"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Gill Sans MT" panose="020B0502020104020203" pitchFamily="34" charset="0"/>
            </a:endParaRPr>
          </a:p>
        </p:txBody>
      </p:sp>
    </p:spTree>
    <p:extLst>
      <p:ext uri="{BB962C8B-B14F-4D97-AF65-F5344CB8AC3E}">
        <p14:creationId xmlns:p14="http://schemas.microsoft.com/office/powerpoint/2010/main" val="295770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Group Awards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sp>
        <p:nvSpPr>
          <p:cNvPr id="5" name="Text Placeholder 2"/>
          <p:cNvSpPr txBox="1">
            <a:spLocks/>
          </p:cNvSpPr>
          <p:nvPr/>
        </p:nvSpPr>
        <p:spPr>
          <a:xfrm>
            <a:off x="189856" y="1340768"/>
            <a:ext cx="8784976" cy="5009421"/>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solidFill>
                  <a:srgbClr val="FFFF66"/>
                </a:solidFill>
                <a:latin typeface="Gill Sans MT" panose="020B0502020104020203" pitchFamily="34" charset="0"/>
              </a:rPr>
              <a:t>Group Award </a:t>
            </a:r>
            <a:r>
              <a:rPr lang="en-GB" kern="0" dirty="0">
                <a:latin typeface="Gill Sans MT" panose="020B0502020104020203" pitchFamily="34" charset="0"/>
              </a:rPr>
              <a:t>comments – </a:t>
            </a:r>
            <a:r>
              <a:rPr lang="en-GB" kern="0" dirty="0">
                <a:solidFill>
                  <a:srgbClr val="FF5050"/>
                </a:solidFill>
                <a:latin typeface="Gill Sans MT" panose="020B0502020104020203" pitchFamily="34" charset="0"/>
              </a:rPr>
              <a:t>Weaknesses</a:t>
            </a:r>
            <a:endParaRPr kumimoji="0" lang="en-GB" sz="2600" b="0" i="0" u="none" strike="noStrike" kern="0" cap="none" spc="0" normalizeH="0" baseline="0" noProof="0" dirty="0">
              <a:ln>
                <a:noFill/>
              </a:ln>
              <a:solidFill>
                <a:srgbClr val="FF5050"/>
              </a:solidFill>
              <a:effectLst/>
              <a:uLnTx/>
              <a:uFillTx/>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800" kern="0" dirty="0">
                <a:solidFill>
                  <a:schemeClr val="bg1">
                    <a:lumMod val="50000"/>
                  </a:schemeClr>
                </a:solidFill>
                <a:latin typeface="Gill Sans MT" panose="020B0502020104020203" pitchFamily="34" charset="0"/>
              </a:rPr>
              <a:t>.</a:t>
            </a:r>
            <a:endParaRPr kumimoji="0" lang="en-GB" sz="8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latin typeface="Gill Sans MT" panose="020B0502020104020203" pitchFamily="34" charset="0"/>
              </a:rPr>
              <a:t>“Qualifications need updated for some units to reflect working practice”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kern="0" dirty="0">
                <a:latin typeface="Gill Sans MT" panose="020B0502020104020203" pitchFamily="34" charset="0"/>
              </a:rPr>
              <a:t>“Content of qualification is out of date, it is not meeting the skills needs for accountancy jobs now. Should be digital and assessments should be CBT same as professional bodies”</a:t>
            </a:r>
            <a:br>
              <a:rPr lang="en-GB" kern="0" dirty="0">
                <a:latin typeface="Gill Sans MT" panose="020B0502020104020203" pitchFamily="34" charset="0"/>
              </a:rPr>
            </a:br>
            <a:br>
              <a:rPr lang="en-GB" kern="0" dirty="0">
                <a:latin typeface="Gill Sans MT" panose="020B0502020104020203" pitchFamily="34" charset="0"/>
              </a:rPr>
            </a:br>
            <a:r>
              <a:rPr lang="en-GB" kern="0" dirty="0">
                <a:latin typeface="Gill Sans MT" panose="020B0502020104020203" pitchFamily="34" charset="0"/>
              </a:rPr>
              <a:t>“More digital work should be incorporated”</a:t>
            </a:r>
            <a:br>
              <a:rPr lang="en-GB" kern="0" dirty="0">
                <a:latin typeface="Gill Sans MT" panose="020B0502020104020203" pitchFamily="34" charset="0"/>
              </a:rPr>
            </a:br>
            <a:br>
              <a:rPr lang="en-GB" kern="0" dirty="0">
                <a:latin typeface="Gill Sans MT" panose="020B0502020104020203" pitchFamily="34" charset="0"/>
              </a:rPr>
            </a:br>
            <a:r>
              <a:rPr lang="en-GB" kern="0" dirty="0">
                <a:latin typeface="Gill Sans MT" panose="020B0502020104020203" pitchFamily="34" charset="0"/>
              </a:rPr>
              <a:t>“Too much focus on manufacturing – not realistic”</a:t>
            </a:r>
            <a:br>
              <a:rPr lang="en-GB" kern="0" dirty="0">
                <a:latin typeface="Gill Sans MT" panose="020B0502020104020203" pitchFamily="34" charset="0"/>
              </a:rPr>
            </a:br>
            <a:endParaRPr lang="en-GB" kern="0" dirty="0">
              <a:latin typeface="Gill Sans MT" panose="020B0502020104020203"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GB" sz="2600" b="0" i="0" u="none" strike="noStrike" kern="0" cap="none" spc="0" normalizeH="0" baseline="0" noProof="0" dirty="0">
              <a:ln>
                <a:noFill/>
              </a:ln>
              <a:solidFill>
                <a:srgbClr val="FFFFFF"/>
              </a:solidFill>
              <a:effectLst/>
              <a:uLnTx/>
              <a:uFillTx/>
              <a:latin typeface="Gill Sans MT" panose="020B0502020104020203" pitchFamily="34" charset="0"/>
            </a:endParaRPr>
          </a:p>
        </p:txBody>
      </p:sp>
    </p:spTree>
    <p:extLst>
      <p:ext uri="{BB962C8B-B14F-4D97-AF65-F5344CB8AC3E}">
        <p14:creationId xmlns:p14="http://schemas.microsoft.com/office/powerpoint/2010/main" val="244251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Units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graphicFrame>
        <p:nvGraphicFramePr>
          <p:cNvPr id="2" name="Table 3">
            <a:extLst>
              <a:ext uri="{FF2B5EF4-FFF2-40B4-BE49-F238E27FC236}">
                <a16:creationId xmlns:a16="http://schemas.microsoft.com/office/drawing/2014/main" id="{1D455793-08FE-49EA-9122-5FB32C9252C8}"/>
              </a:ext>
            </a:extLst>
          </p:cNvPr>
          <p:cNvGraphicFramePr>
            <a:graphicFrameLocks noGrp="1"/>
          </p:cNvGraphicFramePr>
          <p:nvPr>
            <p:extLst>
              <p:ext uri="{D42A27DB-BD31-4B8C-83A1-F6EECF244321}">
                <p14:modId xmlns:p14="http://schemas.microsoft.com/office/powerpoint/2010/main" val="691469780"/>
              </p:ext>
            </p:extLst>
          </p:nvPr>
        </p:nvGraphicFramePr>
        <p:xfrm>
          <a:off x="467544" y="1397000"/>
          <a:ext cx="8229600" cy="41611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35042324"/>
                    </a:ext>
                  </a:extLst>
                </a:gridCol>
                <a:gridCol w="2057400">
                  <a:extLst>
                    <a:ext uri="{9D8B030D-6E8A-4147-A177-3AD203B41FA5}">
                      <a16:colId xmlns:a16="http://schemas.microsoft.com/office/drawing/2014/main" val="1487297134"/>
                    </a:ext>
                  </a:extLst>
                </a:gridCol>
                <a:gridCol w="2057400">
                  <a:extLst>
                    <a:ext uri="{9D8B030D-6E8A-4147-A177-3AD203B41FA5}">
                      <a16:colId xmlns:a16="http://schemas.microsoft.com/office/drawing/2014/main" val="537750194"/>
                    </a:ext>
                  </a:extLst>
                </a:gridCol>
                <a:gridCol w="2057400">
                  <a:extLst>
                    <a:ext uri="{9D8B030D-6E8A-4147-A177-3AD203B41FA5}">
                      <a16:colId xmlns:a16="http://schemas.microsoft.com/office/drawing/2014/main" val="715025855"/>
                    </a:ext>
                  </a:extLst>
                </a:gridCol>
              </a:tblGrid>
              <a:tr h="594443">
                <a:tc>
                  <a:txBody>
                    <a:bodyPr/>
                    <a:lstStyle/>
                    <a:p>
                      <a:r>
                        <a:rPr lang="en-GB" sz="3200" dirty="0"/>
                        <a:t>RFI</a:t>
                      </a:r>
                    </a:p>
                  </a:txBody>
                  <a:tcPr/>
                </a:tc>
                <a:tc>
                  <a:txBody>
                    <a:bodyPr/>
                    <a:lstStyle/>
                    <a:p>
                      <a:r>
                        <a:rPr lang="en-GB" sz="3200" dirty="0"/>
                        <a:t>Prep FS</a:t>
                      </a:r>
                    </a:p>
                  </a:txBody>
                  <a:tcPr/>
                </a:tc>
                <a:tc>
                  <a:txBody>
                    <a:bodyPr/>
                    <a:lstStyle/>
                    <a:p>
                      <a:r>
                        <a:rPr lang="en-GB" sz="3200" dirty="0"/>
                        <a:t>UFAS</a:t>
                      </a:r>
                    </a:p>
                  </a:txBody>
                  <a:tcPr/>
                </a:tc>
                <a:tc>
                  <a:txBody>
                    <a:bodyPr/>
                    <a:lstStyle/>
                    <a:p>
                      <a:r>
                        <a:rPr lang="en-GB" sz="3200" dirty="0"/>
                        <a:t>Cost A/C</a:t>
                      </a:r>
                    </a:p>
                  </a:txBody>
                  <a:tcPr/>
                </a:tc>
                <a:extLst>
                  <a:ext uri="{0D108BD9-81ED-4DB2-BD59-A6C34878D82A}">
                    <a16:rowId xmlns:a16="http://schemas.microsoft.com/office/drawing/2014/main" val="4204875094"/>
                  </a:ext>
                </a:extLst>
              </a:tr>
              <a:tr h="594443">
                <a:tc>
                  <a:txBody>
                    <a:bodyPr/>
                    <a:lstStyle/>
                    <a:p>
                      <a:r>
                        <a:rPr lang="en-GB" sz="2000" dirty="0"/>
                        <a:t>No change </a:t>
                      </a:r>
                      <a:r>
                        <a:rPr lang="en-GB" sz="2000" b="1" dirty="0"/>
                        <a:t>4</a:t>
                      </a:r>
                    </a:p>
                  </a:txBody>
                  <a:tcPr/>
                </a:tc>
                <a:tc>
                  <a:txBody>
                    <a:bodyPr/>
                    <a:lstStyle/>
                    <a:p>
                      <a:r>
                        <a:rPr lang="en-GB" sz="2000" dirty="0"/>
                        <a:t>No change </a:t>
                      </a:r>
                      <a:r>
                        <a:rPr lang="en-GB" sz="2000" b="1" dirty="0"/>
                        <a:t>8</a:t>
                      </a:r>
                    </a:p>
                  </a:txBody>
                  <a:tcPr/>
                </a:tc>
                <a:tc>
                  <a:txBody>
                    <a:bodyPr/>
                    <a:lstStyle/>
                    <a:p>
                      <a:r>
                        <a:rPr lang="en-GB" sz="2000" dirty="0"/>
                        <a:t>No change </a:t>
                      </a:r>
                      <a:r>
                        <a:rPr lang="en-GB" sz="2000" b="1" dirty="0"/>
                        <a:t>4</a:t>
                      </a:r>
                    </a:p>
                  </a:txBody>
                  <a:tcPr/>
                </a:tc>
                <a:tc>
                  <a:txBody>
                    <a:bodyPr/>
                    <a:lstStyle/>
                    <a:p>
                      <a:r>
                        <a:rPr lang="en-GB" sz="2000" dirty="0"/>
                        <a:t>No change </a:t>
                      </a:r>
                      <a:r>
                        <a:rPr lang="en-GB" sz="2000" b="1" dirty="0"/>
                        <a:t>9</a:t>
                      </a:r>
                    </a:p>
                  </a:txBody>
                  <a:tcPr/>
                </a:tc>
                <a:extLst>
                  <a:ext uri="{0D108BD9-81ED-4DB2-BD59-A6C34878D82A}">
                    <a16:rowId xmlns:a16="http://schemas.microsoft.com/office/drawing/2014/main" val="1084948803"/>
                  </a:ext>
                </a:extLst>
              </a:tr>
              <a:tr h="594443">
                <a:tc>
                  <a:txBody>
                    <a:bodyPr/>
                    <a:lstStyle/>
                    <a:p>
                      <a:r>
                        <a:rPr lang="en-GB" sz="2000" dirty="0"/>
                        <a:t>Needs update </a:t>
                      </a:r>
                      <a:r>
                        <a:rPr lang="en-GB" sz="2000" b="1" dirty="0"/>
                        <a:t>3</a:t>
                      </a:r>
                    </a:p>
                  </a:txBody>
                  <a:tcPr/>
                </a:tc>
                <a:tc>
                  <a:txBody>
                    <a:bodyPr/>
                    <a:lstStyle/>
                    <a:p>
                      <a:r>
                        <a:rPr lang="en-GB" sz="2000" dirty="0"/>
                        <a:t>Needs update </a:t>
                      </a:r>
                      <a:r>
                        <a:rPr lang="en-GB" sz="2000" b="1" dirty="0"/>
                        <a:t>3</a:t>
                      </a:r>
                    </a:p>
                  </a:txBody>
                  <a:tcPr/>
                </a:tc>
                <a:tc>
                  <a:txBody>
                    <a:bodyPr/>
                    <a:lstStyle/>
                    <a:p>
                      <a:r>
                        <a:rPr lang="en-GB" sz="2000" dirty="0"/>
                        <a:t>Needs update </a:t>
                      </a:r>
                      <a:r>
                        <a:rPr lang="en-GB" sz="2000" b="1" dirty="0"/>
                        <a:t>4</a:t>
                      </a:r>
                    </a:p>
                  </a:txBody>
                  <a:tcPr/>
                </a:tc>
                <a:tc>
                  <a:txBody>
                    <a:bodyPr/>
                    <a:lstStyle/>
                    <a:p>
                      <a:r>
                        <a:rPr lang="en-GB" sz="2000" dirty="0"/>
                        <a:t>Needs update </a:t>
                      </a:r>
                      <a:r>
                        <a:rPr lang="en-GB" sz="2000" b="1" dirty="0"/>
                        <a:t>1</a:t>
                      </a:r>
                    </a:p>
                  </a:txBody>
                  <a:tcPr/>
                </a:tc>
                <a:extLst>
                  <a:ext uri="{0D108BD9-81ED-4DB2-BD59-A6C34878D82A}">
                    <a16:rowId xmlns:a16="http://schemas.microsoft.com/office/drawing/2014/main" val="3598332086"/>
                  </a:ext>
                </a:extLst>
              </a:tr>
              <a:tr h="594443">
                <a:tc>
                  <a:txBody>
                    <a:bodyPr/>
                    <a:lstStyle/>
                    <a:p>
                      <a:r>
                        <a:rPr lang="en-GB" sz="2000" dirty="0"/>
                        <a:t>Level too low </a:t>
                      </a:r>
                      <a:r>
                        <a:rPr lang="en-GB" sz="2000" b="1" dirty="0"/>
                        <a:t>1</a:t>
                      </a:r>
                    </a:p>
                  </a:txBody>
                  <a:tcPr/>
                </a:tc>
                <a:tc>
                  <a:txBody>
                    <a:bodyPr/>
                    <a:lstStyle/>
                    <a:p>
                      <a:r>
                        <a:rPr lang="en-GB" sz="2000" dirty="0"/>
                        <a:t>Level too low </a:t>
                      </a:r>
                      <a:r>
                        <a:rPr lang="en-GB" sz="2000" b="1" dirty="0"/>
                        <a:t>0</a:t>
                      </a:r>
                    </a:p>
                  </a:txBody>
                  <a:tcPr/>
                </a:tc>
                <a:tc>
                  <a:txBody>
                    <a:bodyPr/>
                    <a:lstStyle/>
                    <a:p>
                      <a:r>
                        <a:rPr lang="en-GB" sz="2000" dirty="0"/>
                        <a:t>Remove Unit </a:t>
                      </a:r>
                      <a:r>
                        <a:rPr lang="en-GB" sz="2000" b="1" dirty="0"/>
                        <a:t>1</a:t>
                      </a:r>
                    </a:p>
                  </a:txBody>
                  <a:tcPr/>
                </a:tc>
                <a:tc>
                  <a:txBody>
                    <a:bodyPr/>
                    <a:lstStyle/>
                    <a:p>
                      <a:r>
                        <a:rPr lang="en-GB" sz="2000" dirty="0"/>
                        <a:t>Level too low </a:t>
                      </a:r>
                      <a:r>
                        <a:rPr lang="en-GB" sz="2000" b="1" dirty="0"/>
                        <a:t>1</a:t>
                      </a:r>
                    </a:p>
                  </a:txBody>
                  <a:tcPr/>
                </a:tc>
                <a:extLst>
                  <a:ext uri="{0D108BD9-81ED-4DB2-BD59-A6C34878D82A}">
                    <a16:rowId xmlns:a16="http://schemas.microsoft.com/office/drawing/2014/main" val="1723111595"/>
                  </a:ext>
                </a:extLst>
              </a:tr>
              <a:tr h="594443">
                <a:tc>
                  <a:txBody>
                    <a:bodyPr/>
                    <a:lstStyle/>
                    <a:p>
                      <a:r>
                        <a:rPr lang="en-GB" sz="2000" dirty="0"/>
                        <a:t>Level too High </a:t>
                      </a:r>
                      <a:r>
                        <a:rPr lang="en-GB" sz="2000" b="1" dirty="0"/>
                        <a:t>0</a:t>
                      </a:r>
                    </a:p>
                  </a:txBody>
                  <a:tcPr/>
                </a:tc>
                <a:tc>
                  <a:txBody>
                    <a:bodyPr/>
                    <a:lstStyle/>
                    <a:p>
                      <a:r>
                        <a:rPr lang="en-GB" sz="2000" dirty="0"/>
                        <a:t>Level too High </a:t>
                      </a:r>
                      <a:r>
                        <a:rPr lang="en-GB" sz="2000" b="1" dirty="0"/>
                        <a:t>0</a:t>
                      </a:r>
                    </a:p>
                  </a:txBody>
                  <a:tcPr/>
                </a:tc>
                <a:tc>
                  <a:txBody>
                    <a:bodyPr/>
                    <a:lstStyle/>
                    <a:p>
                      <a:r>
                        <a:rPr lang="en-GB" sz="2000" dirty="0"/>
                        <a:t>Level too High </a:t>
                      </a:r>
                      <a:r>
                        <a:rPr lang="en-GB" sz="2000" b="1" dirty="0"/>
                        <a:t>0</a:t>
                      </a:r>
                    </a:p>
                  </a:txBody>
                  <a:tcPr/>
                </a:tc>
                <a:tc>
                  <a:txBody>
                    <a:bodyPr/>
                    <a:lstStyle/>
                    <a:p>
                      <a:r>
                        <a:rPr lang="en-GB" sz="2000" dirty="0"/>
                        <a:t>Level too High </a:t>
                      </a:r>
                      <a:r>
                        <a:rPr lang="en-GB" sz="2000" b="1" dirty="0"/>
                        <a:t>0</a:t>
                      </a:r>
                    </a:p>
                  </a:txBody>
                  <a:tcPr/>
                </a:tc>
                <a:extLst>
                  <a:ext uri="{0D108BD9-81ED-4DB2-BD59-A6C34878D82A}">
                    <a16:rowId xmlns:a16="http://schemas.microsoft.com/office/drawing/2014/main" val="969115614"/>
                  </a:ext>
                </a:extLst>
              </a:tr>
              <a:tr h="594443">
                <a:tc>
                  <a:txBody>
                    <a:bodyPr/>
                    <a:lstStyle/>
                    <a:p>
                      <a:r>
                        <a:rPr lang="en-GB" sz="2000" dirty="0"/>
                        <a:t>Remove Unit </a:t>
                      </a:r>
                      <a:r>
                        <a:rPr lang="en-GB" sz="2000" b="1" dirty="0"/>
                        <a:t>0</a:t>
                      </a:r>
                    </a:p>
                  </a:txBody>
                  <a:tcPr/>
                </a:tc>
                <a:tc>
                  <a:txBody>
                    <a:bodyPr/>
                    <a:lstStyle/>
                    <a:p>
                      <a:r>
                        <a:rPr lang="en-GB" sz="2000" dirty="0"/>
                        <a:t>Remove Unit </a:t>
                      </a:r>
                      <a:r>
                        <a:rPr lang="en-GB" sz="2000" b="1" dirty="0"/>
                        <a:t>0</a:t>
                      </a:r>
                    </a:p>
                  </a:txBody>
                  <a:tcPr/>
                </a:tc>
                <a:tc>
                  <a:txBody>
                    <a:bodyPr/>
                    <a:lstStyle/>
                    <a:p>
                      <a:r>
                        <a:rPr lang="en-GB" sz="2000" dirty="0"/>
                        <a:t>Level to Low </a:t>
                      </a:r>
                      <a:r>
                        <a:rPr lang="en-GB" sz="2000" b="1" dirty="0"/>
                        <a:t>0</a:t>
                      </a:r>
                    </a:p>
                  </a:txBody>
                  <a:tcPr/>
                </a:tc>
                <a:tc>
                  <a:txBody>
                    <a:bodyPr/>
                    <a:lstStyle/>
                    <a:p>
                      <a:r>
                        <a:rPr lang="en-GB" sz="2000" dirty="0"/>
                        <a:t>Remove Unit </a:t>
                      </a:r>
                      <a:r>
                        <a:rPr lang="en-GB" sz="2000" b="1" dirty="0"/>
                        <a:t>0</a:t>
                      </a:r>
                    </a:p>
                  </a:txBody>
                  <a:tcPr/>
                </a:tc>
                <a:extLst>
                  <a:ext uri="{0D108BD9-81ED-4DB2-BD59-A6C34878D82A}">
                    <a16:rowId xmlns:a16="http://schemas.microsoft.com/office/drawing/2014/main" val="4083465425"/>
                  </a:ext>
                </a:extLst>
              </a:tr>
              <a:tr h="594443">
                <a:tc>
                  <a:txBody>
                    <a:bodyPr/>
                    <a:lstStyle/>
                    <a:p>
                      <a:r>
                        <a:rPr lang="en-GB" sz="2000" dirty="0"/>
                        <a:t>Other </a:t>
                      </a:r>
                      <a:r>
                        <a:rPr lang="en-GB" sz="2000" b="1" dirty="0"/>
                        <a:t>2</a:t>
                      </a:r>
                    </a:p>
                  </a:txBody>
                  <a:tcPr/>
                </a:tc>
                <a:tc>
                  <a:txBody>
                    <a:bodyPr/>
                    <a:lstStyle/>
                    <a:p>
                      <a:r>
                        <a:rPr lang="en-GB" sz="2000" dirty="0"/>
                        <a:t>Other </a:t>
                      </a:r>
                      <a:r>
                        <a:rPr lang="en-GB" sz="2000" b="1" dirty="0"/>
                        <a:t>2</a:t>
                      </a:r>
                    </a:p>
                  </a:txBody>
                  <a:tcPr/>
                </a:tc>
                <a:tc>
                  <a:txBody>
                    <a:bodyPr/>
                    <a:lstStyle/>
                    <a:p>
                      <a:r>
                        <a:rPr lang="en-GB" sz="2000" dirty="0"/>
                        <a:t>Other </a:t>
                      </a:r>
                      <a:r>
                        <a:rPr lang="en-GB" sz="2000" b="1" dirty="0"/>
                        <a:t>3</a:t>
                      </a:r>
                    </a:p>
                  </a:txBody>
                  <a:tcPr/>
                </a:tc>
                <a:tc>
                  <a:txBody>
                    <a:bodyPr/>
                    <a:lstStyle/>
                    <a:p>
                      <a:r>
                        <a:rPr lang="en-GB" sz="2000" dirty="0"/>
                        <a:t>Other </a:t>
                      </a:r>
                      <a:r>
                        <a:rPr lang="en-GB" sz="2000" b="1" dirty="0"/>
                        <a:t>2</a:t>
                      </a:r>
                    </a:p>
                  </a:txBody>
                  <a:tcPr/>
                </a:tc>
                <a:extLst>
                  <a:ext uri="{0D108BD9-81ED-4DB2-BD59-A6C34878D82A}">
                    <a16:rowId xmlns:a16="http://schemas.microsoft.com/office/drawing/2014/main" val="1954334065"/>
                  </a:ext>
                </a:extLst>
              </a:tr>
            </a:tbl>
          </a:graphicData>
        </a:graphic>
      </p:graphicFrame>
    </p:spTree>
    <p:extLst>
      <p:ext uri="{BB962C8B-B14F-4D97-AF65-F5344CB8AC3E}">
        <p14:creationId xmlns:p14="http://schemas.microsoft.com/office/powerpoint/2010/main" val="51718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rPr>
              <a:t>Centre Survey - Units</a:t>
            </a:r>
            <a:endParaRPr kumimoji="0" lang="en-US" sz="3600" b="0" i="0" u="none" strike="noStrike" kern="0" cap="none" spc="0" normalizeH="0" baseline="0" noProof="0" dirty="0">
              <a:ln>
                <a:noFill/>
              </a:ln>
              <a:solidFill>
                <a:schemeClr val="tx2">
                  <a:lumMod val="40000"/>
                  <a:lumOff val="60000"/>
                </a:schemeClr>
              </a:solidFill>
              <a:effectLst/>
              <a:uLnTx/>
              <a:uFillTx/>
              <a:latin typeface="Gill Sans MT" panose="020B0502020104020203" pitchFamily="34" charset="0"/>
            </a:endParaRPr>
          </a:p>
        </p:txBody>
      </p:sp>
      <p:graphicFrame>
        <p:nvGraphicFramePr>
          <p:cNvPr id="2" name="Table 3">
            <a:extLst>
              <a:ext uri="{FF2B5EF4-FFF2-40B4-BE49-F238E27FC236}">
                <a16:creationId xmlns:a16="http://schemas.microsoft.com/office/drawing/2014/main" id="{1D455793-08FE-49EA-9122-5FB32C9252C8}"/>
              </a:ext>
            </a:extLst>
          </p:cNvPr>
          <p:cNvGraphicFramePr>
            <a:graphicFrameLocks noGrp="1"/>
          </p:cNvGraphicFramePr>
          <p:nvPr>
            <p:extLst>
              <p:ext uri="{D42A27DB-BD31-4B8C-83A1-F6EECF244321}">
                <p14:modId xmlns:p14="http://schemas.microsoft.com/office/powerpoint/2010/main" val="957918212"/>
              </p:ext>
            </p:extLst>
          </p:nvPr>
        </p:nvGraphicFramePr>
        <p:xfrm>
          <a:off x="467544" y="1397000"/>
          <a:ext cx="8229600" cy="41611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35042324"/>
                    </a:ext>
                  </a:extLst>
                </a:gridCol>
                <a:gridCol w="2057400">
                  <a:extLst>
                    <a:ext uri="{9D8B030D-6E8A-4147-A177-3AD203B41FA5}">
                      <a16:colId xmlns:a16="http://schemas.microsoft.com/office/drawing/2014/main" val="1487297134"/>
                    </a:ext>
                  </a:extLst>
                </a:gridCol>
                <a:gridCol w="2057400">
                  <a:extLst>
                    <a:ext uri="{9D8B030D-6E8A-4147-A177-3AD203B41FA5}">
                      <a16:colId xmlns:a16="http://schemas.microsoft.com/office/drawing/2014/main" val="537750194"/>
                    </a:ext>
                  </a:extLst>
                </a:gridCol>
                <a:gridCol w="2057400">
                  <a:extLst>
                    <a:ext uri="{9D8B030D-6E8A-4147-A177-3AD203B41FA5}">
                      <a16:colId xmlns:a16="http://schemas.microsoft.com/office/drawing/2014/main" val="715025855"/>
                    </a:ext>
                  </a:extLst>
                </a:gridCol>
              </a:tblGrid>
              <a:tr h="594443">
                <a:tc>
                  <a:txBody>
                    <a:bodyPr/>
                    <a:lstStyle/>
                    <a:p>
                      <a:r>
                        <a:rPr lang="en-GB" sz="3200" dirty="0" err="1"/>
                        <a:t>Mgt</a:t>
                      </a:r>
                      <a:r>
                        <a:rPr lang="en-GB" sz="3200" dirty="0"/>
                        <a:t> AUIT</a:t>
                      </a:r>
                    </a:p>
                  </a:txBody>
                  <a:tcPr/>
                </a:tc>
                <a:tc>
                  <a:txBody>
                    <a:bodyPr/>
                    <a:lstStyle/>
                    <a:p>
                      <a:r>
                        <a:rPr lang="en-GB" sz="3200" dirty="0"/>
                        <a:t>GU1</a:t>
                      </a:r>
                    </a:p>
                  </a:txBody>
                  <a:tcPr/>
                </a:tc>
                <a:tc>
                  <a:txBody>
                    <a:bodyPr/>
                    <a:lstStyle/>
                    <a:p>
                      <a:r>
                        <a:rPr lang="en-GB" sz="3200" dirty="0"/>
                        <a:t>Fin R&amp;A</a:t>
                      </a:r>
                    </a:p>
                  </a:txBody>
                  <a:tcPr/>
                </a:tc>
                <a:tc>
                  <a:txBody>
                    <a:bodyPr/>
                    <a:lstStyle/>
                    <a:p>
                      <a:r>
                        <a:rPr lang="en-GB" sz="3200" dirty="0"/>
                        <a:t>A/C FST</a:t>
                      </a:r>
                    </a:p>
                  </a:txBody>
                  <a:tcPr/>
                </a:tc>
                <a:extLst>
                  <a:ext uri="{0D108BD9-81ED-4DB2-BD59-A6C34878D82A}">
                    <a16:rowId xmlns:a16="http://schemas.microsoft.com/office/drawing/2014/main" val="4204875094"/>
                  </a:ext>
                </a:extLst>
              </a:tr>
              <a:tr h="594443">
                <a:tc>
                  <a:txBody>
                    <a:bodyPr/>
                    <a:lstStyle/>
                    <a:p>
                      <a:r>
                        <a:rPr lang="en-GB" sz="2000" dirty="0"/>
                        <a:t>No change </a:t>
                      </a:r>
                      <a:r>
                        <a:rPr lang="en-GB" sz="2000" b="1" dirty="0"/>
                        <a:t>7</a:t>
                      </a:r>
                    </a:p>
                  </a:txBody>
                  <a:tcPr/>
                </a:tc>
                <a:tc>
                  <a:txBody>
                    <a:bodyPr/>
                    <a:lstStyle/>
                    <a:p>
                      <a:r>
                        <a:rPr lang="en-GB" sz="2000" dirty="0"/>
                        <a:t>No change </a:t>
                      </a:r>
                      <a:r>
                        <a:rPr lang="en-GB" sz="2000" b="1" dirty="0"/>
                        <a:t>8</a:t>
                      </a:r>
                    </a:p>
                  </a:txBody>
                  <a:tcPr/>
                </a:tc>
                <a:tc>
                  <a:txBody>
                    <a:bodyPr/>
                    <a:lstStyle/>
                    <a:p>
                      <a:r>
                        <a:rPr lang="en-GB" sz="2000" dirty="0"/>
                        <a:t>No change </a:t>
                      </a:r>
                      <a:r>
                        <a:rPr lang="en-GB" sz="2000" b="1" dirty="0"/>
                        <a:t>7</a:t>
                      </a:r>
                    </a:p>
                  </a:txBody>
                  <a:tcPr/>
                </a:tc>
                <a:tc>
                  <a:txBody>
                    <a:bodyPr/>
                    <a:lstStyle/>
                    <a:p>
                      <a:r>
                        <a:rPr lang="en-GB" sz="2000" dirty="0"/>
                        <a:t>No change </a:t>
                      </a:r>
                      <a:r>
                        <a:rPr lang="en-GB" sz="2000" b="1" dirty="0"/>
                        <a:t>7</a:t>
                      </a:r>
                    </a:p>
                  </a:txBody>
                  <a:tcPr/>
                </a:tc>
                <a:extLst>
                  <a:ext uri="{0D108BD9-81ED-4DB2-BD59-A6C34878D82A}">
                    <a16:rowId xmlns:a16="http://schemas.microsoft.com/office/drawing/2014/main" val="1084948803"/>
                  </a:ext>
                </a:extLst>
              </a:tr>
              <a:tr h="594443">
                <a:tc>
                  <a:txBody>
                    <a:bodyPr/>
                    <a:lstStyle/>
                    <a:p>
                      <a:r>
                        <a:rPr lang="en-GB" sz="2000" dirty="0"/>
                        <a:t>Needs update </a:t>
                      </a:r>
                      <a:r>
                        <a:rPr lang="en-GB" sz="2000" b="1" dirty="0"/>
                        <a:t>3</a:t>
                      </a:r>
                    </a:p>
                  </a:txBody>
                  <a:tcPr/>
                </a:tc>
                <a:tc>
                  <a:txBody>
                    <a:bodyPr/>
                    <a:lstStyle/>
                    <a:p>
                      <a:r>
                        <a:rPr lang="en-GB" sz="2000" dirty="0"/>
                        <a:t>Needs update </a:t>
                      </a:r>
                      <a:r>
                        <a:rPr lang="en-GB" sz="2000" b="1" dirty="0"/>
                        <a:t>2</a:t>
                      </a:r>
                    </a:p>
                  </a:txBody>
                  <a:tcPr/>
                </a:tc>
                <a:tc>
                  <a:txBody>
                    <a:bodyPr/>
                    <a:lstStyle/>
                    <a:p>
                      <a:r>
                        <a:rPr lang="en-GB" sz="2000" dirty="0"/>
                        <a:t>Needs update </a:t>
                      </a:r>
                      <a:r>
                        <a:rPr lang="en-GB" sz="2000" b="1" dirty="0"/>
                        <a:t>4</a:t>
                      </a:r>
                    </a:p>
                  </a:txBody>
                  <a:tcPr/>
                </a:tc>
                <a:tc>
                  <a:txBody>
                    <a:bodyPr/>
                    <a:lstStyle/>
                    <a:p>
                      <a:r>
                        <a:rPr lang="en-GB" sz="2000" dirty="0"/>
                        <a:t>Needs update </a:t>
                      </a:r>
                      <a:r>
                        <a:rPr lang="en-GB" sz="2000" b="1" dirty="0"/>
                        <a:t>4</a:t>
                      </a:r>
                    </a:p>
                  </a:txBody>
                  <a:tcPr/>
                </a:tc>
                <a:extLst>
                  <a:ext uri="{0D108BD9-81ED-4DB2-BD59-A6C34878D82A}">
                    <a16:rowId xmlns:a16="http://schemas.microsoft.com/office/drawing/2014/main" val="3598332086"/>
                  </a:ext>
                </a:extLst>
              </a:tr>
              <a:tr h="594443">
                <a:tc>
                  <a:txBody>
                    <a:bodyPr/>
                    <a:lstStyle/>
                    <a:p>
                      <a:r>
                        <a:rPr lang="en-GB" sz="2000" dirty="0"/>
                        <a:t>Level too low </a:t>
                      </a:r>
                      <a:r>
                        <a:rPr lang="en-GB" sz="2000" b="1" dirty="0"/>
                        <a:t>0</a:t>
                      </a:r>
                    </a:p>
                  </a:txBody>
                  <a:tcPr/>
                </a:tc>
                <a:tc>
                  <a:txBody>
                    <a:bodyPr/>
                    <a:lstStyle/>
                    <a:p>
                      <a:r>
                        <a:rPr lang="en-GB" sz="2000" dirty="0"/>
                        <a:t>Level too low </a:t>
                      </a:r>
                      <a:r>
                        <a:rPr lang="en-GB" sz="2000" b="1" dirty="0"/>
                        <a:t>1</a:t>
                      </a:r>
                    </a:p>
                  </a:txBody>
                  <a:tcPr/>
                </a:tc>
                <a:tc>
                  <a:txBody>
                    <a:bodyPr/>
                    <a:lstStyle/>
                    <a:p>
                      <a:r>
                        <a:rPr lang="en-GB" sz="2000" dirty="0"/>
                        <a:t>Remove Unit </a:t>
                      </a:r>
                      <a:r>
                        <a:rPr lang="en-GB" sz="2000" b="1" dirty="0"/>
                        <a:t>0</a:t>
                      </a:r>
                    </a:p>
                  </a:txBody>
                  <a:tcPr/>
                </a:tc>
                <a:tc>
                  <a:txBody>
                    <a:bodyPr/>
                    <a:lstStyle/>
                    <a:p>
                      <a:r>
                        <a:rPr lang="en-GB" sz="2000" dirty="0"/>
                        <a:t>Level too low </a:t>
                      </a:r>
                      <a:r>
                        <a:rPr lang="en-GB" sz="2000" b="1" dirty="0"/>
                        <a:t>0</a:t>
                      </a:r>
                    </a:p>
                  </a:txBody>
                  <a:tcPr/>
                </a:tc>
                <a:extLst>
                  <a:ext uri="{0D108BD9-81ED-4DB2-BD59-A6C34878D82A}">
                    <a16:rowId xmlns:a16="http://schemas.microsoft.com/office/drawing/2014/main" val="1723111595"/>
                  </a:ext>
                </a:extLst>
              </a:tr>
              <a:tr h="594443">
                <a:tc>
                  <a:txBody>
                    <a:bodyPr/>
                    <a:lstStyle/>
                    <a:p>
                      <a:r>
                        <a:rPr lang="en-GB" sz="2000" dirty="0"/>
                        <a:t>Level too High </a:t>
                      </a:r>
                      <a:r>
                        <a:rPr lang="en-GB" sz="2000" b="1" dirty="0"/>
                        <a:t>0</a:t>
                      </a:r>
                    </a:p>
                  </a:txBody>
                  <a:tcPr/>
                </a:tc>
                <a:tc>
                  <a:txBody>
                    <a:bodyPr/>
                    <a:lstStyle/>
                    <a:p>
                      <a:r>
                        <a:rPr lang="en-GB" sz="2000" dirty="0"/>
                        <a:t>Remove Unit </a:t>
                      </a:r>
                      <a:r>
                        <a:rPr lang="en-GB" sz="2000" b="1" dirty="0"/>
                        <a:t>1</a:t>
                      </a:r>
                    </a:p>
                  </a:txBody>
                  <a:tcPr/>
                </a:tc>
                <a:tc>
                  <a:txBody>
                    <a:bodyPr/>
                    <a:lstStyle/>
                    <a:p>
                      <a:r>
                        <a:rPr lang="en-GB" sz="2000" dirty="0"/>
                        <a:t>Level too High </a:t>
                      </a:r>
                      <a:r>
                        <a:rPr lang="en-GB" sz="2000" b="1" dirty="0"/>
                        <a:t>0</a:t>
                      </a:r>
                    </a:p>
                  </a:txBody>
                  <a:tcPr/>
                </a:tc>
                <a:tc>
                  <a:txBody>
                    <a:bodyPr/>
                    <a:lstStyle/>
                    <a:p>
                      <a:r>
                        <a:rPr lang="en-GB" sz="2000" dirty="0"/>
                        <a:t>Level too High </a:t>
                      </a:r>
                      <a:r>
                        <a:rPr lang="en-GB" sz="2000" b="1" dirty="0"/>
                        <a:t>0</a:t>
                      </a:r>
                    </a:p>
                  </a:txBody>
                  <a:tcPr/>
                </a:tc>
                <a:extLst>
                  <a:ext uri="{0D108BD9-81ED-4DB2-BD59-A6C34878D82A}">
                    <a16:rowId xmlns:a16="http://schemas.microsoft.com/office/drawing/2014/main" val="969115614"/>
                  </a:ext>
                </a:extLst>
              </a:tr>
              <a:tr h="594443">
                <a:tc>
                  <a:txBody>
                    <a:bodyPr/>
                    <a:lstStyle/>
                    <a:p>
                      <a:r>
                        <a:rPr lang="en-GB" sz="2000" dirty="0"/>
                        <a:t>Remove Unit </a:t>
                      </a:r>
                      <a:r>
                        <a:rPr lang="en-GB" sz="2000" b="1" dirty="0"/>
                        <a:t>0</a:t>
                      </a:r>
                    </a:p>
                  </a:txBody>
                  <a:tcPr/>
                </a:tc>
                <a:tc>
                  <a:txBody>
                    <a:bodyPr/>
                    <a:lstStyle/>
                    <a:p>
                      <a:r>
                        <a:rPr lang="en-GB" sz="2000" b="0" dirty="0"/>
                        <a:t>Level too High </a:t>
                      </a:r>
                      <a:r>
                        <a:rPr lang="en-GB" sz="2000" b="1" dirty="0"/>
                        <a:t>0</a:t>
                      </a:r>
                    </a:p>
                  </a:txBody>
                  <a:tcPr/>
                </a:tc>
                <a:tc>
                  <a:txBody>
                    <a:bodyPr/>
                    <a:lstStyle/>
                    <a:p>
                      <a:r>
                        <a:rPr lang="en-GB" sz="2000" dirty="0"/>
                        <a:t>Level to Low </a:t>
                      </a:r>
                      <a:r>
                        <a:rPr lang="en-GB" sz="2000" b="1" dirty="0"/>
                        <a:t>0</a:t>
                      </a:r>
                    </a:p>
                  </a:txBody>
                  <a:tcPr/>
                </a:tc>
                <a:tc>
                  <a:txBody>
                    <a:bodyPr/>
                    <a:lstStyle/>
                    <a:p>
                      <a:r>
                        <a:rPr lang="en-GB" sz="2000" dirty="0"/>
                        <a:t>Remove Unit </a:t>
                      </a:r>
                      <a:r>
                        <a:rPr lang="en-GB" sz="2000" b="1" dirty="0"/>
                        <a:t>0</a:t>
                      </a:r>
                    </a:p>
                  </a:txBody>
                  <a:tcPr/>
                </a:tc>
                <a:extLst>
                  <a:ext uri="{0D108BD9-81ED-4DB2-BD59-A6C34878D82A}">
                    <a16:rowId xmlns:a16="http://schemas.microsoft.com/office/drawing/2014/main" val="4083465425"/>
                  </a:ext>
                </a:extLst>
              </a:tr>
              <a:tr h="594443">
                <a:tc>
                  <a:txBody>
                    <a:bodyPr/>
                    <a:lstStyle/>
                    <a:p>
                      <a:r>
                        <a:rPr lang="en-GB" sz="2000" dirty="0"/>
                        <a:t>Other </a:t>
                      </a:r>
                      <a:r>
                        <a:rPr lang="en-GB" sz="2000" b="1" dirty="0"/>
                        <a:t>2</a:t>
                      </a:r>
                    </a:p>
                  </a:txBody>
                  <a:tcPr/>
                </a:tc>
                <a:tc>
                  <a:txBody>
                    <a:bodyPr/>
                    <a:lstStyle/>
                    <a:p>
                      <a:r>
                        <a:rPr lang="en-GB" sz="2000" dirty="0"/>
                        <a:t>Other </a:t>
                      </a:r>
                      <a:r>
                        <a:rPr lang="en-GB" sz="2000" b="1" dirty="0"/>
                        <a:t>2</a:t>
                      </a:r>
                    </a:p>
                  </a:txBody>
                  <a:tcPr/>
                </a:tc>
                <a:tc>
                  <a:txBody>
                    <a:bodyPr/>
                    <a:lstStyle/>
                    <a:p>
                      <a:r>
                        <a:rPr lang="en-GB" sz="2000" dirty="0"/>
                        <a:t>Other </a:t>
                      </a:r>
                      <a:r>
                        <a:rPr lang="en-GB" sz="2000" b="1" dirty="0"/>
                        <a:t>4</a:t>
                      </a:r>
                    </a:p>
                  </a:txBody>
                  <a:tcPr/>
                </a:tc>
                <a:tc>
                  <a:txBody>
                    <a:bodyPr/>
                    <a:lstStyle/>
                    <a:p>
                      <a:r>
                        <a:rPr lang="en-GB" sz="2000" dirty="0"/>
                        <a:t>Other </a:t>
                      </a:r>
                      <a:r>
                        <a:rPr lang="en-GB" sz="2000" b="1" dirty="0"/>
                        <a:t>2</a:t>
                      </a:r>
                    </a:p>
                  </a:txBody>
                  <a:tcPr/>
                </a:tc>
                <a:extLst>
                  <a:ext uri="{0D108BD9-81ED-4DB2-BD59-A6C34878D82A}">
                    <a16:rowId xmlns:a16="http://schemas.microsoft.com/office/drawing/2014/main" val="1954334065"/>
                  </a:ext>
                </a:extLst>
              </a:tr>
            </a:tbl>
          </a:graphicData>
        </a:graphic>
      </p:graphicFrame>
    </p:spTree>
    <p:extLst>
      <p:ext uri="{BB962C8B-B14F-4D97-AF65-F5344CB8AC3E}">
        <p14:creationId xmlns:p14="http://schemas.microsoft.com/office/powerpoint/2010/main" val="3750777591"/>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788</Words>
  <Application>Microsoft Office PowerPoint</Application>
  <PresentationFormat>On-screen Show (4:3)</PresentationFormat>
  <Paragraphs>157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14</vt:i4>
      </vt:variant>
    </vt:vector>
  </HeadingPairs>
  <TitlesOfParts>
    <vt:vector size="31" baseType="lpstr">
      <vt:lpstr>Arial</vt:lpstr>
      <vt:lpstr>Arial Narrow</vt:lpstr>
      <vt:lpstr>Calibri</vt:lpstr>
      <vt:lpstr>Gill Sans MT</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Eileen Reid</cp:lastModifiedBy>
  <cp:revision>109</cp:revision>
  <cp:lastPrinted>2020-03-03T10:53:21Z</cp:lastPrinted>
  <dcterms:created xsi:type="dcterms:W3CDTF">2013-10-10T15:37:55Z</dcterms:created>
  <dcterms:modified xsi:type="dcterms:W3CDTF">2020-10-09T10:42:29Z</dcterms:modified>
</cp:coreProperties>
</file>