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notesMasterIdLst>
    <p:notesMasterId r:id="rId27"/>
  </p:notesMasterIdLst>
  <p:handoutMasterIdLst>
    <p:handoutMasterId r:id="rId28"/>
  </p:handoutMasterIdLst>
  <p:sldIdLst>
    <p:sldId id="256" r:id="rId16"/>
    <p:sldId id="264" r:id="rId17"/>
    <p:sldId id="279" r:id="rId18"/>
    <p:sldId id="301" r:id="rId19"/>
    <p:sldId id="294" r:id="rId20"/>
    <p:sldId id="295" r:id="rId21"/>
    <p:sldId id="296" r:id="rId22"/>
    <p:sldId id="297" r:id="rId23"/>
    <p:sldId id="300" r:id="rId24"/>
    <p:sldId id="299" r:id="rId25"/>
    <p:sldId id="293" r:id="rId26"/>
  </p:sldIdLst>
  <p:sldSz cx="9144000" cy="6858000" type="screen4x3"/>
  <p:notesSz cx="666273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CC99D1"/>
    <a:srgbClr val="AE7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235" autoAdjust="0"/>
  </p:normalViewPr>
  <p:slideViewPr>
    <p:cSldViewPr>
      <p:cViewPr varScale="1">
        <p:scale>
          <a:sx n="99" d="100"/>
          <a:sy n="99" d="100"/>
        </p:scale>
        <p:origin x="186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e Santana" userId="10033FFF978A6C96@LIVE.COM" providerId="AD" clId="Web-{8CF804F4-F62C-4EDC-84E6-13C727F74DFB}"/>
    <pc:docChg chg="delSld modSld">
      <pc:chgData name="Diane Santana" userId="10033FFF978A6C96@LIVE.COM" providerId="AD" clId="Web-{8CF804F4-F62C-4EDC-84E6-13C727F74DFB}" dt="2018-03-16T16:20:39.990" v="15"/>
      <pc:docMkLst>
        <pc:docMk/>
      </pc:docMkLst>
      <pc:sldChg chg="del">
        <pc:chgData name="Diane Santana" userId="10033FFF978A6C96@LIVE.COM" providerId="AD" clId="Web-{8CF804F4-F62C-4EDC-84E6-13C727F74DFB}" dt="2018-03-16T16:20:39.990" v="15"/>
        <pc:sldMkLst>
          <pc:docMk/>
          <pc:sldMk cId="2869122099" sldId="298"/>
        </pc:sldMkLst>
      </pc:sldChg>
      <pc:sldChg chg="modSp">
        <pc:chgData name="Diane Santana" userId="10033FFF978A6C96@LIVE.COM" providerId="AD" clId="Web-{8CF804F4-F62C-4EDC-84E6-13C727F74DFB}" dt="2018-03-16T16:20:25.334" v="14"/>
        <pc:sldMkLst>
          <pc:docMk/>
          <pc:sldMk cId="2266005014" sldId="300"/>
        </pc:sldMkLst>
        <pc:graphicFrameChg chg="mod modGraphic">
          <ac:chgData name="Diane Santana" userId="10033FFF978A6C96@LIVE.COM" providerId="AD" clId="Web-{8CF804F4-F62C-4EDC-84E6-13C727F74DFB}" dt="2018-03-16T16:20:25.334" v="14"/>
          <ac:graphicFrameMkLst>
            <pc:docMk/>
            <pc:sldMk cId="2266005014" sldId="300"/>
            <ac:graphicFrameMk id="6" creationId="{00000000-0000-0000-0000-000000000000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410392-36B2-49F9-9739-453F17C152DE}" type="datetimeFigureOut">
              <a:rPr lang="en-GB"/>
              <a:pPr>
                <a:defRPr/>
              </a:pPr>
              <a:t>16/04/2018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2B3A65-3997-4A25-AD36-EDB21704F0E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AB98C9-3519-4692-862B-66A70E63A13E}" type="datetimeFigureOut">
              <a:rPr lang="en-GB"/>
              <a:pPr>
                <a:defRPr/>
              </a:pPr>
              <a:t>16/04/2018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CEAF05-298D-4C99-A0E9-3AE5AAA178A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8A8E44-B0B3-4956-93ED-43090DE6A7B0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2A73F-4A25-4067-AE25-A144EF8397EC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26869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297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83177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55711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97577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881CDC-7395-49B3-B9B5-271C82D9ADB6}" type="slidenum">
              <a:rPr lang="en-GB" altLang="en-US" smtClean="0"/>
              <a:pPr>
                <a:spcBef>
                  <a:spcPct val="0"/>
                </a:spcBef>
              </a:pPr>
              <a:t>11</a:t>
            </a:fld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TITLE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9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4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5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5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 userDrawn="1"/>
        </p:nvSpPr>
        <p:spPr>
          <a:xfrm>
            <a:off x="468313" y="203200"/>
            <a:ext cx="8229600" cy="790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82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8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4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dirty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dirty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dirty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5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BD SQA LOGO  TITLE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4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3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dirty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dirty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dirty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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¨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129554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 – supervision, control and authentication 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19648"/>
              </p:ext>
            </p:extLst>
          </p:nvPr>
        </p:nvGraphicFramePr>
        <p:xfrm>
          <a:off x="467544" y="1844824"/>
          <a:ext cx="8230369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7893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122476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439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Qualification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Revised National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Qualification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2048338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assignment must be carried out: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♦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 an individual basis by the learners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♦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without use of any reference materials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Candidates must carry out the assignment: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♦"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an individual basis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♦"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without any reference materials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♦"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without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any teacher/lecturer support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503942"/>
                  </a:ext>
                </a:extLst>
              </a:tr>
              <a:tr h="504056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Conducted under a high degree of supervision and control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408363"/>
                  </a:ext>
                </a:extLst>
              </a:tr>
            </a:tbl>
          </a:graphicData>
        </a:graphic>
      </p:graphicFrame>
      <p:pic>
        <p:nvPicPr>
          <p:cNvPr id="2" name="Slide10ne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7000"/>
    </mc:Choice>
    <mc:Fallback xmlns="">
      <p:transition spd="slow" advClick="0" advTm="8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9613" y="3844925"/>
            <a:ext cx="4824412" cy="468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000" kern="0" dirty="0">
                <a:solidFill>
                  <a:schemeClr val="bg1"/>
                </a:solidFill>
                <a:cs typeface="Arial" panose="020B0604020202020204" pitchFamily="34" charset="0"/>
              </a:rPr>
              <a:t>WWW.sqa.org.uk│0303 333 0330        </a:t>
            </a:r>
            <a:endParaRPr lang="en-US" sz="2000" kern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kern="0" dirty="0">
                <a:solidFill>
                  <a:schemeClr val="bg1"/>
                </a:solidFill>
              </a:rPr>
              <a:t>         </a:t>
            </a:r>
            <a:endParaRPr lang="en-US" sz="20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1325" y="1576388"/>
            <a:ext cx="8229600" cy="1997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4000" kern="0" dirty="0">
                <a:solidFill>
                  <a:srgbClr val="CC99D1"/>
                </a:solidFill>
              </a:rPr>
              <a:t>Understanding Standards</a:t>
            </a:r>
          </a:p>
          <a:p>
            <a:pPr algn="ctr">
              <a:defRPr/>
            </a:pPr>
            <a:r>
              <a:rPr lang="en-GB" sz="4000" kern="0" dirty="0">
                <a:solidFill>
                  <a:srgbClr val="CC99D1"/>
                </a:solidFill>
              </a:rPr>
              <a:t>Administration and IT </a:t>
            </a:r>
          </a:p>
          <a:p>
            <a:pPr algn="ctr">
              <a:defRPr/>
            </a:pPr>
            <a:r>
              <a:rPr lang="en-GB" sz="4000" kern="0" dirty="0">
                <a:solidFill>
                  <a:srgbClr val="CC99D1"/>
                </a:solidFill>
              </a:rPr>
              <a:t>(Higher)</a:t>
            </a:r>
            <a:endParaRPr lang="en-US" sz="4000" kern="0" dirty="0">
              <a:solidFill>
                <a:srgbClr val="CC99D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088" y="3873500"/>
            <a:ext cx="8229600" cy="1295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kern="0" dirty="0">
                <a:solidFill>
                  <a:srgbClr val="003366"/>
                </a:solidFill>
              </a:rPr>
              <a:t>An overview of course assessment </a:t>
            </a:r>
            <a:endParaRPr lang="en-US" kern="0" dirty="0">
              <a:solidFill>
                <a:srgbClr val="003366"/>
              </a:solidFill>
            </a:endParaRPr>
          </a:p>
        </p:txBody>
      </p:sp>
      <p:pic>
        <p:nvPicPr>
          <p:cNvPr id="3" name="slide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What this presentation covers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8229600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changes to:</a:t>
            </a:r>
          </a:p>
          <a:p>
            <a:pPr marL="0" indent="0">
              <a:buClrTx/>
              <a:buNone/>
              <a:defRPr/>
            </a:pP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assessment</a:t>
            </a:r>
          </a:p>
          <a:p>
            <a:pPr lvl="1" indent="-342900"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</a:rPr>
              <a:t>Question paper</a:t>
            </a:r>
          </a:p>
          <a:p>
            <a:pPr lvl="1" indent="-342900"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</a:rPr>
              <a:t>Assignment</a:t>
            </a:r>
            <a:endParaRPr lang="en-GB" sz="2800" kern="0" dirty="0">
              <a:solidFill>
                <a:schemeClr val="tx1"/>
              </a:solidFill>
              <a:latin typeface="Arial"/>
              <a:cs typeface="Arial" charset="0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4" name="slide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136755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An overview of what is changed and what is unchanged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2996952"/>
            <a:ext cx="8229600" cy="309634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kern="0" dirty="0">
                <a:solidFill>
                  <a:schemeClr val="tx1"/>
                </a:solidFill>
                <a:latin typeface="Arial"/>
              </a:rPr>
              <a:t>Extended </a:t>
            </a: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 of the question paper</a:t>
            </a: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the duration of the question paper</a:t>
            </a: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changes to assignment</a:t>
            </a:r>
          </a:p>
          <a:p>
            <a:pPr>
              <a:buClrTx/>
              <a:defRPr/>
            </a:pPr>
            <a:endParaRPr lang="en-GB" sz="28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CHANGE TO COURSE CONTENT</a:t>
            </a:r>
          </a:p>
          <a:p>
            <a:pPr marL="0" indent="0">
              <a:buClrTx/>
              <a:buNone/>
              <a:defRPr/>
            </a:pP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844824"/>
            <a:ext cx="7848871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ClrTx/>
              <a:buNone/>
              <a:defRPr/>
            </a:pPr>
            <a:r>
              <a:rPr lang="en-GB" sz="2800" kern="0" dirty="0">
                <a:latin typeface="Arial"/>
              </a:rPr>
              <a:t>Question paper assesses theory </a:t>
            </a:r>
          </a:p>
          <a:p>
            <a:pPr marL="0" indent="0" algn="ctr">
              <a:buClrTx/>
              <a:buNone/>
              <a:defRPr/>
            </a:pPr>
            <a:r>
              <a:rPr lang="en-GB" sz="2800" kern="0" dirty="0">
                <a:latin typeface="Arial"/>
              </a:rPr>
              <a:t>Assignment assesses digital literacy skills</a:t>
            </a:r>
          </a:p>
        </p:txBody>
      </p:sp>
      <p:pic>
        <p:nvPicPr>
          <p:cNvPr id="5" name="slide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0475" y="5002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000"/>
    </mc:Choice>
    <mc:Fallback xmlns="">
      <p:transition spd="slow" advClick="0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14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Course assessment – summary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2060575"/>
            <a:ext cx="7777162" cy="34559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144847"/>
              </p:ext>
            </p:extLst>
          </p:nvPr>
        </p:nvGraphicFramePr>
        <p:xfrm>
          <a:off x="395536" y="2276872"/>
          <a:ext cx="8229600" cy="2539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455">
                  <a:extLst>
                    <a:ext uri="{9D8B030D-6E8A-4147-A177-3AD203B41FA5}">
                      <a16:colId xmlns:a16="http://schemas.microsoft.com/office/drawing/2014/main" val="2128877732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3549849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670047"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Qualification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Revised National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Qualification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568516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 paper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141581"/>
                  </a:ext>
                </a:extLst>
              </a:tr>
              <a:tr h="568516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Assignment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763218"/>
                  </a:ext>
                </a:extLst>
              </a:tr>
              <a:tr h="568516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marks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97624"/>
                  </a:ext>
                </a:extLst>
              </a:tr>
            </a:tbl>
          </a:graphicData>
        </a:graphic>
      </p:graphicFrame>
      <p:pic>
        <p:nvPicPr>
          <p:cNvPr id="5" name="slide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8224" y="57328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570" y="404664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Question paper – format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769637"/>
              </p:ext>
            </p:extLst>
          </p:nvPr>
        </p:nvGraphicFramePr>
        <p:xfrm>
          <a:off x="179512" y="1196827"/>
          <a:ext cx="8784976" cy="4395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999">
                  <a:extLst>
                    <a:ext uri="{9D8B030D-6E8A-4147-A177-3AD203B41FA5}">
                      <a16:colId xmlns:a16="http://schemas.microsoft.com/office/drawing/2014/main" val="2128877732"/>
                    </a:ext>
                  </a:extLst>
                </a:gridCol>
                <a:gridCol w="3382168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3558809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Qualification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Revised National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Qualification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141581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</a:t>
                      </a:r>
                      <a:r>
                        <a:rPr lang="en-GB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</a:t>
                      </a:r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ourse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763218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marks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197624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marks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r>
                        <a:rPr lang="en-GB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allowed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hour 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94493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Written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paper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72224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Undertaken</a:t>
                      </a:r>
                      <a:r>
                        <a:rPr lang="en-GB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 main exam diet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466753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Marked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Marked externally by SQA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061190"/>
                  </a:ext>
                </a:extLst>
              </a:tr>
            </a:tbl>
          </a:graphicData>
        </a:graphic>
      </p:graphicFrame>
      <p:pic>
        <p:nvPicPr>
          <p:cNvPr id="5" name="slide_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577520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 – format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352377"/>
              </p:ext>
            </p:extLst>
          </p:nvPr>
        </p:nvGraphicFramePr>
        <p:xfrm>
          <a:off x="238492" y="1341438"/>
          <a:ext cx="8689242" cy="384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236">
                  <a:extLst>
                    <a:ext uri="{9D8B030D-6E8A-4147-A177-3AD203B41FA5}">
                      <a16:colId xmlns:a16="http://schemas.microsoft.com/office/drawing/2014/main" val="2128877732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3419630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575394"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Qualification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Revised National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Qualification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marks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141581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</a:t>
                      </a:r>
                      <a:r>
                        <a:rPr lang="en-GB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</a:t>
                      </a:r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ourse marks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763218"/>
                  </a:ext>
                </a:extLst>
              </a:tr>
              <a:tr h="456129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r>
                        <a:rPr lang="en-GB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allowed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hours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944935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Evidence</a:t>
                      </a:r>
                      <a:r>
                        <a:rPr lang="en-GB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required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Printouts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completed</a:t>
                      </a: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tasks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592091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Issued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 by SQA on an annual basis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935452"/>
                  </a:ext>
                </a:extLst>
              </a:tr>
              <a:tr h="42767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Marked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Marked externally by SQA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257183"/>
                  </a:ext>
                </a:extLst>
              </a:tr>
            </a:tbl>
          </a:graphicData>
        </a:graphic>
      </p:graphicFrame>
      <p:pic>
        <p:nvPicPr>
          <p:cNvPr id="5" name="slide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8338" y="56118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 – mark allocation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91819"/>
              </p:ext>
            </p:extLst>
          </p:nvPr>
        </p:nvGraphicFramePr>
        <p:xfrm>
          <a:off x="334640" y="1556792"/>
          <a:ext cx="8496945" cy="2878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248473">
                  <a:extLst>
                    <a:ext uri="{9D8B030D-6E8A-4147-A177-3AD203B41FA5}">
                      <a16:colId xmlns:a16="http://schemas.microsoft.com/office/drawing/2014/main" val="491522810"/>
                    </a:ext>
                  </a:extLst>
                </a:gridCol>
              </a:tblGrid>
              <a:tr h="6682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Qualification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Revised National Qualification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483252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Spreadsheet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 marks will be allocated to each of these areas, with a variance of up to +/-4 marks in each area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97624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Database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Word Processing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476526"/>
                  </a:ext>
                </a:extLst>
              </a:tr>
              <a:tr h="49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(</a:t>
                      </a:r>
                      <a:r>
                        <a:rPr lang="en-GB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</a:t>
                      </a: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presentation,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e-mail, e-diary, internet)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+/-2 marks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958511"/>
                  </a:ext>
                </a:extLst>
              </a:tr>
            </a:tbl>
          </a:graphicData>
        </a:graphic>
      </p:graphicFrame>
      <p:pic>
        <p:nvPicPr>
          <p:cNvPr id="4" name="slide_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Assignment – resources</a:t>
            </a:r>
            <a:endParaRPr lang="en-US" kern="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25954"/>
              </p:ext>
            </p:extLst>
          </p:nvPr>
        </p:nvGraphicFramePr>
        <p:xfrm>
          <a:off x="543507" y="1268761"/>
          <a:ext cx="8154406" cy="4319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4477">
                  <a:extLst>
                    <a:ext uri="{9D8B030D-6E8A-4147-A177-3AD203B41FA5}">
                      <a16:colId xmlns:a16="http://schemas.microsoft.com/office/drawing/2014/main" val="889421883"/>
                    </a:ext>
                  </a:extLst>
                </a:gridCol>
                <a:gridCol w="4269929">
                  <a:extLst>
                    <a:ext uri="{9D8B030D-6E8A-4147-A177-3AD203B41FA5}">
                      <a16:colId xmlns:a16="http://schemas.microsoft.com/office/drawing/2014/main" val="1632243020"/>
                    </a:ext>
                  </a:extLst>
                </a:gridCol>
              </a:tblGrid>
              <a:tr h="429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Qualification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Revised National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Qualification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285645"/>
                  </a:ext>
                </a:extLst>
              </a:tr>
              <a:tr h="6504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noProof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Candidates must have access to a personal computer or laptop</a:t>
                      </a:r>
                      <a:endParaRPr lang="en-US" sz="2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08165"/>
                  </a:ext>
                </a:extLst>
              </a:tr>
              <a:tr h="6504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Candidates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must be able to access electronic files supplied by SQA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761176"/>
                  </a:ext>
                </a:extLst>
              </a:tr>
              <a:tr h="84620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Candidates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must have access to word processing, spreadsheet, database and presentation software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020008"/>
                  </a:ext>
                </a:extLst>
              </a:tr>
              <a:tr h="84620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Candidates must have access to the internet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165186"/>
                  </a:ext>
                </a:extLst>
              </a:tr>
              <a:tr h="84620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Candidates must have access to e-mail and e-diary facilities</a:t>
                      </a:r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 defTabSz="914400" eaLnBrk="1" fontAlgn="auto" latinLnBrk="0" hangingPunct="1">
                        <a:buClrTx/>
                        <a:buSzTx/>
                        <a:buNone/>
                        <a:tabLst/>
                        <a:defRPr/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07592"/>
                  </a:ext>
                </a:extLst>
              </a:tr>
            </a:tbl>
          </a:graphicData>
        </a:graphic>
      </p:graphicFrame>
      <p:pic>
        <p:nvPicPr>
          <p:cNvPr id="5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500"/>
    </mc:Choice>
    <mc:Fallback xmlns="">
      <p:transition spd="slow" advClick="0" advTm="2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QA TITLE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CBD 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ICBD 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CBD SQA LOGO  FINAL HOLDING SL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ORATE BLANK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PORATE BLANK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QA FINAL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CBD SQA TITLE HOLDING SLID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CBD 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9829A121C99543B59553927E4FBE05" ma:contentTypeVersion="2" ma:contentTypeDescription="Create a new document." ma:contentTypeScope="" ma:versionID="cf8d99a3d0ffc777d957e35e6b0b2a78">
  <xsd:schema xmlns:xsd="http://www.w3.org/2001/XMLSchema" xmlns:xs="http://www.w3.org/2001/XMLSchema" xmlns:p="http://schemas.microsoft.com/office/2006/metadata/properties" xmlns:ns2="a4cb6fb8-4d4a-47a9-b664-69ea9007a159" targetNamespace="http://schemas.microsoft.com/office/2006/metadata/properties" ma:root="true" ma:fieldsID="2de9295d91e5b426140bedb71506fd32" ns2:_="">
    <xsd:import namespace="a4cb6fb8-4d4a-47a9-b664-69ea9007a1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b6fb8-4d4a-47a9-b664-69ea9007a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65322F-AEA3-43A3-9A73-F4A48AEAD3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428CB0-E4B4-4BC8-A247-AF1F3448DC6A}">
  <ds:schemaRefs>
    <ds:schemaRef ds:uri="http://purl.org/dc/terms/"/>
    <ds:schemaRef ds:uri="a4cb6fb8-4d4a-47a9-b664-69ea9007a159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CD7B982-5A50-4155-9E48-326FD94AB5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cb6fb8-4d4a-47a9-b664-69ea9007a1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371</Words>
  <Application>Microsoft Office PowerPoint</Application>
  <PresentationFormat>On-screen Show (4:3)</PresentationFormat>
  <Paragraphs>110</Paragraphs>
  <Slides>11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Arial</vt:lpstr>
      <vt:lpstr>Arial Narrow</vt:lpstr>
      <vt:lpstr>Calibri</vt:lpstr>
      <vt:lpstr>Symbol</vt:lpstr>
      <vt:lpstr>Wingdings</vt:lpstr>
      <vt:lpstr>SQA TITLE HOLDING SLIDE</vt:lpstr>
      <vt:lpstr>SQA TITLE GOES HERE</vt:lpstr>
      <vt:lpstr>SQA DARK BACKGROUND</vt:lpstr>
      <vt:lpstr>SQA LIGHT BACKGROUND</vt:lpstr>
      <vt:lpstr>CORPORATE BLANK DARK</vt:lpstr>
      <vt:lpstr>CORPORATE BLANK LIGHT</vt:lpstr>
      <vt:lpstr>SQA FINAL HOLDING SLIDE</vt:lpstr>
      <vt:lpstr>ICBD SQA TITLE HOLDING SLIDE </vt:lpstr>
      <vt:lpstr>ICBD SQA TITLE GOES HERE</vt:lpstr>
      <vt:lpstr>ICBD SQA DARK BACKGROUND</vt:lpstr>
      <vt:lpstr>ICBD SQA LIGHT BACKGROUND</vt:lpstr>
      <vt:lpstr>ICBD SQA LOGO  FINAL HOLDING SLID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SQA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Findlay</dc:creator>
  <cp:lastModifiedBy>Sarah Milligan</cp:lastModifiedBy>
  <cp:revision>118</cp:revision>
  <cp:lastPrinted>2013-10-31T13:53:25Z</cp:lastPrinted>
  <dcterms:created xsi:type="dcterms:W3CDTF">2013-10-10T15:37:55Z</dcterms:created>
  <dcterms:modified xsi:type="dcterms:W3CDTF">2018-04-16T11:37:38Z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0x0101005B9829A121C99543B59553927E4FBE05</vt:lpwstr>
  </property>
</Properties>
</file>