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3656" r:id="rId5"/>
    <p:sldMasterId id="2147483658" r:id="rId6"/>
    <p:sldMasterId id="2147483664" r:id="rId7"/>
    <p:sldMasterId id="2147483666" r:id="rId8"/>
    <p:sldMasterId id="2147483668" r:id="rId9"/>
    <p:sldMasterId id="2147483670" r:id="rId10"/>
    <p:sldMasterId id="2147483672" r:id="rId11"/>
    <p:sldMasterId id="2147483674" r:id="rId12"/>
  </p:sldMasterIdLst>
  <p:notesMasterIdLst>
    <p:notesMasterId r:id="rId32"/>
  </p:notesMasterIdLst>
  <p:handoutMasterIdLst>
    <p:handoutMasterId r:id="rId33"/>
  </p:handoutMasterIdLst>
  <p:sldIdLst>
    <p:sldId id="256" r:id="rId13"/>
    <p:sldId id="263" r:id="rId14"/>
    <p:sldId id="296" r:id="rId15"/>
    <p:sldId id="307" r:id="rId16"/>
    <p:sldId id="297" r:id="rId17"/>
    <p:sldId id="285" r:id="rId18"/>
    <p:sldId id="300" r:id="rId19"/>
    <p:sldId id="301" r:id="rId20"/>
    <p:sldId id="288" r:id="rId21"/>
    <p:sldId id="298" r:id="rId22"/>
    <p:sldId id="299" r:id="rId23"/>
    <p:sldId id="303" r:id="rId24"/>
    <p:sldId id="304" r:id="rId25"/>
    <p:sldId id="305" r:id="rId26"/>
    <p:sldId id="306" r:id="rId27"/>
    <p:sldId id="287" r:id="rId28"/>
    <p:sldId id="293" r:id="rId29"/>
    <p:sldId id="309" r:id="rId30"/>
    <p:sldId id="292" r:id="rId31"/>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83" autoAdjust="0"/>
  </p:normalViewPr>
  <p:slideViewPr>
    <p:cSldViewPr>
      <p:cViewPr>
        <p:scale>
          <a:sx n="58" d="100"/>
          <a:sy n="58" d="100"/>
        </p:scale>
        <p:origin x="-1716" y="-114"/>
      </p:cViewPr>
      <p:guideLst>
        <p:guide orient="horz" pos="2160"/>
        <p:guide pos="2880"/>
      </p:guideLst>
    </p:cSldViewPr>
  </p:slideViewPr>
  <p:notesTextViewPr>
    <p:cViewPr>
      <p:scale>
        <a:sx n="1" d="1"/>
        <a:sy n="1" d="1"/>
      </p:scale>
      <p:origin x="0" y="432"/>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2B072E86-E9A4-49BD-8545-91D469BDCC25}" type="datetimeFigureOut">
              <a:rPr lang="en-GB" smtClean="0"/>
              <a:t>03/11/2016</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CFC6EE79-A3BA-4039-BFE1-BB6AE4611993}" type="datetimeFigureOut">
              <a:rPr lang="en-GB" smtClean="0"/>
              <a:t>03/11/2016</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a:defRPr sz="1200"/>
            </a:lvl1pPr>
          </a:lstStyle>
          <a:p>
            <a:fld id="{9CD09FDB-A732-4E7D-ACC7-35766468259D}" type="slidenum">
              <a:rPr lang="en-GB" smtClean="0"/>
              <a:t>‹#›</a:t>
            </a:fld>
            <a:endParaRPr lang="en-GB"/>
          </a:p>
        </p:txBody>
      </p:sp>
    </p:spTree>
    <p:extLst>
      <p:ext uri="{BB962C8B-B14F-4D97-AF65-F5344CB8AC3E}">
        <p14:creationId xmlns:p14="http://schemas.microsoft.com/office/powerpoint/2010/main" val="12718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qa.org.uk/sqa/74678.6226.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and housekeeping</a:t>
            </a:r>
            <a:endParaRPr lang="en-GB" dirty="0"/>
          </a:p>
        </p:txBody>
      </p:sp>
      <p:sp>
        <p:nvSpPr>
          <p:cNvPr id="4" name="Slide Number Placeholder 3"/>
          <p:cNvSpPr>
            <a:spLocks noGrp="1"/>
          </p:cNvSpPr>
          <p:nvPr>
            <p:ph type="sldNum" sz="quarter" idx="10"/>
          </p:nvPr>
        </p:nvSpPr>
        <p:spPr/>
        <p:txBody>
          <a:bodyPr/>
          <a:lstStyle/>
          <a:p>
            <a:fld id="{9CD09FDB-A732-4E7D-ACC7-35766468259D}" type="slidenum">
              <a:rPr lang="en-GB" smtClean="0"/>
              <a:t>2</a:t>
            </a:fld>
            <a:endParaRPr lang="en-GB"/>
          </a:p>
        </p:txBody>
      </p:sp>
    </p:spTree>
    <p:extLst>
      <p:ext uri="{BB962C8B-B14F-4D97-AF65-F5344CB8AC3E}">
        <p14:creationId xmlns:p14="http://schemas.microsoft.com/office/powerpoint/2010/main" val="4703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little</a:t>
            </a:r>
            <a:r>
              <a:rPr lang="en-GB" baseline="0" dirty="0" smtClean="0"/>
              <a:t> grid is taken from the IV toolkit. Note that in the peer review model, there may not be a specific individual allocated to be the IV, but the task detailed here are those that should be completed collaboratively in that approach.</a:t>
            </a:r>
          </a:p>
          <a:p>
            <a:endParaRPr lang="en-GB" baseline="0" dirty="0" smtClean="0"/>
          </a:p>
          <a:p>
            <a:r>
              <a:rPr lang="en-GB" b="1" dirty="0" smtClean="0"/>
              <a:t>Plan assessment</a:t>
            </a:r>
            <a:r>
              <a:rPr lang="en-GB" b="1" baseline="0" dirty="0" smtClean="0"/>
              <a:t> and IV:</a:t>
            </a:r>
          </a:p>
          <a:p>
            <a:r>
              <a:rPr lang="en-GB" dirty="0" smtClean="0"/>
              <a:t>For new National Qualifications, you don’t need specific qualifications to internally assess or to internally verify. </a:t>
            </a:r>
            <a:r>
              <a:rPr lang="en-GB" dirty="0" err="1" smtClean="0"/>
              <a:t>Psyschology</a:t>
            </a:r>
            <a:r>
              <a:rPr lang="en-GB" dirty="0" smtClean="0"/>
              <a:t>,</a:t>
            </a:r>
            <a:r>
              <a:rPr lang="en-GB" baseline="0" dirty="0" smtClean="0"/>
              <a:t> Sociology and Care are exception that have a requirement for internal assessor, but not IVs. </a:t>
            </a:r>
            <a:r>
              <a:rPr lang="en-GB" dirty="0" smtClean="0"/>
              <a:t> There are SQA Learning and Development Units for assessors and internal verifiers which could be helpful to you, but they are not mandatory. The internal verifier needs to have sufficient subject knowledge to understand the content of assessments and national standards for the award, and be able to confirm that reliable assessment judgements have been made.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approach</a:t>
            </a:r>
            <a:r>
              <a:rPr lang="en-GB" baseline="0" dirty="0" smtClean="0"/>
              <a:t> taken will depend on the model of IV you use. Sampling (take about in the next stage)</a:t>
            </a:r>
          </a:p>
          <a:p>
            <a:endParaRPr lang="en-GB" baseline="0" dirty="0" smtClean="0"/>
          </a:p>
          <a:p>
            <a:r>
              <a:rPr lang="en-GB" b="1" baseline="0" dirty="0" smtClean="0"/>
              <a:t>Standards:</a:t>
            </a:r>
          </a:p>
          <a:p>
            <a:r>
              <a:rPr lang="en-GB" dirty="0" smtClean="0"/>
              <a:t>Ensure that assessors are familiar</a:t>
            </a:r>
            <a:r>
              <a:rPr lang="en-GB" baseline="0" dirty="0" smtClean="0"/>
              <a:t> with requirements of unit and any published guidance/exemplification</a:t>
            </a:r>
          </a:p>
          <a:p>
            <a:endParaRPr lang="en-GB" baseline="0" dirty="0" smtClean="0"/>
          </a:p>
          <a:p>
            <a:r>
              <a:rPr lang="en-GB" b="1" baseline="0" dirty="0" smtClean="0"/>
              <a:t>Choose assessment approach:</a:t>
            </a:r>
          </a:p>
          <a:p>
            <a:endParaRPr lang="en-GB" b="1" baseline="0" dirty="0" smtClean="0"/>
          </a:p>
          <a:p>
            <a:r>
              <a:rPr lang="en-GB" b="0" baseline="0" dirty="0" smtClean="0"/>
              <a:t>Develop own or use SQA published approach.</a:t>
            </a:r>
          </a:p>
          <a:p>
            <a:endParaRPr lang="en-GB" b="0" baseline="0" dirty="0" smtClean="0"/>
          </a:p>
          <a:p>
            <a:r>
              <a:rPr lang="en-GB" b="1" baseline="0" dirty="0" smtClean="0"/>
              <a:t>Prepare candidates:</a:t>
            </a:r>
          </a:p>
          <a:p>
            <a:r>
              <a:rPr lang="en-GB" b="0" baseline="0" dirty="0" smtClean="0"/>
              <a:t>Ensure expectations are clear.</a:t>
            </a:r>
          </a:p>
          <a:p>
            <a:r>
              <a:rPr lang="en-GB" b="0" baseline="0" dirty="0" smtClean="0"/>
              <a:t>Note: that assessment arrangements should be considered for any candidates who have particular needs.</a:t>
            </a:r>
          </a:p>
          <a:p>
            <a:endParaRPr lang="en-GB" b="0" dirty="0"/>
          </a:p>
        </p:txBody>
      </p:sp>
      <p:sp>
        <p:nvSpPr>
          <p:cNvPr id="4" name="Slide Number Placeholder 3"/>
          <p:cNvSpPr>
            <a:spLocks noGrp="1"/>
          </p:cNvSpPr>
          <p:nvPr>
            <p:ph type="sldNum" sz="quarter" idx="10"/>
          </p:nvPr>
        </p:nvSpPr>
        <p:spPr/>
        <p:txBody>
          <a:bodyPr/>
          <a:lstStyle/>
          <a:p>
            <a:fld id="{9CD09FDB-A732-4E7D-ACC7-35766468259D}" type="slidenum">
              <a:rPr lang="en-GB" smtClean="0"/>
              <a:t>11</a:t>
            </a:fld>
            <a:endParaRPr lang="en-GB"/>
          </a:p>
        </p:txBody>
      </p:sp>
    </p:spTree>
    <p:extLst>
      <p:ext uri="{BB962C8B-B14F-4D97-AF65-F5344CB8AC3E}">
        <p14:creationId xmlns:p14="http://schemas.microsoft.com/office/powerpoint/2010/main" val="119531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D09FDB-A732-4E7D-ACC7-35766468259D}" type="slidenum">
              <a:rPr lang="en-GB" smtClean="0"/>
              <a:t>12</a:t>
            </a:fld>
            <a:endParaRPr lang="en-GB"/>
          </a:p>
        </p:txBody>
      </p:sp>
    </p:spTree>
    <p:extLst>
      <p:ext uri="{BB962C8B-B14F-4D97-AF65-F5344CB8AC3E}">
        <p14:creationId xmlns:p14="http://schemas.microsoft.com/office/powerpoint/2010/main" val="119531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Standardisation</a:t>
            </a:r>
            <a:r>
              <a:rPr lang="en-GB" baseline="0" dirty="0" smtClean="0"/>
              <a:t> is any activities undertaken to ensure that assessors have a common understanding of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Support </a:t>
            </a:r>
            <a:r>
              <a:rPr lang="en-GB" b="0" baseline="0" dirty="0" smtClean="0"/>
              <a:t>this is a key element of IV – assessment if ongoing throughout the year, both planning and carrying out. Having a open collaborative approach at all times and not leaving everything to cross-marking /sampling</a:t>
            </a: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Sampling</a:t>
            </a:r>
            <a:r>
              <a:rPr lang="en-GB" baseline="0" dirty="0" smtClean="0"/>
              <a:t> is undertaken by the internal verifier to ensure that national standards are being applied consistently by all assessors.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Sampling might be as simple as two teachers cross-marking a number of candidate assessments which the other marked. If, however, you have a number of different assessors and groups of candidates undertaking the same qualification you will need to have a sampling strategy which will allow the internal verifier(s) to check that each assessor is making</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consistent assessment judgements in line with national standards, with each group of candidates over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number of candidates included in the sample for internal verification should be proportionate to the total number of candidates you have. You might choose to use a defined percentage, or the square root of the total. The experience of the assessor should also be bourn into accounts. You might want to do adaptive sampling (doing a sub-sample of a few candidates, but extending it if there are 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order to save time correcting assessment judgements, it is sensible to think about the timing of sampling.  By its nature sampling is reactive – it is really completed to check that your approach is working.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Appeals and candidate malpractice </a:t>
            </a:r>
            <a:r>
              <a:rPr lang="en-GB" baseline="0" dirty="0" smtClean="0"/>
              <a:t>– candidates can appeal judgements, where this is the case the IV has a role reviewing the judgment of the initial assessor. In cases of suspected malpractice the IV is again an important escalation 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1" dirty="0" smtClean="0"/>
              <a:t>Sign-off final results </a:t>
            </a:r>
            <a:endParaRPr lang="en-GB" b="1" dirty="0"/>
          </a:p>
        </p:txBody>
      </p:sp>
      <p:sp>
        <p:nvSpPr>
          <p:cNvPr id="4" name="Slide Number Placeholder 3"/>
          <p:cNvSpPr>
            <a:spLocks noGrp="1"/>
          </p:cNvSpPr>
          <p:nvPr>
            <p:ph type="sldNum" sz="quarter" idx="10"/>
          </p:nvPr>
        </p:nvSpPr>
        <p:spPr/>
        <p:txBody>
          <a:bodyPr/>
          <a:lstStyle/>
          <a:p>
            <a:fld id="{9CD09FDB-A732-4E7D-ACC7-35766468259D}" type="slidenum">
              <a:rPr lang="en-GB" smtClean="0"/>
              <a:t>13</a:t>
            </a:fld>
            <a:endParaRPr lang="en-GB"/>
          </a:p>
        </p:txBody>
      </p:sp>
    </p:spTree>
    <p:extLst>
      <p:ext uri="{BB962C8B-B14F-4D97-AF65-F5344CB8AC3E}">
        <p14:creationId xmlns:p14="http://schemas.microsoft.com/office/powerpoint/2010/main" val="1195312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D09FDB-A732-4E7D-ACC7-35766468259D}" type="slidenum">
              <a:rPr lang="en-GB" smtClean="0"/>
              <a:t>14</a:t>
            </a:fld>
            <a:endParaRPr lang="en-GB"/>
          </a:p>
        </p:txBody>
      </p:sp>
    </p:spTree>
    <p:extLst>
      <p:ext uri="{BB962C8B-B14F-4D97-AF65-F5344CB8AC3E}">
        <p14:creationId xmlns:p14="http://schemas.microsoft.com/office/powerpoint/2010/main" val="1195312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Review – how well</a:t>
            </a:r>
            <a:r>
              <a:rPr lang="en-GB" baseline="0" dirty="0" smtClean="0"/>
              <a:t> did the assessment approaches work?  Can we use other, simpler approaches. Think about practicability as well as validity and reliability.</a:t>
            </a:r>
          </a:p>
          <a:p>
            <a:pPr marL="171450" indent="-171450">
              <a:buFontTx/>
              <a:buChar char="-"/>
            </a:pPr>
            <a:r>
              <a:rPr lang="en-GB" baseline="0" dirty="0" smtClean="0"/>
              <a:t>As with assessment, so with IV, there should be a periodical review of appropriate sampling, processes, possible gaps etc.</a:t>
            </a:r>
          </a:p>
          <a:p>
            <a:pPr marL="171450" indent="-171450">
              <a:buFontTx/>
              <a:buChar char="-"/>
            </a:pPr>
            <a:endParaRPr lang="en-GB" baseline="0" dirty="0" smtClean="0"/>
          </a:p>
          <a:p>
            <a:pPr marL="171450" indent="-171450">
              <a:buFontTx/>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CD09FDB-A732-4E7D-ACC7-35766468259D}" type="slidenum">
              <a:rPr lang="en-GB" smtClean="0"/>
              <a:t>15</a:t>
            </a:fld>
            <a:endParaRPr lang="en-GB"/>
          </a:p>
        </p:txBody>
      </p:sp>
    </p:spTree>
    <p:extLst>
      <p:ext uri="{BB962C8B-B14F-4D97-AF65-F5344CB8AC3E}">
        <p14:creationId xmlns:p14="http://schemas.microsoft.com/office/powerpoint/2010/main" val="1195312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kumimoji="0" lang="en-GB"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In </a:t>
            </a:r>
            <a:r>
              <a:rPr kumimoji="0" lang="en-GB" b="0" i="0" u="none" strike="noStrike" kern="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2014 we launch</a:t>
            </a:r>
            <a:r>
              <a:rPr lang="en-GB" kern="0" dirty="0" err="1" smtClean="0">
                <a:latin typeface="Arial" panose="020B0604020202020204" pitchFamily="34" charset="0"/>
                <a:cs typeface="Arial" panose="020B0604020202020204" pitchFamily="34" charset="0"/>
              </a:rPr>
              <a:t>ed</a:t>
            </a:r>
            <a:r>
              <a:rPr lang="en-GB" kern="0" dirty="0" smtClean="0">
                <a:latin typeface="Arial" panose="020B0604020202020204" pitchFamily="34" charset="0"/>
                <a:cs typeface="Arial" panose="020B0604020202020204" pitchFamily="34" charset="0"/>
              </a:rPr>
              <a:t> the IV toolkit for National Qualifications </a:t>
            </a: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kumimoji="0" lang="en-GB"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Web based resource designed</a:t>
            </a:r>
            <a:r>
              <a:rPr kumimoji="0" lang="en-GB" b="0" i="0" u="none" strike="noStrike" kern="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to support schools implementing IV</a:t>
            </a:r>
            <a:endParaRPr kumimoji="0" lang="en-GB"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lvl="1">
              <a:tabLst>
                <a:tab pos="538163" algn="l"/>
              </a:tabLst>
            </a:pPr>
            <a:r>
              <a:rPr lang="en-GB" dirty="0" smtClean="0">
                <a:latin typeface="Arial" panose="020B0604020202020204" pitchFamily="34" charset="0"/>
                <a:cs typeface="Arial" panose="020B0604020202020204" pitchFamily="34" charset="0"/>
              </a:rPr>
              <a:t>Clarifying guidance on internal verification</a:t>
            </a:r>
          </a:p>
          <a:p>
            <a:pPr lvl="1">
              <a:tabLst>
                <a:tab pos="538163" algn="l"/>
              </a:tabLst>
            </a:pPr>
            <a:r>
              <a:rPr lang="en-GB" dirty="0" smtClean="0">
                <a:latin typeface="Arial" panose="020B0604020202020204" pitchFamily="34" charset="0"/>
                <a:cs typeface="Arial" panose="020B0604020202020204" pitchFamily="34" charset="0"/>
              </a:rPr>
              <a:t>Giving </a:t>
            </a:r>
            <a:r>
              <a:rPr lang="en-GB" u="sng" dirty="0" smtClean="0">
                <a:latin typeface="Arial" panose="020B0604020202020204" pitchFamily="34" charset="0"/>
                <a:cs typeface="Arial" panose="020B0604020202020204" pitchFamily="34" charset="0"/>
              </a:rPr>
              <a:t>practical</a:t>
            </a:r>
            <a:r>
              <a:rPr lang="en-GB" dirty="0" smtClean="0">
                <a:latin typeface="Arial" panose="020B0604020202020204" pitchFamily="34" charset="0"/>
                <a:cs typeface="Arial" panose="020B0604020202020204" pitchFamily="34" charset="0"/>
              </a:rPr>
              <a:t> advice on how to implement internal verification, including exemplification</a:t>
            </a:r>
          </a:p>
          <a:p>
            <a:pPr lvl="1">
              <a:tabLst>
                <a:tab pos="538163" algn="l"/>
              </a:tabLst>
            </a:pPr>
            <a:r>
              <a:rPr lang="en-GB" dirty="0" smtClean="0">
                <a:latin typeface="Arial" panose="020B0604020202020204" pitchFamily="34" charset="0"/>
                <a:cs typeface="Arial" panose="020B0604020202020204" pitchFamily="34" charset="0"/>
              </a:rPr>
              <a:t>Providing </a:t>
            </a:r>
            <a:r>
              <a:rPr lang="en-GB" u="sng" dirty="0" smtClean="0">
                <a:latin typeface="Arial" panose="020B0604020202020204" pitchFamily="34" charset="0"/>
                <a:cs typeface="Arial" panose="020B0604020202020204" pitchFamily="34" charset="0"/>
              </a:rPr>
              <a:t>simple</a:t>
            </a:r>
            <a:r>
              <a:rPr lang="en-GB" dirty="0" smtClean="0">
                <a:latin typeface="Arial" panose="020B0604020202020204" pitchFamily="34" charset="0"/>
                <a:cs typeface="Arial" panose="020B0604020202020204" pitchFamily="34" charset="0"/>
              </a:rPr>
              <a:t> pro forma to use or adapt</a:t>
            </a:r>
          </a:p>
          <a:p>
            <a:endParaRPr lang="en-GB" dirty="0" smtClean="0"/>
          </a:p>
          <a:p>
            <a:r>
              <a:rPr lang="en-GB" dirty="0" smtClean="0"/>
              <a:t>Previously we had provided guidance,</a:t>
            </a:r>
            <a:r>
              <a:rPr lang="en-GB" baseline="0" dirty="0" smtClean="0"/>
              <a:t> but we wanted to support centres more positively and demonstrate what we really meant by IV</a:t>
            </a:r>
          </a:p>
          <a:p>
            <a:endParaRPr lang="en-GB" baseline="0" dirty="0" smtClean="0"/>
          </a:p>
          <a:p>
            <a:r>
              <a:rPr lang="en-GB" dirty="0" smtClean="0"/>
              <a:t>So, the IV toolkit:</a:t>
            </a:r>
          </a:p>
          <a:p>
            <a:pPr marL="171450" indent="-171450">
              <a:buFont typeface="Arial" panose="020B0604020202020204" pitchFamily="34" charset="0"/>
              <a:buChar char="•"/>
            </a:pPr>
            <a:r>
              <a:rPr lang="en-GB" dirty="0" smtClean="0"/>
              <a:t>A one-stop shop for guidance and</a:t>
            </a:r>
            <a:r>
              <a:rPr lang="en-GB" baseline="0" dirty="0" smtClean="0"/>
              <a:t> support and best practice</a:t>
            </a:r>
          </a:p>
          <a:p>
            <a:pPr marL="171450" indent="-171450">
              <a:buFont typeface="Arial" panose="020B0604020202020204" pitchFamily="34" charset="0"/>
              <a:buChar char="•"/>
            </a:pPr>
            <a:r>
              <a:rPr lang="en-GB" baseline="0" dirty="0" smtClean="0"/>
              <a:t>Clear, practical guidance to explain IV in context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Talks you through each stage of the stages </a:t>
            </a:r>
          </a:p>
          <a:p>
            <a:pPr marL="171450" indent="-171450">
              <a:buFont typeface="Arial" panose="020B0604020202020204" pitchFamily="34" charset="0"/>
              <a:buChar char="•"/>
            </a:pPr>
            <a:r>
              <a:rPr lang="en-GB" baseline="0" dirty="0" smtClean="0"/>
              <a:t>Simple forms (including a single log form which covers all stages (only use once familiar with processes and ensure that ).</a:t>
            </a:r>
          </a:p>
          <a:p>
            <a:pPr marL="171450" indent="-171450">
              <a:buFont typeface="Arial" panose="020B0604020202020204" pitchFamily="34" charset="0"/>
              <a:buChar char="•"/>
            </a:pPr>
            <a:r>
              <a:rPr lang="en-GB" baseline="0" dirty="0" smtClean="0"/>
              <a:t>Exemplification of different models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Everything we’ve covered today comes from the toolkit.</a:t>
            </a:r>
          </a:p>
          <a:p>
            <a:pPr marL="0" indent="0">
              <a:buFont typeface="Arial" panose="020B0604020202020204" pitchFamily="34" charset="0"/>
              <a:buNone/>
            </a:pPr>
            <a:endParaRPr lang="en-GB" baseline="0" dirty="0" smtClean="0"/>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9CD09FDB-A732-4E7D-ACC7-35766468259D}" type="slidenum">
              <a:rPr lang="en-GB" smtClean="0"/>
              <a:t>16</a:t>
            </a:fld>
            <a:endParaRPr lang="en-GB"/>
          </a:p>
        </p:txBody>
      </p:sp>
    </p:spTree>
    <p:extLst>
      <p:ext uri="{BB962C8B-B14F-4D97-AF65-F5344CB8AC3E}">
        <p14:creationId xmlns:p14="http://schemas.microsoft.com/office/powerpoint/2010/main" val="2507610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the URL – under the quality</a:t>
            </a:r>
            <a:r>
              <a:rPr lang="en-GB" baseline="0" dirty="0" smtClean="0"/>
              <a:t> assurance section of the website</a:t>
            </a:r>
            <a:endParaRPr lang="en-GB" dirty="0" smtClean="0"/>
          </a:p>
          <a:p>
            <a:endParaRPr lang="en-GB" dirty="0" smtClean="0"/>
          </a:p>
          <a:p>
            <a:r>
              <a:rPr lang="en-GB" dirty="0" smtClean="0"/>
              <a:t>There are two IV toolkits </a:t>
            </a:r>
          </a:p>
          <a:p>
            <a:endParaRPr lang="en-GB" dirty="0" smtClean="0"/>
          </a:p>
          <a:p>
            <a:pPr algn="l"/>
            <a:r>
              <a:rPr lang="en-GB" sz="1200" kern="0" dirty="0" smtClean="0">
                <a:solidFill>
                  <a:srgbClr val="FFFFFF"/>
                </a:solidFill>
                <a:latin typeface="Arial" panose="020B0604020202020204" pitchFamily="34" charset="0"/>
                <a:cs typeface="Arial" panose="020B0604020202020204" pitchFamily="34" charset="0"/>
              </a:rPr>
              <a:t>Note</a:t>
            </a:r>
            <a:r>
              <a:rPr lang="en-GB" sz="1200" kern="0" baseline="0" dirty="0" smtClean="0">
                <a:solidFill>
                  <a:srgbClr val="FFFFFF"/>
                </a:solidFill>
                <a:latin typeface="Arial" panose="020B0604020202020204" pitchFamily="34" charset="0"/>
                <a:cs typeface="Arial" panose="020B0604020202020204" pitchFamily="34" charset="0"/>
              </a:rPr>
              <a:t> the </a:t>
            </a:r>
            <a:r>
              <a:rPr lang="en-GB" sz="1200" kern="0" baseline="0" dirty="0" err="1" smtClean="0">
                <a:solidFill>
                  <a:srgbClr val="FFFFFF"/>
                </a:solidFill>
                <a:latin typeface="Arial" panose="020B0604020202020204" pitchFamily="34" charset="0"/>
                <a:cs typeface="Arial" panose="020B0604020202020204" pitchFamily="34" charset="0"/>
              </a:rPr>
              <a:t>exisitance</a:t>
            </a:r>
            <a:r>
              <a:rPr lang="en-GB" sz="1200" kern="0" baseline="0" dirty="0" smtClean="0">
                <a:solidFill>
                  <a:srgbClr val="FFFFFF"/>
                </a:solidFill>
                <a:latin typeface="Arial" panose="020B0604020202020204" pitchFamily="34" charset="0"/>
                <a:cs typeface="Arial" panose="020B0604020202020204" pitchFamily="34" charset="0"/>
              </a:rPr>
              <a:t> of </a:t>
            </a:r>
            <a:r>
              <a:rPr lang="en-GB" sz="1200" kern="0" dirty="0" smtClean="0">
                <a:solidFill>
                  <a:srgbClr val="FFFFFF"/>
                </a:solidFill>
                <a:latin typeface="Arial" panose="020B0604020202020204" pitchFamily="34" charset="0"/>
                <a:cs typeface="Arial" panose="020B0604020202020204" pitchFamily="34" charset="0"/>
              </a:rPr>
              <a:t>HN &amp; vocational qualifications IV toolkit</a:t>
            </a:r>
          </a:p>
          <a:p>
            <a:pPr algn="l"/>
            <a:r>
              <a:rPr lang="en-GB" sz="1200" kern="0" dirty="0" smtClean="0">
                <a:solidFill>
                  <a:srgbClr val="FFFFFF"/>
                </a:solidFill>
                <a:latin typeface="Arial" panose="020B0604020202020204" pitchFamily="34" charset="0"/>
                <a:cs typeface="Arial" panose="020B0604020202020204" pitchFamily="34" charset="0"/>
                <a:hlinkClick r:id="rId3"/>
              </a:rPr>
              <a:t>http://www.sqa.org.uk/sqa/74678.6226.html</a:t>
            </a:r>
            <a:endParaRPr lang="en-GB" sz="1200" kern="0" dirty="0" smtClean="0">
              <a:solidFill>
                <a:srgbClr val="FFFFFF"/>
              </a:solidFill>
              <a:latin typeface="Arial" panose="020B0604020202020204" pitchFamily="34" charset="0"/>
              <a:cs typeface="Arial" panose="020B0604020202020204" pitchFamily="34" charset="0"/>
            </a:endParaRPr>
          </a:p>
          <a:p>
            <a:r>
              <a:rPr lang="en-GB" sz="1200" kern="0" dirty="0" smtClean="0">
                <a:solidFill>
                  <a:srgbClr val="FFFFFF"/>
                </a:solidFill>
                <a:latin typeface="Arial" panose="020B0604020202020204" pitchFamily="34" charset="0"/>
                <a:cs typeface="Arial" panose="020B0604020202020204" pitchFamily="34" charset="0"/>
              </a:rPr>
              <a:t>Very similar,</a:t>
            </a:r>
            <a:r>
              <a:rPr lang="en-GB" sz="1200" kern="0" baseline="0" dirty="0" smtClean="0">
                <a:solidFill>
                  <a:srgbClr val="FFFFFF"/>
                </a:solidFill>
                <a:latin typeface="Arial" panose="020B0604020202020204" pitchFamily="34" charset="0"/>
                <a:cs typeface="Arial" panose="020B0604020202020204" pitchFamily="34" charset="0"/>
              </a:rPr>
              <a:t> same essentials, but NQ one is tailored to needs of </a:t>
            </a:r>
            <a:r>
              <a:rPr lang="en-GB" sz="1200" kern="0" baseline="0" dirty="0" err="1" smtClean="0">
                <a:solidFill>
                  <a:srgbClr val="FFFFFF"/>
                </a:solidFill>
                <a:latin typeface="Arial" panose="020B0604020202020204" pitchFamily="34" charset="0"/>
                <a:cs typeface="Arial" panose="020B0604020202020204" pitchFamily="34" charset="0"/>
              </a:rPr>
              <a:t>CfE</a:t>
            </a:r>
            <a:r>
              <a:rPr lang="en-GB" sz="1200" kern="0" baseline="0" dirty="0" smtClean="0">
                <a:solidFill>
                  <a:srgbClr val="FFFFFF"/>
                </a:solidFill>
                <a:latin typeface="Arial" panose="020B0604020202020204" pitchFamily="34" charset="0"/>
                <a:cs typeface="Arial" panose="020B0604020202020204" pitchFamily="34" charset="0"/>
              </a:rPr>
              <a:t>.</a:t>
            </a:r>
          </a:p>
          <a:p>
            <a:endParaRPr lang="en-GB" sz="1200" kern="0" baseline="0" dirty="0" smtClean="0">
              <a:solidFill>
                <a:srgbClr val="FFFFFF"/>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CD09FDB-A732-4E7D-ACC7-35766468259D}" type="slidenum">
              <a:rPr lang="en-GB" smtClean="0"/>
              <a:t>17</a:t>
            </a:fld>
            <a:endParaRPr lang="en-GB"/>
          </a:p>
        </p:txBody>
      </p:sp>
    </p:spTree>
    <p:extLst>
      <p:ext uri="{BB962C8B-B14F-4D97-AF65-F5344CB8AC3E}">
        <p14:creationId xmlns:p14="http://schemas.microsoft.com/office/powerpoint/2010/main" val="360961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0" baseline="0" dirty="0" smtClean="0">
                <a:solidFill>
                  <a:srgbClr val="FFFFFF"/>
                </a:solidFill>
                <a:latin typeface="Arial" panose="020B0604020202020204" pitchFamily="34" charset="0"/>
                <a:cs typeface="Arial" panose="020B0604020202020204" pitchFamily="34" charset="0"/>
              </a:rPr>
              <a:t>How are you doing with IV?</a:t>
            </a:r>
          </a:p>
          <a:p>
            <a:endParaRPr lang="en-GB" sz="1200" kern="0" baseline="0" dirty="0" smtClean="0">
              <a:solidFill>
                <a:srgbClr val="FFFFFF"/>
              </a:solidFill>
              <a:latin typeface="Arial" panose="020B0604020202020204" pitchFamily="34" charset="0"/>
              <a:cs typeface="Arial" panose="020B0604020202020204" pitchFamily="34" charset="0"/>
            </a:endParaRPr>
          </a:p>
          <a:p>
            <a:r>
              <a:rPr lang="en-GB" sz="1200" kern="0" baseline="0" dirty="0" smtClean="0">
                <a:solidFill>
                  <a:srgbClr val="FFFFFF"/>
                </a:solidFill>
                <a:latin typeface="Arial" panose="020B0604020202020204" pitchFamily="34" charset="0"/>
                <a:cs typeface="Arial" panose="020B0604020202020204" pitchFamily="34" charset="0"/>
              </a:rPr>
              <a:t>Many centre staff have found completing the self-assessment log within the toolkit (the last page) useful and reassuring. </a:t>
            </a:r>
          </a:p>
          <a:p>
            <a:endParaRPr lang="en-GB" sz="1200" kern="0" baseline="0" dirty="0" smtClean="0">
              <a:solidFill>
                <a:srgbClr val="FFFFFF"/>
              </a:solidFill>
              <a:latin typeface="Arial" panose="020B0604020202020204" pitchFamily="34" charset="0"/>
              <a:cs typeface="Arial" panose="020B0604020202020204" pitchFamily="34" charset="0"/>
            </a:endParaRPr>
          </a:p>
          <a:p>
            <a:r>
              <a:rPr lang="en-GB" sz="1200" kern="0" baseline="0" dirty="0" smtClean="0">
                <a:solidFill>
                  <a:srgbClr val="FFFFFF"/>
                </a:solidFill>
                <a:latin typeface="Arial" panose="020B0604020202020204" pitchFamily="34" charset="0"/>
                <a:cs typeface="Arial" panose="020B0604020202020204" pitchFamily="34" charset="0"/>
              </a:rPr>
              <a:t>A useful exercise to complete with colleagues is to go though and think about your own practice and present.</a:t>
            </a:r>
          </a:p>
          <a:p>
            <a:endParaRPr lang="en-GB" dirty="0"/>
          </a:p>
        </p:txBody>
      </p:sp>
      <p:sp>
        <p:nvSpPr>
          <p:cNvPr id="4" name="Slide Number Placeholder 3"/>
          <p:cNvSpPr>
            <a:spLocks noGrp="1"/>
          </p:cNvSpPr>
          <p:nvPr>
            <p:ph type="sldNum" sz="quarter" idx="10"/>
          </p:nvPr>
        </p:nvSpPr>
        <p:spPr/>
        <p:txBody>
          <a:bodyPr/>
          <a:lstStyle/>
          <a:p>
            <a:fld id="{9CD09FDB-A732-4E7D-ACC7-35766468259D}" type="slidenum">
              <a:rPr lang="en-GB" smtClean="0"/>
              <a:t>18</a:t>
            </a:fld>
            <a:endParaRPr lang="en-GB"/>
          </a:p>
        </p:txBody>
      </p:sp>
    </p:spTree>
    <p:extLst>
      <p:ext uri="{BB962C8B-B14F-4D97-AF65-F5344CB8AC3E}">
        <p14:creationId xmlns:p14="http://schemas.microsoft.com/office/powerpoint/2010/main" val="360961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p>
          <a:p>
            <a:endParaRPr lang="en-GB" dirty="0" smtClean="0"/>
          </a:p>
          <a:p>
            <a:r>
              <a:rPr lang="en-GB" dirty="0" smtClean="0"/>
              <a:t>Here is the agenda for</a:t>
            </a:r>
            <a:r>
              <a:rPr lang="en-GB" baseline="0" dirty="0" smtClean="0"/>
              <a:t> today’s webinar</a:t>
            </a:r>
            <a:endParaRPr lang="en-GB" dirty="0" smtClean="0"/>
          </a:p>
          <a:p>
            <a:endParaRPr lang="en-GB" dirty="0" smtClean="0"/>
          </a:p>
          <a:p>
            <a:pPr marL="285750" indent="-285750">
              <a:buFont typeface="Arial" panose="020B0604020202020204" pitchFamily="34" charset="0"/>
              <a:buChar char="•"/>
            </a:pPr>
            <a:r>
              <a:rPr lang="en-GB" sz="1200" dirty="0" smtClean="0">
                <a:solidFill>
                  <a:schemeClr val="bg1"/>
                </a:solidFill>
              </a:rPr>
              <a:t>What is Internal Verification</a:t>
            </a:r>
            <a:r>
              <a:rPr lang="en-GB" sz="1200" baseline="0" dirty="0" smtClean="0">
                <a:solidFill>
                  <a:schemeClr val="bg1"/>
                </a:solidFill>
              </a:rPr>
              <a:t> and what are b</a:t>
            </a:r>
            <a:r>
              <a:rPr lang="en-GB" sz="1200" dirty="0" smtClean="0">
                <a:solidFill>
                  <a:schemeClr val="bg1"/>
                </a:solidFill>
              </a:rPr>
              <a:t>enefits </a:t>
            </a:r>
          </a:p>
          <a:p>
            <a:pPr marL="0" indent="0">
              <a:buFont typeface="Arial" panose="020B0604020202020204" pitchFamily="34" charset="0"/>
              <a:buNone/>
            </a:pPr>
            <a:endParaRPr lang="en-GB" sz="1200" dirty="0" smtClean="0">
              <a:solidFill>
                <a:schemeClr val="bg1"/>
              </a:solidFill>
            </a:endParaRPr>
          </a:p>
          <a:p>
            <a:pPr marL="285750" indent="-285750">
              <a:buFont typeface="Arial" panose="020B0604020202020204" pitchFamily="34" charset="0"/>
              <a:buChar char="•"/>
            </a:pPr>
            <a:r>
              <a:rPr lang="en-GB" sz="1200" dirty="0" smtClean="0">
                <a:solidFill>
                  <a:schemeClr val="bg1"/>
                </a:solidFill>
              </a:rPr>
              <a:t>Talk about</a:t>
            </a:r>
            <a:r>
              <a:rPr lang="en-GB" sz="1200" baseline="0" dirty="0" smtClean="0">
                <a:solidFill>
                  <a:schemeClr val="bg1"/>
                </a:solidFill>
              </a:rPr>
              <a:t> some different m</a:t>
            </a:r>
            <a:r>
              <a:rPr lang="en-GB" sz="1200" dirty="0" smtClean="0">
                <a:solidFill>
                  <a:schemeClr val="bg1"/>
                </a:solidFill>
              </a:rPr>
              <a:t>odels of Internal Verification</a:t>
            </a:r>
          </a:p>
          <a:p>
            <a:endParaRPr lang="en-GB" sz="1200" dirty="0" smtClean="0">
              <a:solidFill>
                <a:schemeClr val="bg1"/>
              </a:solidFill>
            </a:endParaRPr>
          </a:p>
          <a:p>
            <a:pPr marL="285750" indent="-285750">
              <a:buFont typeface="Arial" panose="020B0604020202020204" pitchFamily="34" charset="0"/>
              <a:buChar char="•"/>
            </a:pPr>
            <a:r>
              <a:rPr lang="en-GB" sz="1200" dirty="0" smtClean="0">
                <a:solidFill>
                  <a:schemeClr val="bg1"/>
                </a:solidFill>
              </a:rPr>
              <a:t>Talk about the three Stages of Internal Verification</a:t>
            </a:r>
          </a:p>
          <a:p>
            <a:pPr marL="285750" indent="-285750">
              <a:buFont typeface="Arial" panose="020B0604020202020204" pitchFamily="34" charset="0"/>
              <a:buChar char="•"/>
            </a:pPr>
            <a:endParaRPr lang="en-GB" sz="1200" dirty="0" smtClean="0">
              <a:solidFill>
                <a:schemeClr val="bg1"/>
              </a:solidFill>
            </a:endParaRPr>
          </a:p>
          <a:p>
            <a:pPr marL="285750" indent="-285750">
              <a:buFont typeface="Arial" panose="020B0604020202020204" pitchFamily="34" charset="0"/>
              <a:buChar char="•"/>
            </a:pPr>
            <a:r>
              <a:rPr lang="en-GB" sz="1200" dirty="0" smtClean="0">
                <a:solidFill>
                  <a:schemeClr val="bg1"/>
                </a:solidFill>
              </a:rPr>
              <a:t>Throughout I’ll make reference</a:t>
            </a:r>
            <a:r>
              <a:rPr lang="en-GB" sz="1200" baseline="0" dirty="0" smtClean="0">
                <a:solidFill>
                  <a:schemeClr val="bg1"/>
                </a:solidFill>
              </a:rPr>
              <a:t> to the </a:t>
            </a:r>
            <a:r>
              <a:rPr lang="en-GB" sz="1200" dirty="0" smtClean="0">
                <a:solidFill>
                  <a:schemeClr val="bg1"/>
                </a:solidFill>
              </a:rPr>
              <a:t>SQA Internal Verification toolkit and we’ll</a:t>
            </a:r>
            <a:r>
              <a:rPr lang="en-GB" sz="1200" baseline="0" dirty="0" smtClean="0">
                <a:solidFill>
                  <a:schemeClr val="bg1"/>
                </a:solidFill>
              </a:rPr>
              <a:t> show you that at the end as a resource to help you think about what you’re doing with IV.</a:t>
            </a:r>
            <a:endParaRPr lang="en-GB" sz="1200" dirty="0" smtClean="0">
              <a:solidFill>
                <a:schemeClr val="bg1"/>
              </a:solidFill>
            </a:endParaRPr>
          </a:p>
        </p:txBody>
      </p:sp>
      <p:sp>
        <p:nvSpPr>
          <p:cNvPr id="4" name="Slide Number Placeholder 3"/>
          <p:cNvSpPr>
            <a:spLocks noGrp="1"/>
          </p:cNvSpPr>
          <p:nvPr>
            <p:ph type="sldNum" sz="quarter" idx="10"/>
          </p:nvPr>
        </p:nvSpPr>
        <p:spPr/>
        <p:txBody>
          <a:bodyPr/>
          <a:lstStyle/>
          <a:p>
            <a:fld id="{9CD09FDB-A732-4E7D-ACC7-35766468259D}" type="slidenum">
              <a:rPr lang="en-GB" smtClean="0"/>
              <a:t>3</a:t>
            </a:fld>
            <a:endParaRPr lang="en-GB"/>
          </a:p>
        </p:txBody>
      </p:sp>
    </p:spTree>
    <p:extLst>
      <p:ext uri="{BB962C8B-B14F-4D97-AF65-F5344CB8AC3E}">
        <p14:creationId xmlns:p14="http://schemas.microsoft.com/office/powerpoint/2010/main" val="104974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Poll – before we get underway, we’re going</a:t>
            </a:r>
            <a:r>
              <a:rPr lang="en-GB" baseline="0" dirty="0" smtClean="0"/>
              <a:t> to do a poll on how confident you currently are with your IV practice?</a:t>
            </a:r>
          </a:p>
          <a:p>
            <a:endParaRPr lang="en-GB" baseline="0" dirty="0" smtClean="0"/>
          </a:p>
          <a:p>
            <a:r>
              <a:rPr lang="en-GB" baseline="0" dirty="0" smtClean="0"/>
              <a:t>1 – Very</a:t>
            </a:r>
          </a:p>
          <a:p>
            <a:r>
              <a:rPr lang="en-GB" baseline="0" dirty="0" smtClean="0"/>
              <a:t>2 – Quite</a:t>
            </a:r>
          </a:p>
          <a:p>
            <a:r>
              <a:rPr lang="en-GB" baseline="0" dirty="0" smtClean="0"/>
              <a:t>3 – Not very</a:t>
            </a:r>
          </a:p>
          <a:p>
            <a:r>
              <a:rPr lang="en-GB" baseline="0" dirty="0" smtClean="0"/>
              <a:t>4 – Not at all</a:t>
            </a:r>
            <a:endParaRPr lang="en-GB" dirty="0"/>
          </a:p>
        </p:txBody>
      </p:sp>
      <p:sp>
        <p:nvSpPr>
          <p:cNvPr id="4" name="Slide Number Placeholder 3"/>
          <p:cNvSpPr>
            <a:spLocks noGrp="1"/>
          </p:cNvSpPr>
          <p:nvPr>
            <p:ph type="sldNum" sz="quarter" idx="10"/>
          </p:nvPr>
        </p:nvSpPr>
        <p:spPr/>
        <p:txBody>
          <a:bodyPr/>
          <a:lstStyle/>
          <a:p>
            <a:fld id="{9CD09FDB-A732-4E7D-ACC7-35766468259D}" type="slidenum">
              <a:rPr lang="en-GB" smtClean="0"/>
              <a:t>4</a:t>
            </a:fld>
            <a:endParaRPr lang="en-GB"/>
          </a:p>
        </p:txBody>
      </p:sp>
    </p:spTree>
    <p:extLst>
      <p:ext uri="{BB962C8B-B14F-4D97-AF65-F5344CB8AC3E}">
        <p14:creationId xmlns:p14="http://schemas.microsoft.com/office/powerpoint/2010/main" val="190871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words quality assurance tend to conjure</a:t>
            </a:r>
            <a:r>
              <a:rPr lang="en-GB" baseline="0" dirty="0" smtClean="0"/>
              <a:t> images of clipboard </a:t>
            </a:r>
            <a:r>
              <a:rPr lang="en-GB" baseline="0" dirty="0" err="1" smtClean="0"/>
              <a:t>wealding</a:t>
            </a:r>
            <a:r>
              <a:rPr lang="en-GB" baseline="0" dirty="0" smtClean="0"/>
              <a:t> fiends. But </a:t>
            </a:r>
            <a:r>
              <a:rPr lang="en-GB" dirty="0" smtClean="0"/>
              <a:t>IV</a:t>
            </a:r>
            <a:r>
              <a:rPr lang="en-GB" baseline="0" dirty="0" smtClean="0"/>
              <a:t> is best thought of as: those things that </a:t>
            </a:r>
            <a:r>
              <a:rPr lang="en-GB" b="1" u="sng" baseline="0" dirty="0" smtClean="0"/>
              <a:t>support</a:t>
            </a:r>
            <a:r>
              <a:rPr lang="en-GB" baseline="0" dirty="0" smtClean="0"/>
              <a:t> assessors make sound assessment decisions.</a:t>
            </a:r>
          </a:p>
          <a:p>
            <a:endParaRPr lang="en-GB" baseline="0" dirty="0" smtClean="0"/>
          </a:p>
          <a:p>
            <a:r>
              <a:rPr lang="en-GB" baseline="0" dirty="0" smtClean="0"/>
              <a:t>It covers: </a:t>
            </a:r>
          </a:p>
          <a:p>
            <a:r>
              <a:rPr lang="en-GB" baseline="0" dirty="0" smtClean="0"/>
              <a:t>Ensuring the right people are assessing</a:t>
            </a:r>
          </a:p>
          <a:p>
            <a:r>
              <a:rPr lang="en-GB" baseline="0" dirty="0" smtClean="0"/>
              <a:t>Choosing the right assessment approach– </a:t>
            </a:r>
            <a:r>
              <a:rPr lang="en-GB" baseline="0" dirty="0" err="1" smtClean="0"/>
              <a:t>i.e</a:t>
            </a:r>
            <a:r>
              <a:rPr lang="en-GB" baseline="0" dirty="0" smtClean="0"/>
              <a:t> that is valid for level the competency/skill/understanding being assessed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Standardisation so that all assessors are working to the same standard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Sampling of assessment judgements – providing feedback and ensuring quality concerns are addressed and captured.</a:t>
            </a:r>
          </a:p>
          <a:p>
            <a:r>
              <a:rPr lang="en-GB" baseline="0" dirty="0" smtClean="0"/>
              <a:t>Accurate recording of candidate outcomes</a:t>
            </a:r>
          </a:p>
          <a:p>
            <a:r>
              <a:rPr lang="en-GB" baseline="0" dirty="0" smtClean="0"/>
              <a:t>Ongoing review</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rPr>
              <a:t>Centres are responsible for their own IV approaches.</a:t>
            </a:r>
            <a:r>
              <a:rPr lang="en-GB" sz="1200" baseline="0" dirty="0" smtClean="0">
                <a:solidFill>
                  <a:schemeClr val="bg1"/>
                </a:solidFill>
              </a:rPr>
              <a:t> There are differing models…</a:t>
            </a:r>
            <a:endParaRPr lang="en-GB"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9CD09FDB-A732-4E7D-ACC7-35766468259D}" type="slidenum">
              <a:rPr lang="en-GB" smtClean="0"/>
              <a:t>5</a:t>
            </a:fld>
            <a:endParaRPr lang="en-GB"/>
          </a:p>
        </p:txBody>
      </p:sp>
    </p:spTree>
    <p:extLst>
      <p:ext uri="{BB962C8B-B14F-4D97-AF65-F5344CB8AC3E}">
        <p14:creationId xmlns:p14="http://schemas.microsoft.com/office/powerpoint/2010/main" val="369926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GB" b="0" dirty="0" smtClean="0"/>
              <a:t>Internal</a:t>
            </a:r>
            <a:r>
              <a:rPr lang="en-GB" b="0" baseline="0" dirty="0" smtClean="0"/>
              <a:t> verification is a core part of the QA model for all SQA </a:t>
            </a:r>
            <a:r>
              <a:rPr lang="en-GB" b="0" baseline="0" dirty="0" err="1" smtClean="0"/>
              <a:t>quals</a:t>
            </a:r>
            <a:r>
              <a:rPr lang="en-GB" b="0" baseline="0" dirty="0" smtClean="0"/>
              <a:t>. Important to note that although we’re talking about SQA qualifications here, the principles are essentially the same in relation to any assessment activity, whether for SQA qualifications, other awarding bodies and indeed some centre-internal formative assessment or pre-</a:t>
            </a:r>
            <a:r>
              <a:rPr lang="en-GB" b="0" baseline="0" dirty="0" err="1" smtClean="0"/>
              <a:t>lims</a:t>
            </a:r>
            <a:r>
              <a:rPr lang="en-GB" b="0" baseline="0" dirty="0" smtClean="0"/>
              <a:t>.</a:t>
            </a:r>
          </a:p>
          <a:p>
            <a:pPr>
              <a:buFont typeface="Wingdings" panose="05000000000000000000" pitchFamily="2" charset="2"/>
              <a:buNone/>
            </a:pPr>
            <a:endParaRPr lang="en-GB" b="0" baseline="0" dirty="0" smtClean="0"/>
          </a:p>
          <a:p>
            <a:pPr>
              <a:buFont typeface="Wingdings" panose="05000000000000000000" pitchFamily="2" charset="2"/>
              <a:buNone/>
            </a:pPr>
            <a:r>
              <a:rPr lang="en-GB" b="0" baseline="0" dirty="0" smtClean="0"/>
              <a:t>Protect the rights of all candidates</a:t>
            </a:r>
          </a:p>
          <a:p>
            <a:pPr>
              <a:buFont typeface="Wingdings" panose="05000000000000000000" pitchFamily="2" charset="2"/>
              <a:buNone/>
            </a:pPr>
            <a:endParaRPr lang="en-GB" b="0" baseline="0" dirty="0" smtClean="0"/>
          </a:p>
          <a:p>
            <a:pPr>
              <a:buFont typeface="Wingdings" panose="05000000000000000000" pitchFamily="2" charset="2"/>
              <a:buNone/>
            </a:pPr>
            <a:r>
              <a:rPr lang="en-GB" b="0" baseline="0" dirty="0" smtClean="0"/>
              <a:t>Crucial to the maintenance of standards and ensuring confidence in the wider system. Part of our partnership-based model.</a:t>
            </a:r>
          </a:p>
          <a:p>
            <a:pPr>
              <a:buFont typeface="Wingdings" panose="05000000000000000000" pitchFamily="2" charset="2"/>
              <a:buNone/>
            </a:pP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dirty="0" smtClean="0"/>
              <a:t>Helps ensure</a:t>
            </a:r>
            <a:r>
              <a:rPr lang="en-GB" baseline="0" dirty="0" smtClean="0"/>
              <a:t> ready for </a:t>
            </a:r>
            <a:r>
              <a:rPr lang="en-GB" dirty="0" smtClean="0"/>
              <a:t>SQA verification. NQ – evidence</a:t>
            </a:r>
            <a:r>
              <a:rPr lang="en-GB" baseline="0" dirty="0" smtClean="0"/>
              <a:t> of IV reviewed and reported on. There are no ‘not accepted’ decisions as a direct result of lack of IV evidence, but where there has evidently been no IV, there is a clear correlation with issues being identified which might result in ‘not accepted’ outcomes.</a:t>
            </a:r>
            <a:endParaRPr lang="en-GB" dirty="0" smtClean="0"/>
          </a:p>
          <a:p>
            <a:pPr>
              <a:buFont typeface="Wingdings" panose="05000000000000000000" pitchFamily="2" charset="2"/>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9CD09FDB-A732-4E7D-ACC7-35766468259D}" type="slidenum">
              <a:rPr lang="en-GB" smtClean="0"/>
              <a:t>6</a:t>
            </a:fld>
            <a:endParaRPr lang="en-GB"/>
          </a:p>
        </p:txBody>
      </p:sp>
    </p:spTree>
    <p:extLst>
      <p:ext uri="{BB962C8B-B14F-4D97-AF65-F5344CB8AC3E}">
        <p14:creationId xmlns:p14="http://schemas.microsoft.com/office/powerpoint/2010/main" val="141683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r>
              <a:rPr lang="en-GB" b="0" dirty="0" smtClean="0">
                <a:solidFill>
                  <a:schemeClr val="bg1"/>
                </a:solidFill>
                <a:latin typeface="Helvetica Neue"/>
              </a:rPr>
              <a:t>Up to centres and departments</a:t>
            </a:r>
            <a:r>
              <a:rPr lang="en-GB" b="0" baseline="0" dirty="0" smtClean="0">
                <a:solidFill>
                  <a:schemeClr val="bg1"/>
                </a:solidFill>
                <a:latin typeface="Helvetica Neue"/>
              </a:rPr>
              <a:t> </a:t>
            </a:r>
            <a:r>
              <a:rPr lang="en-GB" b="0" dirty="0" smtClean="0">
                <a:solidFill>
                  <a:schemeClr val="bg1"/>
                </a:solidFill>
                <a:latin typeface="Helvetica Neue"/>
              </a:rPr>
              <a:t>to choose the model they use,</a:t>
            </a:r>
            <a:r>
              <a:rPr lang="en-GB" b="0" baseline="0" dirty="0" smtClean="0">
                <a:solidFill>
                  <a:schemeClr val="bg1"/>
                </a:solidFill>
                <a:latin typeface="Helvetica Neue"/>
              </a:rPr>
              <a:t> depending  on the context </a:t>
            </a:r>
            <a:endParaRPr lang="en-GB" b="0" dirty="0" smtClean="0">
              <a:solidFill>
                <a:schemeClr val="bg1"/>
              </a:solidFill>
              <a:latin typeface="Helvetica Neue"/>
            </a:endParaRPr>
          </a:p>
          <a:p>
            <a:pPr>
              <a:buFont typeface="Arial"/>
              <a:buChar char="•"/>
            </a:pPr>
            <a:endParaRPr lang="en-GB" b="1" dirty="0" smtClean="0">
              <a:solidFill>
                <a:schemeClr val="bg1"/>
              </a:solidFill>
              <a:latin typeface="Helvetica Neue"/>
            </a:endParaRPr>
          </a:p>
          <a:p>
            <a:pPr>
              <a:buFont typeface="Arial"/>
              <a:buChar char="•"/>
            </a:pPr>
            <a:r>
              <a:rPr lang="en-GB" b="1" dirty="0" smtClean="0">
                <a:solidFill>
                  <a:schemeClr val="bg1"/>
                </a:solidFill>
                <a:latin typeface="Helvetica Neue"/>
              </a:rPr>
              <a:t>Lead Internal Verifier:</a:t>
            </a:r>
            <a:r>
              <a:rPr lang="en-GB" dirty="0" smtClean="0">
                <a:solidFill>
                  <a:schemeClr val="bg1"/>
                </a:solidFill>
                <a:latin typeface="Helvetica Neue"/>
              </a:rPr>
              <a:t> responsibility is allocated to named members of teaching staff for carrying out internal verification of particular Units, as part of a peer-review process. The internal verifier will sample assessments marked by other assessors.</a:t>
            </a:r>
          </a:p>
          <a:p>
            <a:pPr>
              <a:buFont typeface="Arial"/>
              <a:buNone/>
            </a:pPr>
            <a:endParaRPr lang="en-GB" dirty="0" smtClean="0">
              <a:solidFill>
                <a:schemeClr val="bg1"/>
              </a:solidFill>
              <a:latin typeface="Helvetica Neue"/>
            </a:endParaRPr>
          </a:p>
          <a:p>
            <a:pPr>
              <a:buFont typeface="Arial"/>
              <a:buChar char="•"/>
            </a:pPr>
            <a:r>
              <a:rPr lang="en-GB" b="1" dirty="0" smtClean="0">
                <a:solidFill>
                  <a:schemeClr val="bg1"/>
                </a:solidFill>
                <a:latin typeface="Helvetica Neue"/>
              </a:rPr>
              <a:t>Peer review:</a:t>
            </a:r>
            <a:r>
              <a:rPr lang="en-GB" dirty="0" smtClean="0">
                <a:solidFill>
                  <a:schemeClr val="bg1"/>
                </a:solidFill>
                <a:latin typeface="Helvetica Neue"/>
              </a:rPr>
              <a:t> All members of teaching staff in a department taking responsibility for both assessing and internally verifying Units, as a peer-review process. All staff take part in understanding standards activities and carry out cross-marking of each other’s assessments.</a:t>
            </a:r>
          </a:p>
          <a:p>
            <a:pPr>
              <a:buFont typeface="Arial"/>
              <a:buNone/>
            </a:pPr>
            <a:endParaRPr lang="en-GB" dirty="0" smtClean="0">
              <a:solidFill>
                <a:schemeClr val="bg1"/>
              </a:solidFill>
              <a:latin typeface="Helvetica Neue"/>
            </a:endParaRPr>
          </a:p>
          <a:p>
            <a:endParaRPr lang="en-GB" dirty="0"/>
          </a:p>
        </p:txBody>
      </p:sp>
      <p:sp>
        <p:nvSpPr>
          <p:cNvPr id="4" name="Slide Number Placeholder 3"/>
          <p:cNvSpPr>
            <a:spLocks noGrp="1"/>
          </p:cNvSpPr>
          <p:nvPr>
            <p:ph type="sldNum" sz="quarter" idx="10"/>
          </p:nvPr>
        </p:nvSpPr>
        <p:spPr/>
        <p:txBody>
          <a:bodyPr/>
          <a:lstStyle/>
          <a:p>
            <a:fld id="{9CD09FDB-A732-4E7D-ACC7-35766468259D}" type="slidenum">
              <a:rPr lang="en-GB" smtClean="0"/>
              <a:t>7</a:t>
            </a:fld>
            <a:endParaRPr lang="en-GB"/>
          </a:p>
        </p:txBody>
      </p:sp>
    </p:spTree>
    <p:extLst>
      <p:ext uri="{BB962C8B-B14F-4D97-AF65-F5344CB8AC3E}">
        <p14:creationId xmlns:p14="http://schemas.microsoft.com/office/powerpoint/2010/main" val="405627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bg1"/>
                </a:solidFill>
                <a:latin typeface="Helvetica Neue"/>
              </a:rPr>
              <a:t>Single Assessor departments</a:t>
            </a:r>
            <a:r>
              <a:rPr lang="en-GB" dirty="0" smtClean="0">
                <a:solidFill>
                  <a:schemeClr val="bg1"/>
                </a:solidFill>
                <a:latin typeface="Helvetica Neue"/>
              </a:rPr>
              <a:t>: A networking approach to internal verification, allowing professional dialogue and cross-marking between assessors in different centres. This would be most likely to apply in single-teacher or small departments.</a:t>
            </a:r>
            <a:endParaRPr lang="en-GB" b="0" i="0" dirty="0" smtClean="0">
              <a:solidFill>
                <a:schemeClr val="bg1"/>
              </a:solidFill>
              <a:effectLst/>
              <a:latin typeface="Helvetica Neue"/>
            </a:endParaRPr>
          </a:p>
          <a:p>
            <a:endParaRPr lang="en-GB" dirty="0" smtClean="0"/>
          </a:p>
          <a:p>
            <a:r>
              <a:rPr lang="en-GB" dirty="0" smtClean="0"/>
              <a:t>Nominees</a:t>
            </a:r>
            <a:r>
              <a:rPr lang="en-GB" baseline="0" dirty="0" smtClean="0"/>
              <a:t> are a useful contact in such instances.</a:t>
            </a:r>
            <a:endParaRPr lang="en-GB" dirty="0"/>
          </a:p>
        </p:txBody>
      </p:sp>
      <p:sp>
        <p:nvSpPr>
          <p:cNvPr id="4" name="Slide Number Placeholder 3"/>
          <p:cNvSpPr>
            <a:spLocks noGrp="1"/>
          </p:cNvSpPr>
          <p:nvPr>
            <p:ph type="sldNum" sz="quarter" idx="10"/>
          </p:nvPr>
        </p:nvSpPr>
        <p:spPr/>
        <p:txBody>
          <a:bodyPr/>
          <a:lstStyle/>
          <a:p>
            <a:fld id="{9CD09FDB-A732-4E7D-ACC7-35766468259D}" type="slidenum">
              <a:rPr lang="en-GB" smtClean="0"/>
              <a:t>8</a:t>
            </a:fld>
            <a:endParaRPr lang="en-GB"/>
          </a:p>
        </p:txBody>
      </p:sp>
    </p:spTree>
    <p:extLst>
      <p:ext uri="{BB962C8B-B14F-4D97-AF65-F5344CB8AC3E}">
        <p14:creationId xmlns:p14="http://schemas.microsoft.com/office/powerpoint/2010/main" val="13420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essentially three stages of IV: Pre-delivery, During delivery</a:t>
            </a:r>
            <a:r>
              <a:rPr lang="en-GB" baseline="0" dirty="0" smtClean="0"/>
              <a:t> and Post delivery</a:t>
            </a:r>
          </a:p>
          <a:p>
            <a:endParaRPr lang="en-GB" baseline="0" dirty="0" smtClean="0"/>
          </a:p>
          <a:p>
            <a:pPr>
              <a:defRPr/>
            </a:pPr>
            <a:r>
              <a:rPr lang="en-GB" dirty="0" smtClean="0"/>
              <a:t>Pre-delivery – agreeing assessors</a:t>
            </a:r>
            <a:r>
              <a:rPr lang="en-GB" baseline="0" dirty="0" smtClean="0"/>
              <a:t>/ </a:t>
            </a:r>
            <a:r>
              <a:rPr lang="en-GB" dirty="0" smtClean="0"/>
              <a:t>understanding standards/ agreeing on assessment approaches</a:t>
            </a:r>
          </a:p>
          <a:p>
            <a:pPr>
              <a:defRPr/>
            </a:pPr>
            <a:r>
              <a:rPr lang="en-GB" dirty="0" smtClean="0"/>
              <a:t>During delivery – applying standards, making assessment judgements, sampling of learners’ assessments (guidance provided)</a:t>
            </a:r>
          </a:p>
          <a:p>
            <a:pPr>
              <a:defRPr/>
            </a:pPr>
            <a:r>
              <a:rPr lang="en-GB" dirty="0" smtClean="0"/>
              <a:t>Post-delivery - review of assessment process and preparing for the following session</a:t>
            </a:r>
          </a:p>
          <a:p>
            <a:endParaRPr lang="en-GB" dirty="0" smtClean="0"/>
          </a:p>
          <a:p>
            <a:r>
              <a:rPr lang="en-GB" dirty="0" smtClean="0"/>
              <a:t>Plan</a:t>
            </a:r>
            <a:r>
              <a:rPr lang="en-GB" baseline="0" dirty="0" smtClean="0"/>
              <a:t> &gt; Do &gt; Review</a:t>
            </a:r>
            <a:endParaRPr lang="en-GB" dirty="0"/>
          </a:p>
        </p:txBody>
      </p:sp>
      <p:sp>
        <p:nvSpPr>
          <p:cNvPr id="4" name="Slide Number Placeholder 3"/>
          <p:cNvSpPr>
            <a:spLocks noGrp="1"/>
          </p:cNvSpPr>
          <p:nvPr>
            <p:ph type="sldNum" sz="quarter" idx="10"/>
          </p:nvPr>
        </p:nvSpPr>
        <p:spPr/>
        <p:txBody>
          <a:bodyPr/>
          <a:lstStyle/>
          <a:p>
            <a:fld id="{9CD09FDB-A732-4E7D-ACC7-35766468259D}" type="slidenum">
              <a:rPr lang="en-GB" smtClean="0"/>
              <a:t>9</a:t>
            </a:fld>
            <a:endParaRPr lang="en-GB"/>
          </a:p>
        </p:txBody>
      </p:sp>
    </p:spTree>
    <p:extLst>
      <p:ext uri="{BB962C8B-B14F-4D97-AF65-F5344CB8AC3E}">
        <p14:creationId xmlns:p14="http://schemas.microsoft.com/office/powerpoint/2010/main" val="195997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CD09FDB-A732-4E7D-ACC7-35766468259D}" type="slidenum">
              <a:rPr lang="en-GB" smtClean="0"/>
              <a:t>10</a:t>
            </a:fld>
            <a:endParaRPr lang="en-GB"/>
          </a:p>
        </p:txBody>
      </p:sp>
    </p:spTree>
    <p:extLst>
      <p:ext uri="{BB962C8B-B14F-4D97-AF65-F5344CB8AC3E}">
        <p14:creationId xmlns:p14="http://schemas.microsoft.com/office/powerpoint/2010/main" val="1195312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QA LOGO TITLE HOLDING SLIDE ">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1424065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p:nvPicPr>
        <p:blipFill>
          <a:blip r:embed="rId4"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95083320"/>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979712" y="3789041"/>
            <a:ext cx="5328591" cy="769441"/>
          </a:xfrm>
          <a:prstGeom prst="rect">
            <a:avLst/>
          </a:prstGeom>
          <a:noFill/>
        </p:spPr>
        <p:txBody>
          <a:bodyPr wrap="square" rtlCol="0">
            <a:spAutoFit/>
          </a:bodyPr>
          <a:lstStyle/>
          <a:p>
            <a:r>
              <a:rPr lang="en-GB" altLang="en-US" sz="2600" b="1" dirty="0" smtClean="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smtClean="0">
                <a:solidFill>
                  <a:srgbClr val="FFFFFF"/>
                </a:solidFill>
              </a:rPr>
              <a:t> 0303 </a:t>
            </a:r>
            <a:r>
              <a:rPr lang="en-GB" altLang="en-US" sz="2600" b="1" dirty="0">
                <a:solidFill>
                  <a:srgbClr val="FFFFFF"/>
                </a:solidFill>
              </a:rPr>
              <a:t>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qa.org.uk/sqa/74666.html"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www.sqa.org.uk/ivtoolkit"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83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1143000"/>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1" i="0" u="none" strike="noStrike" kern="0" cap="none" spc="0" normalizeH="0" baseline="0" noProof="0" dirty="0" smtClean="0">
                <a:ln>
                  <a:noFill/>
                </a:ln>
                <a:solidFill>
                  <a:srgbClr val="FFFFFF"/>
                </a:solidFill>
                <a:effectLst/>
                <a:uLnTx/>
                <a:uFillTx/>
                <a:latin typeface="Arial" pitchFamily="34" charset="0"/>
              </a:rPr>
              <a:t>Three stages of internal</a:t>
            </a:r>
            <a:r>
              <a:rPr kumimoji="0" lang="en-GB" sz="3600" b="1" i="0" u="none" strike="noStrike" kern="0" cap="none" spc="0" normalizeH="0" noProof="0" dirty="0" smtClean="0">
                <a:ln>
                  <a:noFill/>
                </a:ln>
                <a:solidFill>
                  <a:srgbClr val="FFFFFF"/>
                </a:solidFill>
                <a:effectLst/>
                <a:uLnTx/>
                <a:uFillTx/>
                <a:latin typeface="Arial" pitchFamily="34" charset="0"/>
              </a:rPr>
              <a:t> verification:</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kern="0" baseline="0" dirty="0" smtClean="0"/>
              <a:t>Pre-delivery</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3" name="Rectangle 2"/>
          <p:cNvSpPr/>
          <p:nvPr/>
        </p:nvSpPr>
        <p:spPr>
          <a:xfrm>
            <a:off x="611560" y="1997838"/>
            <a:ext cx="8085584" cy="3693319"/>
          </a:xfrm>
          <a:prstGeom prst="rect">
            <a:avLst/>
          </a:prstGeom>
        </p:spPr>
        <p:txBody>
          <a:bodyPr wrap="square">
            <a:spAutoFit/>
          </a:bodyPr>
          <a:lstStyle/>
          <a:p>
            <a:r>
              <a:rPr lang="en-GB" sz="2400" dirty="0">
                <a:solidFill>
                  <a:schemeClr val="bg1"/>
                </a:solidFill>
              </a:rPr>
              <a:t>The first stage of internal verification is the pre-delivery stage. This includes:</a:t>
            </a:r>
          </a:p>
          <a:p>
            <a:endParaRPr lang="en-GB" dirty="0">
              <a:solidFill>
                <a:schemeClr val="bg1"/>
              </a:solidFill>
            </a:endParaRPr>
          </a:p>
          <a:p>
            <a:pPr marL="285750" indent="-285750">
              <a:buFont typeface="Arial" panose="020B0604020202020204" pitchFamily="34" charset="0"/>
              <a:buChar char="•"/>
            </a:pPr>
            <a:r>
              <a:rPr lang="en-GB" sz="2400" dirty="0">
                <a:solidFill>
                  <a:schemeClr val="bg1"/>
                </a:solidFill>
              </a:rPr>
              <a:t>planning the management and coordination of internal assessment activities</a:t>
            </a:r>
          </a:p>
          <a:p>
            <a:pPr marL="285750" indent="-285750">
              <a:buFont typeface="Arial" panose="020B0604020202020204" pitchFamily="34" charset="0"/>
              <a:buChar char="•"/>
            </a:pPr>
            <a:r>
              <a:rPr lang="en-GB" sz="2400" dirty="0">
                <a:solidFill>
                  <a:schemeClr val="bg1"/>
                </a:solidFill>
              </a:rPr>
              <a:t>planning the management and coordination of internal verification activities</a:t>
            </a:r>
          </a:p>
          <a:p>
            <a:pPr marL="285750" indent="-285750">
              <a:buFont typeface="Arial" panose="020B0604020202020204" pitchFamily="34" charset="0"/>
              <a:buChar char="•"/>
            </a:pPr>
            <a:r>
              <a:rPr lang="en-GB" sz="2400" dirty="0">
                <a:solidFill>
                  <a:schemeClr val="bg1"/>
                </a:solidFill>
              </a:rPr>
              <a:t>ensuring a shared understanding of standards</a:t>
            </a:r>
          </a:p>
          <a:p>
            <a:pPr marL="285750" indent="-285750">
              <a:buFont typeface="Arial" panose="020B0604020202020204" pitchFamily="34" charset="0"/>
              <a:buChar char="•"/>
            </a:pPr>
            <a:r>
              <a:rPr lang="en-GB" sz="2400" dirty="0">
                <a:solidFill>
                  <a:schemeClr val="bg1"/>
                </a:solidFill>
              </a:rPr>
              <a:t>agreeing on assessment approaches</a:t>
            </a:r>
          </a:p>
          <a:p>
            <a:pPr marL="285750" indent="-285750">
              <a:buFont typeface="Arial" panose="020B0604020202020204" pitchFamily="34" charset="0"/>
              <a:buChar char="•"/>
            </a:pPr>
            <a:r>
              <a:rPr lang="en-GB" sz="2400" dirty="0">
                <a:solidFill>
                  <a:schemeClr val="bg1"/>
                </a:solidFill>
              </a:rPr>
              <a:t>preparing candidates</a:t>
            </a:r>
          </a:p>
        </p:txBody>
      </p:sp>
    </p:spTree>
    <p:extLst>
      <p:ext uri="{BB962C8B-B14F-4D97-AF65-F5344CB8AC3E}">
        <p14:creationId xmlns:p14="http://schemas.microsoft.com/office/powerpoint/2010/main" val="88633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0769" y="685800"/>
            <a:ext cx="8229600" cy="1143000"/>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1" i="0" u="none" strike="noStrike" kern="0" cap="none" spc="0" normalizeH="0" baseline="0" noProof="0" dirty="0" smtClean="0">
                <a:ln>
                  <a:noFill/>
                </a:ln>
                <a:solidFill>
                  <a:srgbClr val="FFFFFF"/>
                </a:solidFill>
                <a:effectLst/>
                <a:uLnTx/>
                <a:uFillTx/>
                <a:latin typeface="Arial" pitchFamily="34" charset="0"/>
              </a:rPr>
              <a:t>Three stages of internal</a:t>
            </a:r>
            <a:r>
              <a:rPr kumimoji="0" lang="en-GB" sz="3600" b="1" i="0" u="none" strike="noStrike" kern="0" cap="none" spc="0" normalizeH="0" noProof="0" dirty="0" smtClean="0">
                <a:ln>
                  <a:noFill/>
                </a:ln>
                <a:solidFill>
                  <a:srgbClr val="FFFFFF"/>
                </a:solidFill>
                <a:effectLst/>
                <a:uLnTx/>
                <a:uFillTx/>
                <a:latin typeface="Arial" pitchFamily="34" charset="0"/>
              </a:rPr>
              <a:t> verification:</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kern="0" baseline="0" dirty="0" smtClean="0"/>
              <a:t>Pre-delivery tasks</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5088852"/>
              </p:ext>
            </p:extLst>
          </p:nvPr>
        </p:nvGraphicFramePr>
        <p:xfrm>
          <a:off x="462168" y="2100307"/>
          <a:ext cx="7704856" cy="4145138"/>
        </p:xfrm>
        <a:graphic>
          <a:graphicData uri="http://schemas.openxmlformats.org/drawingml/2006/table">
            <a:tbl>
              <a:tblPr/>
              <a:tblGrid>
                <a:gridCol w="3852428"/>
                <a:gridCol w="3852428"/>
              </a:tblGrid>
              <a:tr h="182819">
                <a:tc>
                  <a:txBody>
                    <a:bodyPr/>
                    <a:lstStyle/>
                    <a:p>
                      <a:pPr algn="l" fontAlgn="b"/>
                      <a:r>
                        <a:rPr lang="en-GB" sz="1100" b="1" dirty="0">
                          <a:solidFill>
                            <a:srgbClr val="FFFFFF"/>
                          </a:solidFill>
                          <a:effectLst/>
                        </a:rPr>
                        <a:t>Role of assessor</a:t>
                      </a:r>
                    </a:p>
                  </a:txBody>
                  <a:tcPr marL="66452" marR="66452" marT="30205" marB="30205" anchor="b">
                    <a:lnL>
                      <a:noFill/>
                    </a:lnL>
                    <a:lnR>
                      <a:noFill/>
                    </a:lnR>
                    <a:lnT>
                      <a:noFill/>
                    </a:lnT>
                    <a:lnB>
                      <a:noFill/>
                    </a:lnB>
                    <a:solidFill>
                      <a:srgbClr val="1D3463"/>
                    </a:solidFill>
                  </a:tcPr>
                </a:tc>
                <a:tc>
                  <a:txBody>
                    <a:bodyPr/>
                    <a:lstStyle/>
                    <a:p>
                      <a:pPr algn="l" fontAlgn="b"/>
                      <a:r>
                        <a:rPr lang="en-GB" sz="1100" b="1">
                          <a:solidFill>
                            <a:srgbClr val="FFFFFF"/>
                          </a:solidFill>
                          <a:effectLst/>
                        </a:rPr>
                        <a:t>Role of internal verifier</a:t>
                      </a:r>
                    </a:p>
                  </a:txBody>
                  <a:tcPr marL="66452" marR="66452" marT="30205" marB="30205" anchor="b">
                    <a:lnL>
                      <a:noFill/>
                    </a:lnL>
                    <a:lnR>
                      <a:noFill/>
                    </a:lnR>
                    <a:lnT>
                      <a:noFill/>
                    </a:lnT>
                    <a:lnB>
                      <a:noFill/>
                    </a:lnB>
                    <a:solidFill>
                      <a:srgbClr val="1D3463"/>
                    </a:solidFill>
                  </a:tcPr>
                </a:tc>
              </a:tr>
              <a:tr h="801626">
                <a:tc>
                  <a:txBody>
                    <a:bodyPr/>
                    <a:lstStyle/>
                    <a:p>
                      <a:pPr fontAlgn="t"/>
                      <a:r>
                        <a:rPr lang="en-GB" sz="1400" dirty="0">
                          <a:effectLst/>
                        </a:rPr>
                        <a:t>Understand roles and responsibilities</a:t>
                      </a:r>
                    </a:p>
                  </a:txBody>
                  <a:tcPr marL="66452" marR="66452" marT="36246" marB="36246">
                    <a:lnL>
                      <a:noFill/>
                    </a:lnL>
                    <a:lnR>
                      <a:noFill/>
                    </a:lnR>
                    <a:lnT>
                      <a:noFill/>
                    </a:lnT>
                    <a:lnB>
                      <a:noFill/>
                    </a:lnB>
                    <a:solidFill>
                      <a:srgbClr val="F4F7FA"/>
                    </a:solidFill>
                  </a:tcPr>
                </a:tc>
                <a:tc>
                  <a:txBody>
                    <a:bodyPr/>
                    <a:lstStyle/>
                    <a:p>
                      <a:pPr fontAlgn="t"/>
                      <a:r>
                        <a:rPr lang="en-GB" sz="1400">
                          <a:effectLst/>
                        </a:rPr>
                        <a:t>Ensure assessor(s) and internal verifier roles and responsibilities are clear</a:t>
                      </a:r>
                      <a:br>
                        <a:rPr lang="en-GB" sz="1400">
                          <a:effectLst/>
                        </a:rPr>
                      </a:br>
                      <a:r>
                        <a:rPr lang="en-GB" sz="1400">
                          <a:effectLst/>
                        </a:rPr>
                        <a:t/>
                      </a:r>
                      <a:br>
                        <a:rPr lang="en-GB" sz="1400">
                          <a:effectLst/>
                        </a:rPr>
                      </a:br>
                      <a:r>
                        <a:rPr lang="en-GB" sz="1400">
                          <a:effectLst/>
                        </a:rPr>
                        <a:t>Define approach to internal verification, including sampling</a:t>
                      </a:r>
                    </a:p>
                  </a:txBody>
                  <a:tcPr marL="66452" marR="66452" marT="36246" marB="36246">
                    <a:lnL>
                      <a:noFill/>
                    </a:lnL>
                    <a:lnR>
                      <a:noFill/>
                    </a:lnR>
                    <a:lnT>
                      <a:noFill/>
                    </a:lnT>
                    <a:lnB>
                      <a:noFill/>
                    </a:lnB>
                    <a:solidFill>
                      <a:srgbClr val="F4F7FA"/>
                    </a:solidFill>
                  </a:tcPr>
                </a:tc>
              </a:tr>
              <a:tr h="551769">
                <a:tc>
                  <a:txBody>
                    <a:bodyPr/>
                    <a:lstStyle/>
                    <a:p>
                      <a:pPr fontAlgn="t"/>
                      <a:r>
                        <a:rPr lang="en-GB" sz="1400" dirty="0">
                          <a:effectLst/>
                        </a:rPr>
                        <a:t>Get familiar with standards and conditions</a:t>
                      </a:r>
                    </a:p>
                  </a:txBody>
                  <a:tcPr marL="66452" marR="66452" marT="36246" marB="36246">
                    <a:lnL>
                      <a:noFill/>
                    </a:lnL>
                    <a:lnR>
                      <a:noFill/>
                    </a:lnR>
                    <a:lnT>
                      <a:noFill/>
                    </a:lnT>
                    <a:lnB>
                      <a:noFill/>
                    </a:lnB>
                    <a:solidFill>
                      <a:srgbClr val="F4F7FA"/>
                    </a:solidFill>
                  </a:tcPr>
                </a:tc>
                <a:tc>
                  <a:txBody>
                    <a:bodyPr/>
                    <a:lstStyle/>
                    <a:p>
                      <a:pPr fontAlgn="t"/>
                      <a:r>
                        <a:rPr lang="en-GB" sz="1400">
                          <a:effectLst/>
                        </a:rPr>
                        <a:t>Collaborate with assessor(s) and with SQA Nominee to ensure shared understanding of standards and conditions</a:t>
                      </a:r>
                    </a:p>
                  </a:txBody>
                  <a:tcPr marL="66452" marR="66452" marT="36246" marB="36246">
                    <a:lnL>
                      <a:noFill/>
                    </a:lnL>
                    <a:lnR>
                      <a:noFill/>
                    </a:lnR>
                    <a:lnT>
                      <a:noFill/>
                    </a:lnT>
                    <a:lnB>
                      <a:noFill/>
                    </a:lnB>
                    <a:solidFill>
                      <a:srgbClr val="F4F7FA"/>
                    </a:solidFill>
                  </a:tcPr>
                </a:tc>
              </a:tr>
              <a:tr h="1051483">
                <a:tc>
                  <a:txBody>
                    <a:bodyPr/>
                    <a:lstStyle/>
                    <a:p>
                      <a:pPr fontAlgn="t"/>
                      <a:r>
                        <a:rPr lang="en-GB" sz="1400">
                          <a:effectLst/>
                        </a:rPr>
                        <a:t>Propose assessment approach</a:t>
                      </a:r>
                      <a:br>
                        <a:rPr lang="en-GB" sz="1400">
                          <a:effectLst/>
                        </a:rPr>
                      </a:br>
                      <a:r>
                        <a:rPr lang="en-GB" sz="1400">
                          <a:effectLst/>
                        </a:rPr>
                        <a:t/>
                      </a:r>
                      <a:br>
                        <a:rPr lang="en-GB" sz="1400">
                          <a:effectLst/>
                        </a:rPr>
                      </a:br>
                      <a:r>
                        <a:rPr lang="en-GB" sz="1400">
                          <a:effectLst/>
                        </a:rPr>
                        <a:t>Assessors can use SQA provided assessment (UASPs or SQA prior verified assessment from the secure site) or devise their own assessments</a:t>
                      </a:r>
                    </a:p>
                  </a:txBody>
                  <a:tcPr marL="66452" marR="66452" marT="36246" marB="36246">
                    <a:lnL>
                      <a:noFill/>
                    </a:lnL>
                    <a:lnR>
                      <a:noFill/>
                    </a:lnR>
                    <a:lnT>
                      <a:noFill/>
                    </a:lnT>
                    <a:lnB>
                      <a:noFill/>
                    </a:lnB>
                    <a:solidFill>
                      <a:srgbClr val="F4F7FA"/>
                    </a:solidFill>
                  </a:tcPr>
                </a:tc>
                <a:tc>
                  <a:txBody>
                    <a:bodyPr/>
                    <a:lstStyle/>
                    <a:p>
                      <a:pPr fontAlgn="t"/>
                      <a:r>
                        <a:rPr lang="en-GB" sz="1400" dirty="0">
                          <a:effectLst/>
                        </a:rPr>
                        <a:t>Collaborate to ensure that assessment approach is valid, reliable, practicable, equitable and fair</a:t>
                      </a:r>
                      <a:br>
                        <a:rPr lang="en-GB" sz="1400" dirty="0">
                          <a:effectLst/>
                        </a:rPr>
                      </a:br>
                      <a:r>
                        <a:rPr lang="en-GB" sz="1400" dirty="0">
                          <a:effectLst/>
                        </a:rPr>
                        <a:t/>
                      </a:r>
                      <a:br>
                        <a:rPr lang="en-GB" sz="1400" dirty="0">
                          <a:effectLst/>
                        </a:rPr>
                      </a:br>
                      <a:r>
                        <a:rPr lang="en-GB" sz="1400" dirty="0">
                          <a:effectLst/>
                        </a:rPr>
                        <a:t>Where appropriate SQA’s </a:t>
                      </a:r>
                      <a:r>
                        <a:rPr lang="en-GB" sz="1400" u="sng" dirty="0">
                          <a:solidFill>
                            <a:srgbClr val="08528A"/>
                          </a:solidFill>
                          <a:effectLst/>
                          <a:hlinkClick r:id="rId3"/>
                        </a:rPr>
                        <a:t>free Prior Verification service</a:t>
                      </a:r>
                      <a:r>
                        <a:rPr lang="en-GB" sz="1400" dirty="0">
                          <a:effectLst/>
                        </a:rPr>
                        <a:t> should be used</a:t>
                      </a:r>
                    </a:p>
                  </a:txBody>
                  <a:tcPr marL="66452" marR="66452" marT="36246" marB="36246">
                    <a:lnL>
                      <a:noFill/>
                    </a:lnL>
                    <a:lnR>
                      <a:noFill/>
                    </a:lnR>
                    <a:lnT>
                      <a:noFill/>
                    </a:lnT>
                    <a:lnB>
                      <a:noFill/>
                    </a:lnB>
                    <a:solidFill>
                      <a:srgbClr val="F4F7FA"/>
                    </a:solidFill>
                  </a:tcPr>
                </a:tc>
              </a:tr>
              <a:tr h="676696">
                <a:tc>
                  <a:txBody>
                    <a:bodyPr/>
                    <a:lstStyle/>
                    <a:p>
                      <a:pPr fontAlgn="t"/>
                      <a:r>
                        <a:rPr lang="en-GB" sz="1400" dirty="0">
                          <a:effectLst/>
                        </a:rPr>
                        <a:t>Prepare candidates</a:t>
                      </a:r>
                    </a:p>
                  </a:txBody>
                  <a:tcPr marL="66452" marR="66452" marT="36246" marB="36246">
                    <a:lnL>
                      <a:noFill/>
                    </a:lnL>
                    <a:lnR>
                      <a:noFill/>
                    </a:lnR>
                    <a:lnT>
                      <a:noFill/>
                    </a:lnT>
                    <a:lnB>
                      <a:noFill/>
                    </a:lnB>
                    <a:solidFill>
                      <a:srgbClr val="F4F7FA"/>
                    </a:solidFill>
                  </a:tcPr>
                </a:tc>
                <a:tc>
                  <a:txBody>
                    <a:bodyPr/>
                    <a:lstStyle/>
                    <a:p>
                      <a:pPr fontAlgn="t"/>
                      <a:r>
                        <a:rPr lang="en-GB" sz="1400" dirty="0">
                          <a:effectLst/>
                        </a:rPr>
                        <a:t>Confirm guidance to candidates</a:t>
                      </a:r>
                      <a:br>
                        <a:rPr lang="en-GB" sz="1400" dirty="0">
                          <a:effectLst/>
                        </a:rPr>
                      </a:br>
                      <a:r>
                        <a:rPr lang="en-GB" sz="1400" dirty="0">
                          <a:effectLst/>
                        </a:rPr>
                        <a:t/>
                      </a:r>
                      <a:br>
                        <a:rPr lang="en-GB" sz="1400" dirty="0">
                          <a:effectLst/>
                        </a:rPr>
                      </a:br>
                      <a:r>
                        <a:rPr lang="en-GB" sz="1400" dirty="0">
                          <a:effectLst/>
                        </a:rPr>
                        <a:t>Ensure that process is in place for candidates who require assessment arrangements</a:t>
                      </a:r>
                    </a:p>
                  </a:txBody>
                  <a:tcPr marL="66452" marR="66452" marT="36246" marB="36246">
                    <a:lnL>
                      <a:noFill/>
                    </a:lnL>
                    <a:lnR>
                      <a:noFill/>
                    </a:lnR>
                    <a:lnT>
                      <a:noFill/>
                    </a:lnT>
                    <a:lnB>
                      <a:noFill/>
                    </a:lnB>
                    <a:solidFill>
                      <a:srgbClr val="F4F7FA"/>
                    </a:solidFill>
                  </a:tcPr>
                </a:tc>
              </a:tr>
            </a:tbl>
          </a:graphicData>
        </a:graphic>
      </p:graphicFrame>
    </p:spTree>
    <p:extLst>
      <p:ext uri="{BB962C8B-B14F-4D97-AF65-F5344CB8AC3E}">
        <p14:creationId xmlns:p14="http://schemas.microsoft.com/office/powerpoint/2010/main" val="1999366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1143000"/>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1" i="0" u="none" strike="noStrike" kern="0" cap="none" spc="0" normalizeH="0" baseline="0" noProof="0" dirty="0" smtClean="0">
                <a:ln>
                  <a:noFill/>
                </a:ln>
                <a:solidFill>
                  <a:srgbClr val="FFFFFF"/>
                </a:solidFill>
                <a:effectLst/>
                <a:uLnTx/>
                <a:uFillTx/>
                <a:latin typeface="Arial" pitchFamily="34" charset="0"/>
              </a:rPr>
              <a:t>Three stages of internal</a:t>
            </a:r>
            <a:r>
              <a:rPr kumimoji="0" lang="en-GB" sz="3600" b="1" i="0" u="none" strike="noStrike" kern="0" cap="none" spc="0" normalizeH="0" noProof="0" dirty="0" smtClean="0">
                <a:ln>
                  <a:noFill/>
                </a:ln>
                <a:solidFill>
                  <a:srgbClr val="FFFFFF"/>
                </a:solidFill>
                <a:effectLst/>
                <a:uLnTx/>
                <a:uFillTx/>
                <a:latin typeface="Arial" pitchFamily="34" charset="0"/>
              </a:rPr>
              <a:t> verification:</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kern="0" baseline="0" dirty="0" smtClean="0"/>
              <a:t>During delivery</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4" name="TextBox 3"/>
          <p:cNvSpPr txBox="1"/>
          <p:nvPr/>
        </p:nvSpPr>
        <p:spPr>
          <a:xfrm>
            <a:off x="467544" y="1708515"/>
            <a:ext cx="8352928" cy="3785652"/>
          </a:xfrm>
          <a:prstGeom prst="rect">
            <a:avLst/>
          </a:prstGeom>
          <a:noFill/>
        </p:spPr>
        <p:txBody>
          <a:bodyPr wrap="square" rtlCol="0">
            <a:spAutoFit/>
          </a:bodyPr>
          <a:lstStyle/>
          <a:p>
            <a:r>
              <a:rPr lang="en-GB" sz="2400" dirty="0">
                <a:solidFill>
                  <a:schemeClr val="bg1"/>
                </a:solidFill>
              </a:rPr>
              <a:t>The second stage of internal verification is the during delivery stage. This includes</a:t>
            </a:r>
            <a:r>
              <a:rPr lang="en-GB" sz="2400" dirty="0" smtClean="0">
                <a:solidFill>
                  <a:schemeClr val="bg1"/>
                </a:solidFill>
              </a:rPr>
              <a:t>:</a:t>
            </a:r>
          </a:p>
          <a:p>
            <a:endParaRPr lang="en-GB" sz="2400" dirty="0">
              <a:solidFill>
                <a:schemeClr val="bg1"/>
              </a:solidFill>
            </a:endParaRPr>
          </a:p>
          <a:p>
            <a:pPr marL="342900" indent="-342900">
              <a:buFont typeface="Arial" panose="020B0604020202020204" pitchFamily="34" charset="0"/>
              <a:buChar char="•"/>
            </a:pPr>
            <a:r>
              <a:rPr lang="en-GB" sz="2400" dirty="0">
                <a:solidFill>
                  <a:schemeClr val="bg1"/>
                </a:solidFill>
              </a:rPr>
              <a:t>standardisation activities</a:t>
            </a:r>
          </a:p>
          <a:p>
            <a:pPr marL="342900" indent="-342900">
              <a:buFont typeface="Arial" panose="020B0604020202020204" pitchFamily="34" charset="0"/>
              <a:buChar char="•"/>
            </a:pPr>
            <a:r>
              <a:rPr lang="en-GB" sz="2400" dirty="0">
                <a:solidFill>
                  <a:schemeClr val="bg1"/>
                </a:solidFill>
              </a:rPr>
              <a:t>sampling of candidates’ assessed work</a:t>
            </a:r>
          </a:p>
          <a:p>
            <a:pPr marL="342900" indent="-342900">
              <a:buFont typeface="Arial" panose="020B0604020202020204" pitchFamily="34" charset="0"/>
              <a:buChar char="•"/>
            </a:pPr>
            <a:r>
              <a:rPr lang="en-GB" sz="2400" dirty="0">
                <a:solidFill>
                  <a:schemeClr val="bg1"/>
                </a:solidFill>
              </a:rPr>
              <a:t>feedback </a:t>
            </a:r>
            <a:r>
              <a:rPr lang="en-GB" sz="2400" dirty="0" smtClean="0">
                <a:solidFill>
                  <a:schemeClr val="bg1"/>
                </a:solidFill>
              </a:rPr>
              <a:t>to </a:t>
            </a:r>
            <a:r>
              <a:rPr lang="en-GB" sz="2400" dirty="0">
                <a:solidFill>
                  <a:schemeClr val="bg1"/>
                </a:solidFill>
              </a:rPr>
              <a:t>assessors who marked assessments</a:t>
            </a:r>
          </a:p>
          <a:p>
            <a:pPr marL="342900" indent="-342900">
              <a:buFont typeface="Arial" panose="020B0604020202020204" pitchFamily="34" charset="0"/>
              <a:buChar char="•"/>
            </a:pPr>
            <a:r>
              <a:rPr lang="en-GB" sz="2400" dirty="0">
                <a:solidFill>
                  <a:schemeClr val="bg1"/>
                </a:solidFill>
              </a:rPr>
              <a:t>supporting assessors, responding to queries</a:t>
            </a:r>
          </a:p>
          <a:p>
            <a:pPr marL="342900" indent="-342900">
              <a:buFont typeface="Arial" panose="020B0604020202020204" pitchFamily="34" charset="0"/>
              <a:buChar char="•"/>
            </a:pPr>
            <a:r>
              <a:rPr lang="en-GB" sz="2400" dirty="0" smtClean="0">
                <a:solidFill>
                  <a:schemeClr val="bg1"/>
                </a:solidFill>
              </a:rPr>
              <a:t>confirmation </a:t>
            </a:r>
            <a:r>
              <a:rPr lang="en-GB" sz="2400" dirty="0">
                <a:solidFill>
                  <a:schemeClr val="bg1"/>
                </a:solidFill>
              </a:rPr>
              <a:t>of results</a:t>
            </a:r>
          </a:p>
          <a:p>
            <a:pPr marL="342900" indent="-342900">
              <a:buFont typeface="Arial" panose="020B0604020202020204" pitchFamily="34" charset="0"/>
              <a:buChar char="•"/>
            </a:pPr>
            <a:r>
              <a:rPr lang="en-GB" sz="2400" dirty="0" smtClean="0">
                <a:solidFill>
                  <a:schemeClr val="bg1"/>
                </a:solidFill>
              </a:rPr>
              <a:t>providing a second </a:t>
            </a:r>
            <a:r>
              <a:rPr lang="en-GB" sz="2400" dirty="0">
                <a:solidFill>
                  <a:schemeClr val="bg1"/>
                </a:solidFill>
              </a:rPr>
              <a:t>opinion in internal assessment appeals, cases of suspected malpractice in internal </a:t>
            </a:r>
            <a:r>
              <a:rPr lang="en-GB" sz="2400" dirty="0" smtClean="0">
                <a:solidFill>
                  <a:schemeClr val="bg1"/>
                </a:solidFill>
              </a:rPr>
              <a:t>assessments</a:t>
            </a:r>
            <a:endParaRPr lang="en-GB" sz="2400" dirty="0">
              <a:solidFill>
                <a:schemeClr val="bg1"/>
              </a:solidFill>
            </a:endParaRPr>
          </a:p>
        </p:txBody>
      </p:sp>
    </p:spTree>
    <p:extLst>
      <p:ext uri="{BB962C8B-B14F-4D97-AF65-F5344CB8AC3E}">
        <p14:creationId xmlns:p14="http://schemas.microsoft.com/office/powerpoint/2010/main" val="2399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0769" y="685800"/>
            <a:ext cx="8229600" cy="1143000"/>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1" i="0" u="none" strike="noStrike" kern="0" cap="none" spc="0" normalizeH="0" baseline="0" noProof="0" dirty="0" smtClean="0">
                <a:ln>
                  <a:noFill/>
                </a:ln>
                <a:solidFill>
                  <a:srgbClr val="FFFFFF"/>
                </a:solidFill>
                <a:effectLst/>
                <a:uLnTx/>
                <a:uFillTx/>
                <a:latin typeface="Arial" pitchFamily="34" charset="0"/>
              </a:rPr>
              <a:t>Three stages of internal</a:t>
            </a:r>
            <a:r>
              <a:rPr kumimoji="0" lang="en-GB" sz="3600" b="1" i="0" u="none" strike="noStrike" kern="0" cap="none" spc="0" normalizeH="0" noProof="0" dirty="0" smtClean="0">
                <a:ln>
                  <a:noFill/>
                </a:ln>
                <a:solidFill>
                  <a:srgbClr val="FFFFFF"/>
                </a:solidFill>
                <a:effectLst/>
                <a:uLnTx/>
                <a:uFillTx/>
                <a:latin typeface="Arial" pitchFamily="34" charset="0"/>
              </a:rPr>
              <a:t> verification:</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kern="0" baseline="0" dirty="0" smtClean="0"/>
              <a:t>During delivery tasks</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13290141"/>
              </p:ext>
            </p:extLst>
          </p:nvPr>
        </p:nvGraphicFramePr>
        <p:xfrm>
          <a:off x="581741" y="2132856"/>
          <a:ext cx="7947656" cy="3639445"/>
        </p:xfrm>
        <a:graphic>
          <a:graphicData uri="http://schemas.openxmlformats.org/drawingml/2006/table">
            <a:tbl>
              <a:tblPr/>
              <a:tblGrid>
                <a:gridCol w="3973828"/>
                <a:gridCol w="3973828"/>
              </a:tblGrid>
              <a:tr h="223426">
                <a:tc>
                  <a:txBody>
                    <a:bodyPr/>
                    <a:lstStyle/>
                    <a:p>
                      <a:pPr algn="l" fontAlgn="b"/>
                      <a:r>
                        <a:rPr lang="en-GB" sz="1400" b="1">
                          <a:solidFill>
                            <a:srgbClr val="FFFFFF"/>
                          </a:solidFill>
                          <a:effectLst/>
                        </a:rPr>
                        <a:t>Role of assessor</a:t>
                      </a:r>
                    </a:p>
                  </a:txBody>
                  <a:tcPr marL="82263" marR="82263" marT="37392" marB="37392" anchor="b">
                    <a:lnL>
                      <a:noFill/>
                    </a:lnL>
                    <a:lnR>
                      <a:noFill/>
                    </a:lnR>
                    <a:lnT>
                      <a:noFill/>
                    </a:lnT>
                    <a:lnB>
                      <a:noFill/>
                    </a:lnB>
                    <a:solidFill>
                      <a:srgbClr val="1D3463"/>
                    </a:solidFill>
                  </a:tcPr>
                </a:tc>
                <a:tc>
                  <a:txBody>
                    <a:bodyPr/>
                    <a:lstStyle/>
                    <a:p>
                      <a:pPr algn="l" fontAlgn="b"/>
                      <a:r>
                        <a:rPr lang="en-GB" sz="1400" b="1">
                          <a:solidFill>
                            <a:srgbClr val="FFFFFF"/>
                          </a:solidFill>
                          <a:effectLst/>
                        </a:rPr>
                        <a:t>Role of internal verifier</a:t>
                      </a:r>
                    </a:p>
                  </a:txBody>
                  <a:tcPr marL="82263" marR="82263" marT="37392" marB="37392" anchor="b">
                    <a:lnL>
                      <a:noFill/>
                    </a:lnL>
                    <a:lnR>
                      <a:noFill/>
                    </a:lnR>
                    <a:lnT>
                      <a:noFill/>
                    </a:lnT>
                    <a:lnB>
                      <a:noFill/>
                    </a:lnB>
                    <a:solidFill>
                      <a:srgbClr val="1D3463"/>
                    </a:solidFill>
                  </a:tcPr>
                </a:tc>
              </a:tr>
              <a:tr h="898310">
                <a:tc>
                  <a:txBody>
                    <a:bodyPr/>
                    <a:lstStyle/>
                    <a:p>
                      <a:pPr fontAlgn="t"/>
                      <a:r>
                        <a:rPr lang="en-GB" sz="1400">
                          <a:effectLst/>
                        </a:rPr>
                        <a:t>Standardise assessment of candidates with colleagues</a:t>
                      </a:r>
                    </a:p>
                  </a:txBody>
                  <a:tcPr marL="82263" marR="82263" marT="44871" marB="44871">
                    <a:lnL>
                      <a:noFill/>
                    </a:lnL>
                    <a:lnR>
                      <a:noFill/>
                    </a:lnR>
                    <a:lnT>
                      <a:noFill/>
                    </a:lnT>
                    <a:lnB>
                      <a:noFill/>
                    </a:lnB>
                    <a:solidFill>
                      <a:srgbClr val="F4F7FA"/>
                    </a:solidFill>
                  </a:tcPr>
                </a:tc>
                <a:tc>
                  <a:txBody>
                    <a:bodyPr/>
                    <a:lstStyle/>
                    <a:p>
                      <a:pPr fontAlgn="t"/>
                      <a:r>
                        <a:rPr lang="en-GB" sz="1400">
                          <a:effectLst/>
                        </a:rPr>
                        <a:t>Participate in or lead standardisation activities</a:t>
                      </a:r>
                      <a:br>
                        <a:rPr lang="en-GB" sz="1400">
                          <a:effectLst/>
                        </a:rPr>
                      </a:br>
                      <a:r>
                        <a:rPr lang="en-GB" sz="1400">
                          <a:effectLst/>
                        </a:rPr>
                        <a:t/>
                      </a:r>
                      <a:br>
                        <a:rPr lang="en-GB" sz="1400">
                          <a:effectLst/>
                        </a:rPr>
                      </a:br>
                      <a:r>
                        <a:rPr lang="en-GB" sz="1400">
                          <a:effectLst/>
                        </a:rPr>
                        <a:t>Ensure standardisation activities have taken place</a:t>
                      </a:r>
                    </a:p>
                  </a:txBody>
                  <a:tcPr marL="82263" marR="82263" marT="44871" marB="44871">
                    <a:lnL>
                      <a:noFill/>
                    </a:lnL>
                    <a:lnR>
                      <a:noFill/>
                    </a:lnR>
                    <a:lnT>
                      <a:noFill/>
                    </a:lnT>
                    <a:lnB>
                      <a:noFill/>
                    </a:lnB>
                    <a:solidFill>
                      <a:srgbClr val="F4F7FA"/>
                    </a:solidFill>
                  </a:tcPr>
                </a:tc>
              </a:tr>
              <a:tr h="566627">
                <a:tc>
                  <a:txBody>
                    <a:bodyPr/>
                    <a:lstStyle/>
                    <a:p>
                      <a:pPr fontAlgn="t"/>
                      <a:r>
                        <a:rPr lang="en-GB" sz="1400">
                          <a:effectLst/>
                        </a:rPr>
                        <a:t>Raise any concerns or queries</a:t>
                      </a:r>
                    </a:p>
                  </a:txBody>
                  <a:tcPr marL="82263" marR="82263" marT="44871" marB="44871">
                    <a:lnL>
                      <a:noFill/>
                    </a:lnL>
                    <a:lnR>
                      <a:noFill/>
                    </a:lnR>
                    <a:lnT>
                      <a:noFill/>
                    </a:lnT>
                    <a:lnB>
                      <a:noFill/>
                    </a:lnB>
                    <a:solidFill>
                      <a:srgbClr val="F4F7FA"/>
                    </a:solidFill>
                  </a:tcPr>
                </a:tc>
                <a:tc>
                  <a:txBody>
                    <a:bodyPr/>
                    <a:lstStyle/>
                    <a:p>
                      <a:pPr fontAlgn="t"/>
                      <a:r>
                        <a:rPr lang="en-GB" sz="1400">
                          <a:effectLst/>
                        </a:rPr>
                        <a:t>Respond to queries, provide support and guidance to assessors</a:t>
                      </a:r>
                    </a:p>
                  </a:txBody>
                  <a:tcPr marL="82263" marR="82263" marT="44871" marB="44871">
                    <a:lnL>
                      <a:noFill/>
                    </a:lnL>
                    <a:lnR>
                      <a:noFill/>
                    </a:lnR>
                    <a:lnT>
                      <a:noFill/>
                    </a:lnT>
                    <a:lnB>
                      <a:noFill/>
                    </a:lnB>
                    <a:solidFill>
                      <a:srgbClr val="F4F7FA"/>
                    </a:solidFill>
                  </a:tcPr>
                </a:tc>
              </a:tr>
              <a:tr h="1561679">
                <a:tc>
                  <a:txBody>
                    <a:bodyPr/>
                    <a:lstStyle/>
                    <a:p>
                      <a:pPr fontAlgn="t"/>
                      <a:r>
                        <a:rPr lang="en-GB" sz="1400">
                          <a:effectLst/>
                        </a:rPr>
                        <a:t>Make assessment judgements/respond to feedback from the internal verifier where required</a:t>
                      </a:r>
                    </a:p>
                  </a:txBody>
                  <a:tcPr marL="82263" marR="82263" marT="44871" marB="44871">
                    <a:lnL>
                      <a:noFill/>
                    </a:lnL>
                    <a:lnR>
                      <a:noFill/>
                    </a:lnR>
                    <a:lnT>
                      <a:noFill/>
                    </a:lnT>
                    <a:lnB>
                      <a:noFill/>
                    </a:lnB>
                    <a:solidFill>
                      <a:srgbClr val="F4F7FA"/>
                    </a:solidFill>
                  </a:tcPr>
                </a:tc>
                <a:tc>
                  <a:txBody>
                    <a:bodyPr/>
                    <a:lstStyle/>
                    <a:p>
                      <a:pPr fontAlgn="t"/>
                      <a:r>
                        <a:rPr lang="en-GB" sz="1400">
                          <a:effectLst/>
                        </a:rPr>
                        <a:t>Review assessment judgements and complete sampling of assessor(s). Provide feedback to assessor(s)</a:t>
                      </a:r>
                      <a:br>
                        <a:rPr lang="en-GB" sz="1400">
                          <a:effectLst/>
                        </a:rPr>
                      </a:br>
                      <a:r>
                        <a:rPr lang="en-GB" sz="1400">
                          <a:effectLst/>
                        </a:rPr>
                        <a:t/>
                      </a:r>
                      <a:br>
                        <a:rPr lang="en-GB" sz="1400">
                          <a:effectLst/>
                        </a:rPr>
                      </a:br>
                      <a:r>
                        <a:rPr lang="en-GB" sz="1400">
                          <a:effectLst/>
                        </a:rPr>
                        <a:t>Internal assessment appeals process</a:t>
                      </a:r>
                      <a:br>
                        <a:rPr lang="en-GB" sz="1400">
                          <a:effectLst/>
                        </a:rPr>
                      </a:br>
                      <a:r>
                        <a:rPr lang="en-GB" sz="1400">
                          <a:effectLst/>
                        </a:rPr>
                        <a:t/>
                      </a:r>
                      <a:br>
                        <a:rPr lang="en-GB" sz="1400">
                          <a:effectLst/>
                        </a:rPr>
                      </a:br>
                      <a:r>
                        <a:rPr lang="en-GB" sz="1400">
                          <a:effectLst/>
                        </a:rPr>
                        <a:t>Internal malpractice process</a:t>
                      </a:r>
                    </a:p>
                  </a:txBody>
                  <a:tcPr marL="82263" marR="82263" marT="44871" marB="44871">
                    <a:lnL>
                      <a:noFill/>
                    </a:lnL>
                    <a:lnR>
                      <a:noFill/>
                    </a:lnR>
                    <a:lnT>
                      <a:noFill/>
                    </a:lnT>
                    <a:lnB>
                      <a:noFill/>
                    </a:lnB>
                    <a:solidFill>
                      <a:srgbClr val="F4F7FA"/>
                    </a:solidFill>
                  </a:tcPr>
                </a:tc>
              </a:tr>
              <a:tr h="234943">
                <a:tc>
                  <a:txBody>
                    <a:bodyPr/>
                    <a:lstStyle/>
                    <a:p>
                      <a:pPr fontAlgn="t"/>
                      <a:r>
                        <a:rPr lang="en-GB" sz="1400">
                          <a:effectLst/>
                        </a:rPr>
                        <a:t>Feedback to candidates</a:t>
                      </a:r>
                    </a:p>
                  </a:txBody>
                  <a:tcPr marL="82263" marR="82263" marT="44871" marB="44871">
                    <a:lnL>
                      <a:noFill/>
                    </a:lnL>
                    <a:lnR>
                      <a:noFill/>
                    </a:lnR>
                    <a:lnT>
                      <a:noFill/>
                    </a:lnT>
                    <a:lnB>
                      <a:noFill/>
                    </a:lnB>
                    <a:solidFill>
                      <a:srgbClr val="F4F7FA"/>
                    </a:solidFill>
                  </a:tcPr>
                </a:tc>
                <a:tc>
                  <a:txBody>
                    <a:bodyPr/>
                    <a:lstStyle/>
                    <a:p>
                      <a:pPr fontAlgn="t"/>
                      <a:r>
                        <a:rPr lang="en-GB" sz="1400" dirty="0">
                          <a:effectLst/>
                        </a:rPr>
                        <a:t>Agree final results</a:t>
                      </a:r>
                    </a:p>
                  </a:txBody>
                  <a:tcPr marL="82263" marR="82263" marT="44871" marB="44871">
                    <a:lnL>
                      <a:noFill/>
                    </a:lnL>
                    <a:lnR>
                      <a:noFill/>
                    </a:lnR>
                    <a:lnT>
                      <a:noFill/>
                    </a:lnT>
                    <a:lnB>
                      <a:noFill/>
                    </a:lnB>
                    <a:solidFill>
                      <a:srgbClr val="F4F7FA"/>
                    </a:solidFill>
                  </a:tcPr>
                </a:tc>
              </a:tr>
            </a:tbl>
          </a:graphicData>
        </a:graphic>
      </p:graphicFrame>
    </p:spTree>
    <p:extLst>
      <p:ext uri="{BB962C8B-B14F-4D97-AF65-F5344CB8AC3E}">
        <p14:creationId xmlns:p14="http://schemas.microsoft.com/office/powerpoint/2010/main" val="425341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1143000"/>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1" i="0" u="none" strike="noStrike" kern="0" cap="none" spc="0" normalizeH="0" baseline="0" noProof="0" dirty="0" smtClean="0">
                <a:ln>
                  <a:noFill/>
                </a:ln>
                <a:solidFill>
                  <a:srgbClr val="FFFFFF"/>
                </a:solidFill>
                <a:effectLst/>
                <a:uLnTx/>
                <a:uFillTx/>
                <a:latin typeface="Arial" pitchFamily="34" charset="0"/>
              </a:rPr>
              <a:t>Three stages of internal</a:t>
            </a:r>
            <a:r>
              <a:rPr kumimoji="0" lang="en-GB" sz="3600" b="1" i="0" u="none" strike="noStrike" kern="0" cap="none" spc="0" normalizeH="0" noProof="0" dirty="0" smtClean="0">
                <a:ln>
                  <a:noFill/>
                </a:ln>
                <a:solidFill>
                  <a:srgbClr val="FFFFFF"/>
                </a:solidFill>
                <a:effectLst/>
                <a:uLnTx/>
                <a:uFillTx/>
                <a:latin typeface="Arial" pitchFamily="34" charset="0"/>
              </a:rPr>
              <a:t> verification:</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kern="0" dirty="0" smtClean="0"/>
              <a:t>Post </a:t>
            </a:r>
            <a:r>
              <a:rPr lang="en-GB" kern="0" baseline="0" dirty="0" smtClean="0"/>
              <a:t>delivery</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4" name="TextBox 3"/>
          <p:cNvSpPr txBox="1"/>
          <p:nvPr/>
        </p:nvSpPr>
        <p:spPr>
          <a:xfrm>
            <a:off x="467544" y="1708515"/>
            <a:ext cx="8352928" cy="4154984"/>
          </a:xfrm>
          <a:prstGeom prst="rect">
            <a:avLst/>
          </a:prstGeom>
          <a:noFill/>
        </p:spPr>
        <p:txBody>
          <a:bodyPr wrap="square" rtlCol="0">
            <a:spAutoFit/>
          </a:bodyPr>
          <a:lstStyle/>
          <a:p>
            <a:r>
              <a:rPr lang="en-GB" sz="2400" dirty="0" smtClean="0">
                <a:solidFill>
                  <a:schemeClr val="bg1"/>
                </a:solidFill>
              </a:rPr>
              <a:t>The </a:t>
            </a:r>
            <a:r>
              <a:rPr lang="en-GB" sz="2400" dirty="0">
                <a:solidFill>
                  <a:schemeClr val="bg1"/>
                </a:solidFill>
              </a:rPr>
              <a:t>third and last stage of internal verification is the post-delivery review stage. This includes</a:t>
            </a:r>
            <a:r>
              <a:rPr lang="en-GB" sz="2400" dirty="0" smtClean="0">
                <a:solidFill>
                  <a:schemeClr val="bg1"/>
                </a:solidFill>
              </a:rPr>
              <a:t>:</a:t>
            </a:r>
          </a:p>
          <a:p>
            <a:endParaRPr lang="en-GB" sz="2400" dirty="0">
              <a:solidFill>
                <a:schemeClr val="bg1"/>
              </a:solidFill>
            </a:endParaRPr>
          </a:p>
          <a:p>
            <a:pPr marL="342900" indent="-342900">
              <a:buFont typeface="Arial" panose="020B0604020202020204" pitchFamily="34" charset="0"/>
              <a:buChar char="•"/>
            </a:pPr>
            <a:r>
              <a:rPr lang="en-GB" sz="2400" dirty="0">
                <a:solidFill>
                  <a:schemeClr val="bg1"/>
                </a:solidFill>
              </a:rPr>
              <a:t>reflecting how things have gone and how to improve delivery of the Course</a:t>
            </a:r>
          </a:p>
          <a:p>
            <a:pPr marL="342900" indent="-342900">
              <a:buFont typeface="Arial" panose="020B0604020202020204" pitchFamily="34" charset="0"/>
              <a:buChar char="•"/>
            </a:pPr>
            <a:r>
              <a:rPr lang="en-GB" sz="2400" dirty="0">
                <a:solidFill>
                  <a:schemeClr val="bg1"/>
                </a:solidFill>
              </a:rPr>
              <a:t>agreeing and planning any necessary changes in assessment approach for the following session</a:t>
            </a:r>
          </a:p>
          <a:p>
            <a:pPr marL="342900" indent="-342900">
              <a:buFont typeface="Arial" panose="020B0604020202020204" pitchFamily="34" charset="0"/>
              <a:buChar char="•"/>
            </a:pPr>
            <a:r>
              <a:rPr lang="en-GB" sz="2400" dirty="0">
                <a:solidFill>
                  <a:schemeClr val="bg1"/>
                </a:solidFill>
              </a:rPr>
              <a:t>agreeing and planning any further understanding standards activities required</a:t>
            </a:r>
          </a:p>
          <a:p>
            <a:pPr marL="342900" indent="-342900">
              <a:buFont typeface="Arial" panose="020B0604020202020204" pitchFamily="34" charset="0"/>
              <a:buChar char="•"/>
            </a:pPr>
            <a:r>
              <a:rPr lang="en-GB" sz="2400" dirty="0">
                <a:solidFill>
                  <a:schemeClr val="bg1"/>
                </a:solidFill>
              </a:rPr>
              <a:t>agreeing and planning any changes to internal verification processes for the following session</a:t>
            </a:r>
          </a:p>
        </p:txBody>
      </p:sp>
    </p:spTree>
    <p:extLst>
      <p:ext uri="{BB962C8B-B14F-4D97-AF65-F5344CB8AC3E}">
        <p14:creationId xmlns:p14="http://schemas.microsoft.com/office/powerpoint/2010/main" val="338767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0769" y="685800"/>
            <a:ext cx="8229600" cy="1143000"/>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1" i="0" u="none" strike="noStrike" kern="0" cap="none" spc="0" normalizeH="0" baseline="0" noProof="0" dirty="0" smtClean="0">
                <a:ln>
                  <a:noFill/>
                </a:ln>
                <a:solidFill>
                  <a:srgbClr val="FFFFFF"/>
                </a:solidFill>
                <a:effectLst/>
                <a:uLnTx/>
                <a:uFillTx/>
                <a:latin typeface="Arial" pitchFamily="34" charset="0"/>
              </a:rPr>
              <a:t>Three stages of internal</a:t>
            </a:r>
            <a:r>
              <a:rPr kumimoji="0" lang="en-GB" sz="3600" b="1" i="0" u="none" strike="noStrike" kern="0" cap="none" spc="0" normalizeH="0" noProof="0" dirty="0" smtClean="0">
                <a:ln>
                  <a:noFill/>
                </a:ln>
                <a:solidFill>
                  <a:srgbClr val="FFFFFF"/>
                </a:solidFill>
                <a:effectLst/>
                <a:uLnTx/>
                <a:uFillTx/>
                <a:latin typeface="Arial" pitchFamily="34" charset="0"/>
              </a:rPr>
              <a:t> verification:</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kern="0" baseline="0" dirty="0" smtClean="0"/>
              <a:t>Post delivery tasks</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19212114"/>
              </p:ext>
            </p:extLst>
          </p:nvPr>
        </p:nvGraphicFramePr>
        <p:xfrm>
          <a:off x="440770" y="2249646"/>
          <a:ext cx="8019662" cy="2952750"/>
        </p:xfrm>
        <a:graphic>
          <a:graphicData uri="http://schemas.openxmlformats.org/drawingml/2006/table">
            <a:tbl>
              <a:tblPr/>
              <a:tblGrid>
                <a:gridCol w="4009831"/>
                <a:gridCol w="4009831"/>
              </a:tblGrid>
              <a:tr h="0">
                <a:tc>
                  <a:txBody>
                    <a:bodyPr/>
                    <a:lstStyle/>
                    <a:p>
                      <a:pPr algn="l" fontAlgn="b"/>
                      <a:r>
                        <a:rPr lang="en-GB" b="1">
                          <a:solidFill>
                            <a:srgbClr val="FFFFFF"/>
                          </a:solidFill>
                          <a:effectLst/>
                        </a:rPr>
                        <a:t>Role of assessor</a:t>
                      </a:r>
                    </a:p>
                  </a:txBody>
                  <a:tcPr marL="104775" marR="104775" marT="47625" marB="47625" anchor="b">
                    <a:lnL>
                      <a:noFill/>
                    </a:lnL>
                    <a:lnR>
                      <a:noFill/>
                    </a:lnR>
                    <a:lnT>
                      <a:noFill/>
                    </a:lnT>
                    <a:lnB>
                      <a:noFill/>
                    </a:lnB>
                    <a:solidFill>
                      <a:srgbClr val="1D3463"/>
                    </a:solidFill>
                  </a:tcPr>
                </a:tc>
                <a:tc>
                  <a:txBody>
                    <a:bodyPr/>
                    <a:lstStyle/>
                    <a:p>
                      <a:pPr algn="l" fontAlgn="b"/>
                      <a:r>
                        <a:rPr lang="en-GB" b="1">
                          <a:solidFill>
                            <a:srgbClr val="FFFFFF"/>
                          </a:solidFill>
                          <a:effectLst/>
                        </a:rPr>
                        <a:t>Role of internal verifier</a:t>
                      </a:r>
                    </a:p>
                  </a:txBody>
                  <a:tcPr marL="104775" marR="104775" marT="47625" marB="47625" anchor="b">
                    <a:lnL>
                      <a:noFill/>
                    </a:lnL>
                    <a:lnR>
                      <a:noFill/>
                    </a:lnR>
                    <a:lnT>
                      <a:noFill/>
                    </a:lnT>
                    <a:lnB>
                      <a:noFill/>
                    </a:lnB>
                    <a:solidFill>
                      <a:srgbClr val="1D3463"/>
                    </a:solidFill>
                  </a:tcPr>
                </a:tc>
              </a:tr>
              <a:tr h="0">
                <a:tc>
                  <a:txBody>
                    <a:bodyPr/>
                    <a:lstStyle/>
                    <a:p>
                      <a:pPr fontAlgn="t"/>
                      <a:r>
                        <a:rPr lang="en-GB">
                          <a:effectLst/>
                        </a:rPr>
                        <a:t>Reflect on assessment approach and judgements in relation to: validity, reliability, practicability and accessibility</a:t>
                      </a:r>
                      <a:br>
                        <a:rPr lang="en-GB">
                          <a:effectLst/>
                        </a:rPr>
                      </a:br>
                      <a:r>
                        <a:rPr lang="en-GB">
                          <a:effectLst/>
                        </a:rPr>
                        <a:t/>
                      </a:r>
                      <a:br>
                        <a:rPr lang="en-GB">
                          <a:effectLst/>
                        </a:rPr>
                      </a:br>
                      <a:r>
                        <a:rPr lang="en-GB">
                          <a:effectLst/>
                        </a:rPr>
                        <a:t>Reflect on assessment process</a:t>
                      </a:r>
                      <a:br>
                        <a:rPr lang="en-GB">
                          <a:effectLst/>
                        </a:rPr>
                      </a:br>
                      <a:r>
                        <a:rPr lang="en-GB">
                          <a:effectLst/>
                        </a:rPr>
                        <a:t/>
                      </a:r>
                      <a:br>
                        <a:rPr lang="en-GB">
                          <a:effectLst/>
                        </a:rPr>
                      </a:br>
                      <a:r>
                        <a:rPr lang="en-GB">
                          <a:effectLst/>
                        </a:rPr>
                        <a:t>Reflect on support for candidates</a:t>
                      </a:r>
                      <a:br>
                        <a:rPr lang="en-GB">
                          <a:effectLst/>
                        </a:rPr>
                      </a:br>
                      <a:r>
                        <a:rPr lang="en-GB">
                          <a:effectLst/>
                        </a:rPr>
                        <a:t/>
                      </a:r>
                      <a:br>
                        <a:rPr lang="en-GB">
                          <a:effectLst/>
                        </a:rPr>
                      </a:br>
                      <a:r>
                        <a:rPr lang="en-GB">
                          <a:effectLst/>
                        </a:rPr>
                        <a:t>Agree action plan</a:t>
                      </a:r>
                    </a:p>
                  </a:txBody>
                  <a:tcPr marL="104775" marR="104775" marT="57150" marB="57150">
                    <a:lnL>
                      <a:noFill/>
                    </a:lnL>
                    <a:lnR>
                      <a:noFill/>
                    </a:lnR>
                    <a:lnT>
                      <a:noFill/>
                    </a:lnT>
                    <a:lnB>
                      <a:noFill/>
                    </a:lnB>
                    <a:solidFill>
                      <a:srgbClr val="F4F7FA"/>
                    </a:solidFill>
                  </a:tcPr>
                </a:tc>
                <a:tc>
                  <a:txBody>
                    <a:bodyPr/>
                    <a:lstStyle/>
                    <a:p>
                      <a:pPr fontAlgn="t"/>
                      <a:r>
                        <a:rPr lang="en-GB" dirty="0">
                          <a:effectLst/>
                        </a:rPr>
                        <a:t>Collaborate with assessor(s) in review of assessment approach, judgements and process</a:t>
                      </a:r>
                      <a:br>
                        <a:rPr lang="en-GB" dirty="0">
                          <a:effectLst/>
                        </a:rPr>
                      </a:br>
                      <a:r>
                        <a:rPr lang="en-GB" dirty="0">
                          <a:effectLst/>
                        </a:rPr>
                        <a:t/>
                      </a:r>
                      <a:br>
                        <a:rPr lang="en-GB" dirty="0">
                          <a:effectLst/>
                        </a:rPr>
                      </a:br>
                      <a:r>
                        <a:rPr lang="en-GB" dirty="0">
                          <a:effectLst/>
                        </a:rPr>
                        <a:t>Reflect of effectiveness of internal verification process, including sampling</a:t>
                      </a:r>
                      <a:br>
                        <a:rPr lang="en-GB" dirty="0">
                          <a:effectLst/>
                        </a:rPr>
                      </a:br>
                      <a:r>
                        <a:rPr lang="en-GB" dirty="0">
                          <a:effectLst/>
                        </a:rPr>
                        <a:t/>
                      </a:r>
                      <a:br>
                        <a:rPr lang="en-GB" dirty="0">
                          <a:effectLst/>
                        </a:rPr>
                      </a:br>
                      <a:r>
                        <a:rPr lang="en-GB" dirty="0">
                          <a:effectLst/>
                        </a:rPr>
                        <a:t>Agree action plan</a:t>
                      </a:r>
                    </a:p>
                  </a:txBody>
                  <a:tcPr marL="104775" marR="104775" marT="57150" marB="57150">
                    <a:lnL>
                      <a:noFill/>
                    </a:lnL>
                    <a:lnR>
                      <a:noFill/>
                    </a:lnR>
                    <a:lnT>
                      <a:noFill/>
                    </a:lnT>
                    <a:lnB>
                      <a:noFill/>
                    </a:lnB>
                    <a:solidFill>
                      <a:srgbClr val="F4F7FA"/>
                    </a:solidFill>
                  </a:tcPr>
                </a:tc>
              </a:tr>
            </a:tbl>
          </a:graphicData>
        </a:graphic>
      </p:graphicFrame>
    </p:spTree>
    <p:extLst>
      <p:ext uri="{BB962C8B-B14F-4D97-AF65-F5344CB8AC3E}">
        <p14:creationId xmlns:p14="http://schemas.microsoft.com/office/powerpoint/2010/main" val="3074107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1" i="0" u="none" strike="noStrike" kern="0" cap="none" spc="0" normalizeH="0" baseline="0" noProof="0" dirty="0" smtClean="0">
                <a:ln>
                  <a:noFill/>
                </a:ln>
                <a:solidFill>
                  <a:srgbClr val="FFFFFF"/>
                </a:solidFill>
                <a:effectLst/>
                <a:uLnTx/>
                <a:uFillTx/>
                <a:latin typeface="Arial" pitchFamily="34" charset="0"/>
              </a:rPr>
              <a:t>Internal Verification </a:t>
            </a:r>
            <a:r>
              <a:rPr kumimoji="0" lang="en-GB" sz="3600" b="1" i="0" u="none" strike="noStrike" kern="0" cap="none" spc="0" normalizeH="0" baseline="0" noProof="0" dirty="0" smtClean="0">
                <a:ln>
                  <a:noFill/>
                </a:ln>
                <a:solidFill>
                  <a:srgbClr val="FFFFFF"/>
                </a:solidFill>
                <a:effectLst/>
                <a:uLnTx/>
                <a:uFillTx/>
                <a:latin typeface="Arial" pitchFamily="34" charset="0"/>
              </a:rPr>
              <a:t>Toolkit</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3"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kumimoji="0" lang="en-GB"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In </a:t>
            </a:r>
            <a:r>
              <a:rPr kumimoji="0" lang="en-GB" b="0" i="0" u="none" strike="noStrike" kern="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2014 we launch</a:t>
            </a:r>
            <a:r>
              <a:rPr lang="en-GB" kern="0" dirty="0" err="1" smtClean="0">
                <a:latin typeface="Arial" panose="020B0604020202020204" pitchFamily="34" charset="0"/>
                <a:cs typeface="Arial" panose="020B0604020202020204" pitchFamily="34" charset="0"/>
              </a:rPr>
              <a:t>ed</a:t>
            </a:r>
            <a:r>
              <a:rPr lang="en-GB" kern="0" dirty="0" smtClean="0">
                <a:latin typeface="Arial" panose="020B0604020202020204" pitchFamily="34" charset="0"/>
                <a:cs typeface="Arial" panose="020B0604020202020204" pitchFamily="34" charset="0"/>
              </a:rPr>
              <a:t> the IV toolkit for National Qualifications </a:t>
            </a:r>
          </a:p>
          <a:p>
            <a:pPr marL="342900" marR="0" lvl="0" indent="-342900" algn="l" defTabSz="914400" rtl="0" eaLnBrk="1" fontAlgn="base" latinLnBrk="0" hangingPunct="1">
              <a:lnSpc>
                <a:spcPct val="100000"/>
              </a:lnSpc>
              <a:spcBef>
                <a:spcPct val="20000"/>
              </a:spcBef>
              <a:spcAft>
                <a:spcPct val="0"/>
              </a:spcAft>
              <a:buClr>
                <a:srgbClr val="FFFFFF"/>
              </a:buClr>
              <a:buSzTx/>
              <a:buFont typeface="Wingdings" pitchFamily="2" charset="2"/>
              <a:buChar char="w"/>
              <a:tabLst/>
              <a:defRPr/>
            </a:pPr>
            <a:r>
              <a:rPr kumimoji="0" lang="en-GB"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Web based resource designed</a:t>
            </a:r>
            <a:r>
              <a:rPr kumimoji="0" lang="en-GB" b="0" i="0" u="none" strike="noStrike" kern="0" cap="none" spc="0" normalizeH="0" noProof="0" dirty="0" smtClean="0">
                <a:ln>
                  <a:noFill/>
                </a:ln>
                <a:solidFill>
                  <a:srgbClr val="FFFFFF"/>
                </a:solidFill>
                <a:effectLst/>
                <a:uLnTx/>
                <a:uFillTx/>
                <a:latin typeface="Arial" panose="020B0604020202020204" pitchFamily="34" charset="0"/>
                <a:cs typeface="Arial" panose="020B0604020202020204" pitchFamily="34" charset="0"/>
              </a:rPr>
              <a:t> to support schools implementing IV</a:t>
            </a:r>
            <a:endParaRPr kumimoji="0" lang="en-GB"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lvl="1">
              <a:tabLst>
                <a:tab pos="538163" algn="l"/>
              </a:tabLst>
            </a:pPr>
            <a:r>
              <a:rPr lang="en-GB" dirty="0" smtClean="0">
                <a:latin typeface="Arial" panose="020B0604020202020204" pitchFamily="34" charset="0"/>
                <a:cs typeface="Arial" panose="020B0604020202020204" pitchFamily="34" charset="0"/>
              </a:rPr>
              <a:t>Clarifying </a:t>
            </a:r>
            <a:r>
              <a:rPr lang="en-GB" dirty="0">
                <a:latin typeface="Arial" panose="020B0604020202020204" pitchFamily="34" charset="0"/>
                <a:cs typeface="Arial" panose="020B0604020202020204" pitchFamily="34" charset="0"/>
              </a:rPr>
              <a:t>guidance on internal </a:t>
            </a:r>
            <a:r>
              <a:rPr lang="en-GB" dirty="0" smtClean="0">
                <a:latin typeface="Arial" panose="020B0604020202020204" pitchFamily="34" charset="0"/>
                <a:cs typeface="Arial" panose="020B0604020202020204" pitchFamily="34" charset="0"/>
              </a:rPr>
              <a:t>verification</a:t>
            </a:r>
          </a:p>
          <a:p>
            <a:pPr lvl="1">
              <a:tabLst>
                <a:tab pos="538163" algn="l"/>
              </a:tabLst>
            </a:pPr>
            <a:r>
              <a:rPr lang="en-GB" dirty="0" smtClean="0">
                <a:latin typeface="Arial" panose="020B0604020202020204" pitchFamily="34" charset="0"/>
                <a:cs typeface="Arial" panose="020B0604020202020204" pitchFamily="34" charset="0"/>
              </a:rPr>
              <a:t>Giving </a:t>
            </a:r>
            <a:r>
              <a:rPr lang="en-GB" u="sng" dirty="0">
                <a:latin typeface="Arial" panose="020B0604020202020204" pitchFamily="34" charset="0"/>
                <a:cs typeface="Arial" panose="020B0604020202020204" pitchFamily="34" charset="0"/>
              </a:rPr>
              <a:t>practical</a:t>
            </a:r>
            <a:r>
              <a:rPr lang="en-GB" dirty="0">
                <a:latin typeface="Arial" panose="020B0604020202020204" pitchFamily="34" charset="0"/>
                <a:cs typeface="Arial" panose="020B0604020202020204" pitchFamily="34" charset="0"/>
              </a:rPr>
              <a:t> advice </a:t>
            </a:r>
            <a:r>
              <a:rPr lang="en-GB" dirty="0" smtClean="0">
                <a:latin typeface="Arial" panose="020B0604020202020204" pitchFamily="34" charset="0"/>
                <a:cs typeface="Arial" panose="020B0604020202020204" pitchFamily="34" charset="0"/>
              </a:rPr>
              <a:t>on </a:t>
            </a:r>
            <a:r>
              <a:rPr lang="en-GB" dirty="0">
                <a:latin typeface="Arial" panose="020B0604020202020204" pitchFamily="34" charset="0"/>
                <a:cs typeface="Arial" panose="020B0604020202020204" pitchFamily="34" charset="0"/>
              </a:rPr>
              <a:t>how to </a:t>
            </a:r>
            <a:r>
              <a:rPr lang="en-GB" dirty="0" smtClean="0">
                <a:latin typeface="Arial" panose="020B0604020202020204" pitchFamily="34" charset="0"/>
                <a:cs typeface="Arial" panose="020B0604020202020204" pitchFamily="34" charset="0"/>
              </a:rPr>
              <a:t>implement internal verification, including exemplification</a:t>
            </a:r>
          </a:p>
          <a:p>
            <a:pPr lvl="1">
              <a:tabLst>
                <a:tab pos="538163" algn="l"/>
              </a:tabLst>
            </a:pPr>
            <a:r>
              <a:rPr lang="en-GB" dirty="0" smtClean="0">
                <a:latin typeface="Arial" panose="020B0604020202020204" pitchFamily="34" charset="0"/>
                <a:cs typeface="Arial" panose="020B0604020202020204" pitchFamily="34" charset="0"/>
              </a:rPr>
              <a:t>Providing </a:t>
            </a:r>
            <a:r>
              <a:rPr lang="en-GB" u="sng" dirty="0">
                <a:latin typeface="Arial" panose="020B0604020202020204" pitchFamily="34" charset="0"/>
                <a:cs typeface="Arial" panose="020B0604020202020204" pitchFamily="34" charset="0"/>
              </a:rPr>
              <a:t>simple</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pro forma to use or adapt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722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548680"/>
            <a:ext cx="8301608" cy="115212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1" i="0" u="none" strike="noStrike" kern="0" cap="none" spc="0" normalizeH="0" baseline="0" noProof="0" dirty="0" smtClean="0">
                <a:ln>
                  <a:noFill/>
                </a:ln>
                <a:solidFill>
                  <a:schemeClr val="bg1"/>
                </a:solidFill>
                <a:effectLst/>
                <a:uLnTx/>
                <a:uFillTx/>
                <a:latin typeface="Arial" pitchFamily="34" charset="0"/>
              </a:rPr>
              <a:t>Internal</a:t>
            </a:r>
            <a:r>
              <a:rPr kumimoji="0" lang="en-GB" sz="3600" b="1" i="0" u="none" strike="noStrike" kern="0" cap="none" spc="0" normalizeH="0" noProof="0" dirty="0" smtClean="0">
                <a:ln>
                  <a:noFill/>
                </a:ln>
                <a:solidFill>
                  <a:schemeClr val="bg1"/>
                </a:solidFill>
                <a:effectLst/>
                <a:uLnTx/>
                <a:uFillTx/>
                <a:latin typeface="Arial" pitchFamily="34" charset="0"/>
              </a:rPr>
              <a:t> Verification Toolkit </a:t>
            </a:r>
            <a:endParaRPr kumimoji="0" lang="en-US" sz="3600" b="1" i="0" u="none" strike="noStrike" kern="0" cap="none" spc="0" normalizeH="0" baseline="0" noProof="0" dirty="0">
              <a:ln>
                <a:noFill/>
              </a:ln>
              <a:solidFill>
                <a:schemeClr val="bg1"/>
              </a:solidFill>
              <a:effectLst/>
              <a:uLnTx/>
              <a:uFillTx/>
              <a:latin typeface="Arial" pitchFamily="34" charset="0"/>
            </a:endParaRPr>
          </a:p>
        </p:txBody>
      </p:sp>
      <p:sp>
        <p:nvSpPr>
          <p:cNvPr id="3" name="TextBox 2"/>
          <p:cNvSpPr txBox="1"/>
          <p:nvPr/>
        </p:nvSpPr>
        <p:spPr>
          <a:xfrm>
            <a:off x="413633" y="1340768"/>
            <a:ext cx="7488832" cy="2246769"/>
          </a:xfrm>
          <a:prstGeom prst="rect">
            <a:avLst/>
          </a:prstGeom>
          <a:noFill/>
        </p:spPr>
        <p:txBody>
          <a:bodyPr wrap="square" rtlCol="0">
            <a:spAutoFit/>
          </a:bodyPr>
          <a:lstStyle/>
          <a:p>
            <a:r>
              <a:rPr lang="en-GB" sz="2600" kern="0" dirty="0" smtClean="0">
                <a:solidFill>
                  <a:srgbClr val="FFFFFF"/>
                </a:solidFill>
                <a:latin typeface="Arial" panose="020B0604020202020204" pitchFamily="34" charset="0"/>
                <a:cs typeface="Arial" panose="020B0604020202020204" pitchFamily="34" charset="0"/>
              </a:rPr>
              <a:t>National </a:t>
            </a:r>
            <a:r>
              <a:rPr lang="en-GB" sz="2600" kern="0" dirty="0">
                <a:solidFill>
                  <a:srgbClr val="FFFFFF"/>
                </a:solidFill>
                <a:latin typeface="Arial" panose="020B0604020202020204" pitchFamily="34" charset="0"/>
                <a:cs typeface="Arial" panose="020B0604020202020204" pitchFamily="34" charset="0"/>
              </a:rPr>
              <a:t>Qualifications IV </a:t>
            </a:r>
            <a:r>
              <a:rPr lang="en-GB" sz="2600" kern="0" dirty="0" smtClean="0">
                <a:solidFill>
                  <a:srgbClr val="FFFFFF"/>
                </a:solidFill>
                <a:latin typeface="Arial" panose="020B0604020202020204" pitchFamily="34" charset="0"/>
                <a:cs typeface="Arial" panose="020B0604020202020204" pitchFamily="34" charset="0"/>
              </a:rPr>
              <a:t>toolkit</a:t>
            </a:r>
            <a:endParaRPr lang="en-GB" sz="2600" kern="0" dirty="0">
              <a:solidFill>
                <a:srgbClr val="FFFFFF"/>
              </a:solidFill>
              <a:latin typeface="Arial" panose="020B0604020202020204" pitchFamily="34" charset="0"/>
              <a:cs typeface="Arial" panose="020B0604020202020204" pitchFamily="34" charset="0"/>
            </a:endParaRPr>
          </a:p>
          <a:p>
            <a:r>
              <a:rPr lang="en-GB" sz="2600" kern="0" dirty="0" smtClean="0">
                <a:solidFill>
                  <a:srgbClr val="FFC000"/>
                </a:solidFill>
                <a:latin typeface="Arial" panose="020B0604020202020204" pitchFamily="34" charset="0"/>
                <a:cs typeface="Arial" panose="020B0604020202020204" pitchFamily="34" charset="0"/>
                <a:hlinkClick r:id="rId3"/>
              </a:rPr>
              <a:t>www.sqa.org.uk/ivtoolkit</a:t>
            </a:r>
            <a:endParaRPr lang="en-GB" sz="2600" kern="0" dirty="0">
              <a:solidFill>
                <a:srgbClr val="FFC000"/>
              </a:solidFill>
              <a:latin typeface="Arial" panose="020B0604020202020204" pitchFamily="34" charset="0"/>
              <a:cs typeface="Arial" panose="020B0604020202020204" pitchFamily="34" charset="0"/>
            </a:endParaRPr>
          </a:p>
          <a:p>
            <a:endParaRPr lang="en-GB" sz="2600" kern="0" dirty="0">
              <a:solidFill>
                <a:srgbClr val="FFFFFF"/>
              </a:solidFill>
              <a:latin typeface="Arial" panose="020B0604020202020204" pitchFamily="34" charset="0"/>
              <a:cs typeface="Arial" panose="020B0604020202020204" pitchFamily="34" charset="0"/>
            </a:endParaRPr>
          </a:p>
          <a:p>
            <a:pPr algn="ctr"/>
            <a:endParaRPr lang="en-GB" sz="2600" kern="0" dirty="0">
              <a:solidFill>
                <a:srgbClr val="FFFFFF"/>
              </a:solidFill>
              <a:latin typeface="Arial" panose="020B0604020202020204" pitchFamily="34" charset="0"/>
              <a:cs typeface="Arial" panose="020B0604020202020204" pitchFamily="34" charset="0"/>
            </a:endParaRPr>
          </a:p>
          <a:p>
            <a:endParaRPr lang="en-GB" dirty="0" smtClean="0"/>
          </a:p>
          <a:p>
            <a:endParaRPr lang="en-GB"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923" t="26095" r="56883" b="20000"/>
          <a:stretch/>
        </p:blipFill>
        <p:spPr bwMode="auto">
          <a:xfrm>
            <a:off x="921803" y="2276872"/>
            <a:ext cx="7249074" cy="368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357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548680"/>
            <a:ext cx="8301608" cy="115212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1" i="0" u="none" strike="noStrike" kern="0" cap="none" spc="0" normalizeH="0" baseline="0" noProof="0" dirty="0" smtClean="0">
                <a:ln>
                  <a:noFill/>
                </a:ln>
                <a:solidFill>
                  <a:schemeClr val="bg1"/>
                </a:solidFill>
                <a:effectLst/>
                <a:uLnTx/>
                <a:uFillTx/>
                <a:latin typeface="Arial" pitchFamily="34" charset="0"/>
              </a:rPr>
              <a:t>Internal</a:t>
            </a:r>
            <a:r>
              <a:rPr kumimoji="0" lang="en-GB" sz="3600" b="1" i="0" u="none" strike="noStrike" kern="0" cap="none" spc="0" normalizeH="0" noProof="0" dirty="0" smtClean="0">
                <a:ln>
                  <a:noFill/>
                </a:ln>
                <a:solidFill>
                  <a:schemeClr val="bg1"/>
                </a:solidFill>
                <a:effectLst/>
                <a:uLnTx/>
                <a:uFillTx/>
                <a:latin typeface="Arial" pitchFamily="34" charset="0"/>
              </a:rPr>
              <a:t> Verification Toolkit </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1" i="0" u="none" strike="noStrike" kern="0" cap="none" spc="0" normalizeH="0" noProof="0" dirty="0" smtClean="0">
                <a:ln>
                  <a:noFill/>
                </a:ln>
                <a:solidFill>
                  <a:schemeClr val="bg1"/>
                </a:solidFill>
                <a:effectLst/>
                <a:uLnTx/>
                <a:uFillTx/>
                <a:latin typeface="Arial" pitchFamily="34" charset="0"/>
              </a:rPr>
              <a:t>Self assessment</a:t>
            </a:r>
            <a:endParaRPr kumimoji="0" lang="en-US" sz="3600" b="1" i="0" u="none" strike="noStrike" kern="0" cap="none" spc="0" normalizeH="0" baseline="0" noProof="0" dirty="0">
              <a:ln>
                <a:noFill/>
              </a:ln>
              <a:solidFill>
                <a:schemeClr val="bg1"/>
              </a:solidFill>
              <a:effectLst/>
              <a:uLnTx/>
              <a:uFillTx/>
              <a:latin typeface="Arial" pitchFamily="34" charset="0"/>
            </a:endParaRPr>
          </a:p>
        </p:txBody>
      </p:sp>
      <p:sp>
        <p:nvSpPr>
          <p:cNvPr id="3" name="TextBox 2"/>
          <p:cNvSpPr txBox="1"/>
          <p:nvPr/>
        </p:nvSpPr>
        <p:spPr>
          <a:xfrm>
            <a:off x="408360" y="1734757"/>
            <a:ext cx="7488832" cy="1846659"/>
          </a:xfrm>
          <a:prstGeom prst="rect">
            <a:avLst/>
          </a:prstGeom>
          <a:noFill/>
        </p:spPr>
        <p:txBody>
          <a:bodyPr wrap="square" rtlCol="0">
            <a:spAutoFit/>
          </a:bodyPr>
          <a:lstStyle/>
          <a:p>
            <a:endParaRPr lang="en-GB" sz="2600" kern="0" dirty="0">
              <a:solidFill>
                <a:srgbClr val="FFFFFF"/>
              </a:solidFill>
              <a:latin typeface="Arial" panose="020B0604020202020204" pitchFamily="34" charset="0"/>
              <a:cs typeface="Arial" panose="020B0604020202020204" pitchFamily="34" charset="0"/>
            </a:endParaRPr>
          </a:p>
          <a:p>
            <a:endParaRPr lang="en-GB" sz="2600" kern="0" dirty="0">
              <a:solidFill>
                <a:srgbClr val="FFFFFF"/>
              </a:solidFill>
              <a:latin typeface="Arial" panose="020B0604020202020204" pitchFamily="34" charset="0"/>
              <a:cs typeface="Arial" panose="020B0604020202020204" pitchFamily="34" charset="0"/>
            </a:endParaRPr>
          </a:p>
          <a:p>
            <a:pPr algn="ctr"/>
            <a:endParaRPr lang="en-GB" sz="2600" kern="0" dirty="0">
              <a:solidFill>
                <a:srgbClr val="FFFFFF"/>
              </a:solidFill>
              <a:latin typeface="Arial" panose="020B0604020202020204" pitchFamily="34" charset="0"/>
              <a:cs typeface="Arial" panose="020B0604020202020204" pitchFamily="34" charset="0"/>
            </a:endParaRPr>
          </a:p>
          <a:p>
            <a:endParaRPr lang="en-GB" dirty="0" smtClean="0"/>
          </a:p>
          <a:p>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05" t="13119" r="51681" b="21335"/>
          <a:stretch/>
        </p:blipFill>
        <p:spPr bwMode="auto">
          <a:xfrm>
            <a:off x="518937" y="1734757"/>
            <a:ext cx="8054805"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748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24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34159" y="1556792"/>
            <a:ext cx="7056784"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1" i="0" u="none" strike="noStrike" kern="0" cap="none" spc="0" normalizeH="0" baseline="0" noProof="0" dirty="0" smtClean="0">
                <a:ln>
                  <a:noFill/>
                </a:ln>
                <a:solidFill>
                  <a:srgbClr val="FFFFFF"/>
                </a:solidFill>
                <a:effectLst/>
                <a:uLnTx/>
                <a:uFillTx/>
                <a:latin typeface="Arial" pitchFamily="34" charset="0"/>
              </a:rPr>
              <a:t>Internal Verification</a:t>
            </a:r>
            <a:r>
              <a:rPr kumimoji="0" lang="en-GB" sz="3600" b="1" i="0" u="none" strike="noStrike" kern="0" cap="none" spc="0" normalizeH="0" noProof="0" dirty="0" smtClean="0">
                <a:ln>
                  <a:noFill/>
                </a:ln>
                <a:solidFill>
                  <a:srgbClr val="FFFFFF"/>
                </a:solidFill>
                <a:effectLst/>
                <a:uLnTx/>
                <a:uFillTx/>
                <a:latin typeface="Arial" pitchFamily="34" charset="0"/>
              </a:rPr>
              <a:t> webinar</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lang="en-GB" kern="0" baseline="0" dirty="0"/>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1" i="0" u="none" strike="noStrike" kern="0" cap="none" spc="0" normalizeH="0" noProof="0" dirty="0" smtClean="0">
                <a:ln>
                  <a:noFill/>
                </a:ln>
                <a:solidFill>
                  <a:srgbClr val="FFFFFF"/>
                </a:solidFill>
                <a:effectLst/>
                <a:uLnTx/>
                <a:uFillTx/>
                <a:latin typeface="Arial" pitchFamily="34" charset="0"/>
              </a:rPr>
              <a:t>3 </a:t>
            </a:r>
            <a:r>
              <a:rPr kumimoji="0" lang="en-GB" sz="3600" b="1" i="0" u="none" strike="noStrike" kern="0" cap="none" spc="0" normalizeH="0" noProof="0" dirty="0" err="1" smtClean="0">
                <a:ln>
                  <a:noFill/>
                </a:ln>
                <a:solidFill>
                  <a:srgbClr val="FFFFFF"/>
                </a:solidFill>
                <a:effectLst/>
                <a:uLnTx/>
                <a:uFillTx/>
                <a:latin typeface="Arial" pitchFamily="34" charset="0"/>
              </a:rPr>
              <a:t>Nove</a:t>
            </a:r>
            <a:r>
              <a:rPr lang="en-GB" kern="0" dirty="0" err="1" smtClean="0"/>
              <a:t>mber</a:t>
            </a:r>
            <a:r>
              <a:rPr lang="en-GB" kern="0" dirty="0" smtClean="0"/>
              <a:t> 2016</a:t>
            </a:r>
          </a:p>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3" name="Text Placeholder 2"/>
          <p:cNvSpPr txBox="1">
            <a:spLocks/>
          </p:cNvSpPr>
          <p:nvPr/>
        </p:nvSpPr>
        <p:spPr>
          <a:xfrm>
            <a:off x="504750" y="3429000"/>
            <a:ext cx="6553200" cy="792163"/>
          </a:xfrm>
          <a:prstGeom prst="rect">
            <a:avLst/>
          </a:prstGeom>
        </p:spPr>
        <p:txBody>
          <a:bodyPr/>
          <a:lstStyle>
            <a:lvl1pPr marL="342900" indent="-342900" algn="l" rtl="0" eaLnBrk="1" fontAlgn="base" hangingPunct="1">
              <a:spcBef>
                <a:spcPct val="20000"/>
              </a:spcBef>
              <a:spcAft>
                <a:spcPct val="0"/>
              </a:spcAft>
              <a:buClr>
                <a:srgbClr val="C195E5"/>
              </a:buClr>
              <a:buFont typeface="Wingdings" pitchFamily="2" charset="2"/>
              <a:buNone/>
              <a:defRPr sz="2800">
                <a:solidFill>
                  <a:srgbClr val="FFFFFF"/>
                </a:solidFill>
                <a:latin typeface="+mn-lt"/>
                <a:ea typeface="+mn-ea"/>
                <a:cs typeface="+mn-cs"/>
              </a:defRPr>
            </a:lvl1pPr>
            <a:lvl2pPr marL="742950" indent="-285750" algn="l" rtl="0" eaLnBrk="1" fontAlgn="base" hangingPunct="1">
              <a:spcBef>
                <a:spcPct val="20000"/>
              </a:spcBef>
              <a:spcAft>
                <a:spcPct val="0"/>
              </a:spcAft>
              <a:buClr>
                <a:srgbClr val="C195E5"/>
              </a:buClr>
              <a:buFont typeface="Arial" charset="0"/>
              <a:buNone/>
              <a:defRPr sz="2800">
                <a:solidFill>
                  <a:srgbClr val="FFFFFF"/>
                </a:solidFill>
                <a:latin typeface="+mn-lt"/>
              </a:defRPr>
            </a:lvl2pPr>
            <a:lvl3pPr marL="1143000" indent="-228600" algn="l" rtl="0" eaLnBrk="1" fontAlgn="base" hangingPunct="1">
              <a:spcBef>
                <a:spcPct val="20000"/>
              </a:spcBef>
              <a:spcAft>
                <a:spcPct val="0"/>
              </a:spcAft>
              <a:buClr>
                <a:srgbClr val="FF9933"/>
              </a:buClr>
              <a:buNone/>
              <a:defRPr sz="2800">
                <a:solidFill>
                  <a:schemeClr val="bg1"/>
                </a:solidFill>
                <a:latin typeface="+mn-lt"/>
              </a:defRPr>
            </a:lvl3pPr>
            <a:lvl4pPr marL="1600200" indent="-228600" algn="l" rtl="0" eaLnBrk="1" fontAlgn="base" hangingPunct="1">
              <a:spcBef>
                <a:spcPct val="20000"/>
              </a:spcBef>
              <a:spcAft>
                <a:spcPct val="0"/>
              </a:spcAft>
              <a:buClr>
                <a:srgbClr val="FF9933"/>
              </a:buClr>
              <a:buNone/>
              <a:defRPr sz="2800">
                <a:solidFill>
                  <a:schemeClr val="bg1"/>
                </a:solidFill>
                <a:latin typeface="+mn-lt"/>
              </a:defRPr>
            </a:lvl4pPr>
            <a:lvl5pPr marL="2057400" indent="-228600" algn="l" rtl="0" eaLnBrk="1" fontAlgn="base" hangingPunct="1">
              <a:spcBef>
                <a:spcPct val="20000"/>
              </a:spcBef>
              <a:spcAft>
                <a:spcPct val="0"/>
              </a:spcAft>
              <a:buClr>
                <a:srgbClr val="FF9933"/>
              </a:buClr>
              <a:buNone/>
              <a:defRPr sz="28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r>
              <a:rPr kumimoji="0" lang="en-GB" sz="2800" b="0" i="0" u="none" strike="noStrike" kern="0" cap="none" spc="0" normalizeH="0" baseline="0" noProof="0" dirty="0" smtClean="0">
                <a:ln>
                  <a:noFill/>
                </a:ln>
                <a:solidFill>
                  <a:srgbClr val="FFFFFF"/>
                </a:solidFill>
                <a:effectLst/>
                <a:uLnTx/>
                <a:uFillTx/>
                <a:latin typeface="Arial"/>
              </a:rPr>
              <a:t>Ian </a:t>
            </a:r>
            <a:r>
              <a:rPr kumimoji="0" lang="en-GB" sz="2800" b="0" i="0" u="none" strike="noStrike" kern="0" cap="none" spc="0" normalizeH="0" baseline="0" noProof="0" dirty="0" err="1" smtClean="0">
                <a:ln>
                  <a:noFill/>
                </a:ln>
                <a:solidFill>
                  <a:srgbClr val="FFFFFF"/>
                </a:solidFill>
                <a:effectLst/>
                <a:uLnTx/>
                <a:uFillTx/>
                <a:latin typeface="Arial"/>
              </a:rPr>
              <a:t>Broatch</a:t>
            </a:r>
            <a:r>
              <a:rPr kumimoji="0" lang="en-GB" sz="2800" b="0" i="0" u="none" strike="noStrike" kern="0" cap="none" spc="0" normalizeH="0" baseline="0" noProof="0" dirty="0" smtClean="0">
                <a:ln>
                  <a:noFill/>
                </a:ln>
                <a:solidFill>
                  <a:srgbClr val="FFFFFF"/>
                </a:solidFill>
                <a:effectLst/>
                <a:uLnTx/>
                <a:uFillTx/>
                <a:latin typeface="Arial"/>
              </a:rPr>
              <a:t> – QA Manager</a:t>
            </a:r>
            <a:endParaRPr kumimoji="0" lang="en-US" sz="28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4147506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8136904" cy="1200329"/>
          </a:xfrm>
          <a:prstGeom prst="rect">
            <a:avLst/>
          </a:prstGeom>
          <a:noFill/>
        </p:spPr>
        <p:txBody>
          <a:bodyPr wrap="square" rtlCol="0">
            <a:spAutoFit/>
          </a:bodyPr>
          <a:lstStyle/>
          <a:p>
            <a:r>
              <a:rPr lang="en-GB" sz="3600" b="1" dirty="0" smtClean="0">
                <a:solidFill>
                  <a:schemeClr val="bg1"/>
                </a:solidFill>
              </a:rPr>
              <a:t>Internal Verification Webinar  -  Agenda Thursday 3 November</a:t>
            </a:r>
            <a:endParaRPr lang="en-GB" sz="3600" b="1" dirty="0">
              <a:solidFill>
                <a:schemeClr val="bg1"/>
              </a:solidFill>
            </a:endParaRPr>
          </a:p>
        </p:txBody>
      </p:sp>
      <p:sp>
        <p:nvSpPr>
          <p:cNvPr id="3" name="TextBox 2"/>
          <p:cNvSpPr txBox="1"/>
          <p:nvPr/>
        </p:nvSpPr>
        <p:spPr>
          <a:xfrm>
            <a:off x="683568" y="1819901"/>
            <a:ext cx="8136904"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bg1"/>
                </a:solidFill>
              </a:rPr>
              <a:t>Welcome</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smtClean="0">
                <a:solidFill>
                  <a:schemeClr val="bg1"/>
                </a:solidFill>
              </a:rPr>
              <a:t>What is Internal Verification?</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smtClean="0">
                <a:solidFill>
                  <a:schemeClr val="bg1"/>
                </a:solidFill>
              </a:rPr>
              <a:t>Benefits of Internal Verification</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a:solidFill>
                  <a:schemeClr val="bg1"/>
                </a:solidFill>
              </a:rPr>
              <a:t>Models of Internal </a:t>
            </a:r>
            <a:r>
              <a:rPr lang="en-GB" sz="2400" dirty="0" smtClean="0">
                <a:solidFill>
                  <a:schemeClr val="bg1"/>
                </a:solidFill>
              </a:rPr>
              <a:t>Verification</a:t>
            </a:r>
          </a:p>
          <a:p>
            <a:endParaRPr lang="en-GB" sz="2400" dirty="0">
              <a:solidFill>
                <a:schemeClr val="bg1"/>
              </a:solidFill>
            </a:endParaRPr>
          </a:p>
          <a:p>
            <a:pPr marL="285750" indent="-285750">
              <a:buFont typeface="Arial" panose="020B0604020202020204" pitchFamily="34" charset="0"/>
              <a:buChar char="•"/>
            </a:pPr>
            <a:r>
              <a:rPr lang="en-GB" sz="2400" dirty="0" smtClean="0">
                <a:solidFill>
                  <a:schemeClr val="bg1"/>
                </a:solidFill>
              </a:rPr>
              <a:t>Stages of Internal Verification</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smtClean="0">
                <a:solidFill>
                  <a:schemeClr val="bg1"/>
                </a:solidFill>
              </a:rPr>
              <a:t>SQA Internal Verification toolkit</a:t>
            </a:r>
            <a:endParaRPr lang="en-GB" sz="2400" dirty="0">
              <a:solidFill>
                <a:schemeClr val="bg1"/>
              </a:solidFill>
            </a:endParaRPr>
          </a:p>
        </p:txBody>
      </p:sp>
    </p:spTree>
    <p:extLst>
      <p:ext uri="{BB962C8B-B14F-4D97-AF65-F5344CB8AC3E}">
        <p14:creationId xmlns:p14="http://schemas.microsoft.com/office/powerpoint/2010/main" val="251751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537705"/>
            <a:ext cx="6912768" cy="1200329"/>
          </a:xfrm>
          <a:prstGeom prst="rect">
            <a:avLst/>
          </a:prstGeom>
          <a:noFill/>
        </p:spPr>
        <p:txBody>
          <a:bodyPr wrap="square" rtlCol="0">
            <a:spAutoFit/>
          </a:bodyPr>
          <a:lstStyle/>
          <a:p>
            <a:r>
              <a:rPr lang="en-GB" sz="3600" dirty="0" smtClean="0">
                <a:solidFill>
                  <a:schemeClr val="bg1"/>
                </a:solidFill>
              </a:rPr>
              <a:t>How confident are you with your IV practice?</a:t>
            </a:r>
            <a:endParaRPr lang="en-GB" sz="3600" dirty="0">
              <a:solidFill>
                <a:schemeClr val="bg1"/>
              </a:solidFill>
            </a:endParaRPr>
          </a:p>
        </p:txBody>
      </p:sp>
    </p:spTree>
    <p:extLst>
      <p:ext uri="{BB962C8B-B14F-4D97-AF65-F5344CB8AC3E}">
        <p14:creationId xmlns:p14="http://schemas.microsoft.com/office/powerpoint/2010/main" val="384278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64704"/>
            <a:ext cx="7632848" cy="3970318"/>
          </a:xfrm>
          <a:prstGeom prst="rect">
            <a:avLst/>
          </a:prstGeom>
        </p:spPr>
        <p:txBody>
          <a:bodyPr wrap="square">
            <a:spAutoFit/>
          </a:bodyPr>
          <a:lstStyle/>
          <a:p>
            <a:r>
              <a:rPr lang="en-GB" sz="3600" b="1" dirty="0">
                <a:solidFill>
                  <a:schemeClr val="bg1"/>
                </a:solidFill>
              </a:rPr>
              <a:t>What is internal </a:t>
            </a:r>
            <a:r>
              <a:rPr lang="en-GB" sz="3600" b="1" dirty="0" smtClean="0">
                <a:solidFill>
                  <a:schemeClr val="bg1"/>
                </a:solidFill>
              </a:rPr>
              <a:t>verification?</a:t>
            </a:r>
          </a:p>
          <a:p>
            <a:endParaRPr lang="en-GB" sz="2400" b="1" dirty="0" smtClean="0">
              <a:solidFill>
                <a:schemeClr val="bg1"/>
              </a:solidFill>
            </a:endParaRPr>
          </a:p>
          <a:p>
            <a:r>
              <a:rPr lang="en-GB" sz="2400" dirty="0" smtClean="0">
                <a:solidFill>
                  <a:schemeClr val="bg1"/>
                </a:solidFill>
              </a:rPr>
              <a:t>Internal </a:t>
            </a:r>
            <a:r>
              <a:rPr lang="en-GB" sz="2400" dirty="0">
                <a:solidFill>
                  <a:schemeClr val="bg1"/>
                </a:solidFill>
              </a:rPr>
              <a:t>verification is an approach to quality assurance based on peer </a:t>
            </a:r>
            <a:r>
              <a:rPr lang="en-GB" sz="2400" dirty="0" smtClean="0">
                <a:solidFill>
                  <a:schemeClr val="bg1"/>
                </a:solidFill>
              </a:rPr>
              <a:t>support and </a:t>
            </a:r>
            <a:r>
              <a:rPr lang="en-GB" sz="2400" dirty="0">
                <a:solidFill>
                  <a:schemeClr val="bg1"/>
                </a:solidFill>
              </a:rPr>
              <a:t>review </a:t>
            </a:r>
            <a:r>
              <a:rPr lang="en-GB" sz="2400" dirty="0" smtClean="0">
                <a:solidFill>
                  <a:schemeClr val="bg1"/>
                </a:solidFill>
              </a:rPr>
              <a:t>that </a:t>
            </a:r>
            <a:r>
              <a:rPr lang="en-GB" sz="2400" dirty="0">
                <a:solidFill>
                  <a:schemeClr val="bg1"/>
                </a:solidFill>
              </a:rPr>
              <a:t>enables you to integrate quality into internal assessment from start to finish</a:t>
            </a:r>
            <a:r>
              <a:rPr lang="en-GB" sz="2400" dirty="0" smtClean="0">
                <a:solidFill>
                  <a:schemeClr val="bg1"/>
                </a:solidFill>
              </a:rPr>
              <a:t>.</a:t>
            </a:r>
          </a:p>
          <a:p>
            <a:endParaRPr lang="en-GB" sz="2400" dirty="0">
              <a:solidFill>
                <a:schemeClr val="bg1"/>
              </a:solidFill>
            </a:endParaRPr>
          </a:p>
          <a:p>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Centres are responsible for their own IV approaches.</a:t>
            </a:r>
            <a:endParaRPr lang="en-GB" sz="2400" dirty="0">
              <a:solidFill>
                <a:schemeClr val="bg1"/>
              </a:solidFill>
            </a:endParaRPr>
          </a:p>
        </p:txBody>
      </p:sp>
    </p:spTree>
    <p:extLst>
      <p:ext uri="{BB962C8B-B14F-4D97-AF65-F5344CB8AC3E}">
        <p14:creationId xmlns:p14="http://schemas.microsoft.com/office/powerpoint/2010/main" val="141753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lang="en-GB" kern="0" dirty="0" smtClean="0"/>
              <a:t>Benefits of Internal Verification</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3" name="Text Placeholder 2"/>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Clr>
                <a:srgbClr val="FFFFFF"/>
              </a:buClr>
              <a:defRPr/>
            </a:pPr>
            <a:r>
              <a:rPr lang="en-GB" kern="0" dirty="0" smtClean="0">
                <a:latin typeface="Arial"/>
              </a:rPr>
              <a:t>Internal Verification is a key element of the quality assurance of SQA qualifications</a:t>
            </a:r>
            <a:endParaRPr lang="en-GB" kern="0" dirty="0">
              <a:latin typeface="Arial"/>
            </a:endParaRPr>
          </a:p>
          <a:p>
            <a:pPr lvl="1"/>
            <a:r>
              <a:rPr lang="en-GB" kern="0" dirty="0">
                <a:latin typeface="Arial"/>
              </a:rPr>
              <a:t>protects the rights of candidates</a:t>
            </a:r>
          </a:p>
          <a:p>
            <a:pPr lvl="1"/>
            <a:r>
              <a:rPr lang="en-GB" kern="0" dirty="0">
                <a:latin typeface="Arial"/>
              </a:rPr>
              <a:t>helps maintain standards for internally-assessed qualifications</a:t>
            </a:r>
          </a:p>
          <a:p>
            <a:pPr lvl="1"/>
            <a:r>
              <a:rPr lang="en-GB" kern="0" dirty="0" smtClean="0">
                <a:latin typeface="Arial"/>
              </a:rPr>
              <a:t>supports </a:t>
            </a:r>
            <a:r>
              <a:rPr lang="en-GB" kern="0" dirty="0">
                <a:latin typeface="Arial"/>
              </a:rPr>
              <a:t>teachers </a:t>
            </a:r>
            <a:r>
              <a:rPr lang="en-GB" kern="0" dirty="0" smtClean="0">
                <a:latin typeface="Arial"/>
              </a:rPr>
              <a:t>and lecturers carrying </a:t>
            </a:r>
            <a:r>
              <a:rPr lang="en-GB" kern="0" dirty="0">
                <a:latin typeface="Arial"/>
              </a:rPr>
              <a:t>out internal </a:t>
            </a:r>
            <a:r>
              <a:rPr lang="en-GB" kern="0" dirty="0" smtClean="0">
                <a:latin typeface="Arial"/>
              </a:rPr>
              <a:t>assessment, throughout the assessment process </a:t>
            </a:r>
          </a:p>
          <a:p>
            <a:pPr lvl="1"/>
            <a:r>
              <a:rPr lang="en-GB" kern="0" dirty="0">
                <a:latin typeface="Arial"/>
              </a:rPr>
              <a:t>h</a:t>
            </a:r>
            <a:r>
              <a:rPr lang="en-GB" kern="0" dirty="0" smtClean="0">
                <a:latin typeface="Arial"/>
              </a:rPr>
              <a:t>elps prepare for external assessment</a:t>
            </a:r>
            <a:endParaRPr lang="en-GB"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smtClean="0">
              <a:ln>
                <a:noFill/>
              </a:ln>
              <a:solidFill>
                <a:srgbClr val="FFFFFF"/>
              </a:solidFill>
              <a:effectLst/>
              <a:uLnTx/>
              <a:uFillTx/>
              <a:latin typeface="Arial"/>
            </a:endParaRPr>
          </a:p>
        </p:txBody>
      </p:sp>
    </p:spTree>
    <p:extLst>
      <p:ext uri="{BB962C8B-B14F-4D97-AF65-F5344CB8AC3E}">
        <p14:creationId xmlns:p14="http://schemas.microsoft.com/office/powerpoint/2010/main" val="888061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208912" cy="5232202"/>
          </a:xfrm>
          <a:prstGeom prst="rect">
            <a:avLst/>
          </a:prstGeom>
        </p:spPr>
        <p:txBody>
          <a:bodyPr wrap="square">
            <a:spAutoFit/>
          </a:bodyPr>
          <a:lstStyle/>
          <a:p>
            <a:r>
              <a:rPr lang="en-GB" sz="3600" b="1" dirty="0">
                <a:solidFill>
                  <a:schemeClr val="bg1"/>
                </a:solidFill>
                <a:latin typeface="Helvetica Neue"/>
              </a:rPr>
              <a:t>Models of internal verification</a:t>
            </a:r>
            <a:endParaRPr lang="en-GB" sz="3600" dirty="0">
              <a:solidFill>
                <a:schemeClr val="bg1"/>
              </a:solidFill>
              <a:latin typeface="Helvetica Neue"/>
            </a:endParaRPr>
          </a:p>
          <a:p>
            <a:endParaRPr lang="en-GB" sz="2000" dirty="0" smtClean="0">
              <a:solidFill>
                <a:schemeClr val="bg1"/>
              </a:solidFill>
              <a:latin typeface="Helvetica Neue"/>
            </a:endParaRPr>
          </a:p>
          <a:p>
            <a:r>
              <a:rPr lang="en-GB" sz="2000" dirty="0" smtClean="0">
                <a:solidFill>
                  <a:schemeClr val="bg1"/>
                </a:solidFill>
                <a:latin typeface="Helvetica Neue"/>
              </a:rPr>
              <a:t>There </a:t>
            </a:r>
            <a:r>
              <a:rPr lang="en-GB" sz="2000" dirty="0">
                <a:solidFill>
                  <a:schemeClr val="bg1"/>
                </a:solidFill>
                <a:latin typeface="Helvetica Neue"/>
              </a:rPr>
              <a:t>are three broad approaches</a:t>
            </a:r>
            <a:r>
              <a:rPr lang="en-GB" sz="2000" dirty="0" smtClean="0">
                <a:solidFill>
                  <a:schemeClr val="bg1"/>
                </a:solidFill>
                <a:latin typeface="Helvetica Neue"/>
              </a:rPr>
              <a:t>:</a:t>
            </a:r>
          </a:p>
          <a:p>
            <a:endParaRPr lang="en-GB" sz="2000" dirty="0">
              <a:solidFill>
                <a:schemeClr val="bg1"/>
              </a:solidFill>
              <a:latin typeface="Helvetica Neue"/>
            </a:endParaRPr>
          </a:p>
          <a:p>
            <a:pPr>
              <a:buFont typeface="Arial"/>
              <a:buChar char="•"/>
            </a:pPr>
            <a:r>
              <a:rPr lang="en-GB" sz="2000" b="1" dirty="0">
                <a:solidFill>
                  <a:schemeClr val="bg1"/>
                </a:solidFill>
                <a:latin typeface="Helvetica Neue"/>
              </a:rPr>
              <a:t>Lead </a:t>
            </a:r>
            <a:r>
              <a:rPr lang="en-GB" sz="2000" b="1" dirty="0" smtClean="0">
                <a:solidFill>
                  <a:schemeClr val="bg1"/>
                </a:solidFill>
                <a:latin typeface="Helvetica Neue"/>
              </a:rPr>
              <a:t>internal </a:t>
            </a:r>
            <a:r>
              <a:rPr lang="en-GB" sz="2000" b="1" dirty="0">
                <a:solidFill>
                  <a:schemeClr val="bg1"/>
                </a:solidFill>
                <a:latin typeface="Helvetica Neue"/>
              </a:rPr>
              <a:t>v</a:t>
            </a:r>
            <a:r>
              <a:rPr lang="en-GB" sz="2000" b="1" dirty="0" smtClean="0">
                <a:solidFill>
                  <a:schemeClr val="bg1"/>
                </a:solidFill>
                <a:latin typeface="Helvetica Neue"/>
              </a:rPr>
              <a:t>erifier</a:t>
            </a:r>
          </a:p>
          <a:p>
            <a:r>
              <a:rPr lang="en-GB" sz="2000" dirty="0">
                <a:solidFill>
                  <a:schemeClr val="bg1"/>
                </a:solidFill>
                <a:latin typeface="Helvetica Neue"/>
              </a:rPr>
              <a:t>responsibility is allocated to named members of teaching staff for carrying out internal verification of particular </a:t>
            </a:r>
            <a:r>
              <a:rPr lang="en-GB" sz="2000" dirty="0" smtClean="0">
                <a:solidFill>
                  <a:schemeClr val="bg1"/>
                </a:solidFill>
                <a:latin typeface="Helvetica Neue"/>
              </a:rPr>
              <a:t>units. The </a:t>
            </a:r>
            <a:r>
              <a:rPr lang="en-GB" sz="2000" dirty="0">
                <a:solidFill>
                  <a:schemeClr val="bg1"/>
                </a:solidFill>
                <a:latin typeface="Helvetica Neue"/>
              </a:rPr>
              <a:t>internal verifier will sample assessments marked by other assessors.</a:t>
            </a:r>
          </a:p>
          <a:p>
            <a:pPr>
              <a:buFont typeface="Arial"/>
              <a:buChar char="•"/>
            </a:pPr>
            <a:endParaRPr lang="en-GB" sz="2000" dirty="0" smtClean="0">
              <a:solidFill>
                <a:schemeClr val="bg1"/>
              </a:solidFill>
              <a:latin typeface="Helvetica Neue"/>
            </a:endParaRPr>
          </a:p>
          <a:p>
            <a:pPr>
              <a:buFont typeface="Arial"/>
              <a:buChar char="•"/>
            </a:pPr>
            <a:r>
              <a:rPr lang="en-GB" sz="2000" b="1" dirty="0" smtClean="0">
                <a:solidFill>
                  <a:schemeClr val="bg1"/>
                </a:solidFill>
                <a:latin typeface="Helvetica Neue"/>
              </a:rPr>
              <a:t>Peer review</a:t>
            </a:r>
          </a:p>
          <a:p>
            <a:r>
              <a:rPr lang="en-GB" sz="2000" dirty="0">
                <a:solidFill>
                  <a:schemeClr val="bg1"/>
                </a:solidFill>
                <a:latin typeface="Helvetica Neue"/>
              </a:rPr>
              <a:t>s</a:t>
            </a:r>
            <a:r>
              <a:rPr lang="en-GB" sz="2000" dirty="0" smtClean="0">
                <a:solidFill>
                  <a:schemeClr val="bg1"/>
                </a:solidFill>
                <a:latin typeface="Helvetica Neue"/>
              </a:rPr>
              <a:t>ome/all </a:t>
            </a:r>
            <a:r>
              <a:rPr lang="en-GB" sz="2000" dirty="0">
                <a:solidFill>
                  <a:schemeClr val="bg1"/>
                </a:solidFill>
                <a:latin typeface="Helvetica Neue"/>
              </a:rPr>
              <a:t>members of teaching staff in a department taking responsibility for both assessing and internally verifying </a:t>
            </a:r>
            <a:r>
              <a:rPr lang="en-GB" sz="2000" dirty="0" smtClean="0">
                <a:solidFill>
                  <a:schemeClr val="bg1"/>
                </a:solidFill>
                <a:latin typeface="Helvetica Neue"/>
              </a:rPr>
              <a:t>units</a:t>
            </a:r>
            <a:r>
              <a:rPr lang="en-GB" sz="2000" dirty="0">
                <a:solidFill>
                  <a:schemeClr val="bg1"/>
                </a:solidFill>
                <a:latin typeface="Helvetica Neue"/>
              </a:rPr>
              <a:t>, as a peer-review process. S</a:t>
            </a:r>
            <a:r>
              <a:rPr lang="en-GB" sz="2000" dirty="0" smtClean="0">
                <a:solidFill>
                  <a:schemeClr val="bg1"/>
                </a:solidFill>
                <a:latin typeface="Helvetica Neue"/>
              </a:rPr>
              <a:t>taff </a:t>
            </a:r>
            <a:r>
              <a:rPr lang="en-GB" sz="2000" dirty="0">
                <a:solidFill>
                  <a:schemeClr val="bg1"/>
                </a:solidFill>
                <a:latin typeface="Helvetica Neue"/>
              </a:rPr>
              <a:t>take part in </a:t>
            </a:r>
            <a:r>
              <a:rPr lang="en-GB" sz="2000" dirty="0" smtClean="0">
                <a:solidFill>
                  <a:schemeClr val="bg1"/>
                </a:solidFill>
                <a:latin typeface="Helvetica Neue"/>
              </a:rPr>
              <a:t>standardisation activities </a:t>
            </a:r>
            <a:r>
              <a:rPr lang="en-GB" sz="2000" dirty="0">
                <a:solidFill>
                  <a:schemeClr val="bg1"/>
                </a:solidFill>
                <a:latin typeface="Helvetica Neue"/>
              </a:rPr>
              <a:t>and carry out cross-marking of each other’s assessments.</a:t>
            </a:r>
          </a:p>
          <a:p>
            <a:pPr>
              <a:buFont typeface="Arial"/>
              <a:buChar char="•"/>
            </a:pPr>
            <a:endParaRPr lang="en-GB" sz="2000" dirty="0">
              <a:solidFill>
                <a:schemeClr val="bg1"/>
              </a:solidFill>
              <a:latin typeface="Helvetica Neue"/>
            </a:endParaRPr>
          </a:p>
          <a:p>
            <a:pPr>
              <a:buFont typeface="Arial"/>
              <a:buChar char="•"/>
            </a:pPr>
            <a:endParaRPr lang="en-GB" b="0" i="0" dirty="0">
              <a:solidFill>
                <a:schemeClr val="bg1"/>
              </a:solidFill>
              <a:effectLst/>
              <a:latin typeface="Helvetica Neue"/>
            </a:endParaRPr>
          </a:p>
        </p:txBody>
      </p:sp>
    </p:spTree>
    <p:extLst>
      <p:ext uri="{BB962C8B-B14F-4D97-AF65-F5344CB8AC3E}">
        <p14:creationId xmlns:p14="http://schemas.microsoft.com/office/powerpoint/2010/main" val="377843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8316416" cy="2154436"/>
          </a:xfrm>
          <a:prstGeom prst="rect">
            <a:avLst/>
          </a:prstGeom>
        </p:spPr>
        <p:txBody>
          <a:bodyPr wrap="square">
            <a:spAutoFit/>
          </a:bodyPr>
          <a:lstStyle/>
          <a:p>
            <a:r>
              <a:rPr lang="en-GB" sz="3600" b="1" dirty="0">
                <a:solidFill>
                  <a:schemeClr val="bg1"/>
                </a:solidFill>
                <a:latin typeface="Helvetica Neue"/>
              </a:rPr>
              <a:t>Models of internal </a:t>
            </a:r>
            <a:r>
              <a:rPr lang="en-GB" sz="3600" b="1" dirty="0" smtClean="0">
                <a:solidFill>
                  <a:schemeClr val="bg1"/>
                </a:solidFill>
                <a:latin typeface="Helvetica Neue"/>
              </a:rPr>
              <a:t>verification </a:t>
            </a:r>
            <a:r>
              <a:rPr lang="en-GB" sz="3600" b="1" dirty="0" err="1" smtClean="0">
                <a:solidFill>
                  <a:schemeClr val="bg1"/>
                </a:solidFill>
                <a:latin typeface="Helvetica Neue"/>
              </a:rPr>
              <a:t>cont</a:t>
            </a:r>
            <a:r>
              <a:rPr lang="en-GB" sz="3600" b="1" dirty="0" smtClean="0">
                <a:solidFill>
                  <a:schemeClr val="bg1"/>
                </a:solidFill>
                <a:latin typeface="Helvetica Neue"/>
              </a:rPr>
              <a:t>…</a:t>
            </a:r>
            <a:endParaRPr lang="en-GB" sz="3600" dirty="0">
              <a:solidFill>
                <a:schemeClr val="bg1"/>
              </a:solidFill>
              <a:latin typeface="Helvetica Neue"/>
            </a:endParaRPr>
          </a:p>
          <a:p>
            <a:pPr>
              <a:buFont typeface="Arial"/>
              <a:buChar char="•"/>
            </a:pPr>
            <a:endParaRPr lang="en-GB" b="1" dirty="0" smtClean="0">
              <a:solidFill>
                <a:schemeClr val="bg1"/>
              </a:solidFill>
              <a:latin typeface="Helvetica Neue"/>
            </a:endParaRPr>
          </a:p>
          <a:p>
            <a:pPr marL="342900" indent="-342900">
              <a:buFont typeface="Arial" panose="020B0604020202020204" pitchFamily="34" charset="0"/>
              <a:buChar char="•"/>
            </a:pPr>
            <a:r>
              <a:rPr lang="en-GB" sz="2000" b="1" dirty="0">
                <a:solidFill>
                  <a:schemeClr val="bg1"/>
                </a:solidFill>
                <a:latin typeface="Helvetica Neue"/>
              </a:rPr>
              <a:t>Single assessor departments</a:t>
            </a:r>
          </a:p>
          <a:p>
            <a:r>
              <a:rPr lang="en-GB" sz="2000" dirty="0">
                <a:solidFill>
                  <a:schemeClr val="bg1"/>
                </a:solidFill>
                <a:latin typeface="Helvetica Neue"/>
              </a:rPr>
              <a:t>a networking approach to internal verification, allowing professional dialogue and cross-marking between assessors in different centres. This would be most likely to apply in single-teacher or small departments.</a:t>
            </a:r>
          </a:p>
        </p:txBody>
      </p:sp>
    </p:spTree>
    <p:extLst>
      <p:ext uri="{BB962C8B-B14F-4D97-AF65-F5344CB8AC3E}">
        <p14:creationId xmlns:p14="http://schemas.microsoft.com/office/powerpoint/2010/main" val="40991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548680"/>
            <a:ext cx="8229600" cy="1143000"/>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r>
              <a:rPr kumimoji="0" lang="en-GB" sz="3600" b="1" i="0" u="none" strike="noStrike" kern="0" cap="none" spc="0" normalizeH="0" baseline="0" noProof="0" dirty="0" smtClean="0">
                <a:ln>
                  <a:noFill/>
                </a:ln>
                <a:solidFill>
                  <a:srgbClr val="FFFFFF"/>
                </a:solidFill>
                <a:effectLst/>
                <a:uLnTx/>
                <a:uFillTx/>
                <a:latin typeface="Arial" pitchFamily="34" charset="0"/>
              </a:rPr>
              <a:t>Three stages of internal</a:t>
            </a:r>
            <a:r>
              <a:rPr kumimoji="0" lang="en-GB" sz="3600" b="1" i="0" u="none" strike="noStrike" kern="0" cap="none" spc="0" normalizeH="0" noProof="0" dirty="0" smtClean="0">
                <a:ln>
                  <a:noFill/>
                </a:ln>
                <a:solidFill>
                  <a:srgbClr val="FFFFFF"/>
                </a:solidFill>
                <a:effectLst/>
                <a:uLnTx/>
                <a:uFillTx/>
                <a:latin typeface="Arial" pitchFamily="34" charset="0"/>
              </a:rPr>
              <a:t> verification</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grpSp>
        <p:nvGrpSpPr>
          <p:cNvPr id="5" name="Group 4"/>
          <p:cNvGrpSpPr/>
          <p:nvPr/>
        </p:nvGrpSpPr>
        <p:grpSpPr>
          <a:xfrm rot="16200000">
            <a:off x="2773672" y="118503"/>
            <a:ext cx="3668665" cy="6840759"/>
            <a:chOff x="2919560" y="692696"/>
            <a:chExt cx="3232870" cy="5256583"/>
          </a:xfrm>
        </p:grpSpPr>
        <p:sp>
          <p:nvSpPr>
            <p:cNvPr id="6" name="Circular Arrow 5"/>
            <p:cNvSpPr/>
            <p:nvPr/>
          </p:nvSpPr>
          <p:spPr>
            <a:xfrm>
              <a:off x="3622296" y="692696"/>
              <a:ext cx="2530134" cy="2530519"/>
            </a:xfrm>
            <a:prstGeom prst="circularArrow">
              <a:avLst>
                <a:gd name="adj1" fmla="val 10980"/>
                <a:gd name="adj2" fmla="val 1142322"/>
                <a:gd name="adj3" fmla="val 4500000"/>
                <a:gd name="adj4" fmla="val 10800000"/>
                <a:gd name="adj5" fmla="val 12500"/>
              </a:avLst>
            </a:prstGeom>
            <a:solidFill>
              <a:schemeClr val="accent4">
                <a:lumMod val="60000"/>
                <a:lumOff val="40000"/>
              </a:schemeClr>
            </a:solidFill>
            <a:ln>
              <a:solidFill>
                <a:schemeClr val="bg1"/>
              </a:solidFill>
            </a:ln>
            <a:effectLst>
              <a:glow rad="139700">
                <a:schemeClr val="accent4">
                  <a:satMod val="175000"/>
                  <a:alpha val="40000"/>
                </a:schemeClr>
              </a:glow>
            </a:effectLst>
          </p:spPr>
          <p:style>
            <a:lnRef idx="3">
              <a:scrgbClr r="0" g="0" b="0"/>
            </a:lnRef>
            <a:fillRef idx="1">
              <a:scrgbClr r="0" g="0" b="0"/>
            </a:fillRef>
            <a:effectRef idx="1">
              <a:scrgbClr r="0" g="0" b="0"/>
            </a:effectRef>
            <a:fontRef idx="minor">
              <a:schemeClr val="dk1">
                <a:hueOff val="0"/>
                <a:satOff val="0"/>
                <a:lumOff val="0"/>
                <a:alphaOff val="0"/>
              </a:schemeClr>
            </a:fontRef>
          </p:style>
        </p:sp>
        <p:sp>
          <p:nvSpPr>
            <p:cNvPr id="7" name="Freeform 6"/>
            <p:cNvSpPr/>
            <p:nvPr/>
          </p:nvSpPr>
          <p:spPr>
            <a:xfrm rot="5400000">
              <a:off x="4262242" y="1542258"/>
              <a:ext cx="1405948" cy="702806"/>
            </a:xfrm>
            <a:custGeom>
              <a:avLst/>
              <a:gdLst>
                <a:gd name="connsiteX0" fmla="*/ 0 w 1405947"/>
                <a:gd name="connsiteY0" fmla="*/ 0 h 702805"/>
                <a:gd name="connsiteX1" fmla="*/ 1405947 w 1405947"/>
                <a:gd name="connsiteY1" fmla="*/ 0 h 702805"/>
                <a:gd name="connsiteX2" fmla="*/ 1405947 w 1405947"/>
                <a:gd name="connsiteY2" fmla="*/ 702805 h 702805"/>
                <a:gd name="connsiteX3" fmla="*/ 0 w 1405947"/>
                <a:gd name="connsiteY3" fmla="*/ 702805 h 702805"/>
                <a:gd name="connsiteX4" fmla="*/ 0 w 1405947"/>
                <a:gd name="connsiteY4" fmla="*/ 0 h 70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947" h="702805">
                  <a:moveTo>
                    <a:pt x="0" y="0"/>
                  </a:moveTo>
                  <a:lnTo>
                    <a:pt x="1405947" y="0"/>
                  </a:lnTo>
                  <a:lnTo>
                    <a:pt x="1405947" y="702805"/>
                  </a:lnTo>
                  <a:lnTo>
                    <a:pt x="0" y="7028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Pre-delivery</a:t>
              </a:r>
              <a:endParaRPr lang="en-US" sz="2400" kern="1200" dirty="0">
                <a:solidFill>
                  <a:schemeClr val="bg1"/>
                </a:solidFill>
              </a:endParaRPr>
            </a:p>
          </p:txBody>
        </p:sp>
        <p:sp>
          <p:nvSpPr>
            <p:cNvPr id="8" name="Shape 7"/>
            <p:cNvSpPr/>
            <p:nvPr/>
          </p:nvSpPr>
          <p:spPr>
            <a:xfrm>
              <a:off x="2919560" y="2146667"/>
              <a:ext cx="2530134" cy="2530519"/>
            </a:xfrm>
            <a:prstGeom prst="leftCircularArrow">
              <a:avLst>
                <a:gd name="adj1" fmla="val 10980"/>
                <a:gd name="adj2" fmla="val 1142322"/>
                <a:gd name="adj3" fmla="val 6300000"/>
                <a:gd name="adj4" fmla="val 18900000"/>
                <a:gd name="adj5" fmla="val 12500"/>
              </a:avLst>
            </a:prstGeom>
            <a:solidFill>
              <a:schemeClr val="accent4"/>
            </a:solidFill>
            <a:ln>
              <a:solidFill>
                <a:schemeClr val="bg1"/>
              </a:solidFill>
            </a:ln>
            <a:effectLst>
              <a:glow rad="139700">
                <a:schemeClr val="accent4">
                  <a:satMod val="175000"/>
                  <a:alpha val="40000"/>
                </a:schemeClr>
              </a:glow>
            </a:effectLst>
          </p:spPr>
          <p:style>
            <a:lnRef idx="3">
              <a:scrgbClr r="0" g="0" b="0"/>
            </a:lnRef>
            <a:fillRef idx="1">
              <a:scrgbClr r="0" g="0" b="0"/>
            </a:fillRef>
            <a:effectRef idx="1">
              <a:scrgbClr r="0" g="0" b="0"/>
            </a:effectRef>
            <a:fontRef idx="minor">
              <a:schemeClr val="dk1">
                <a:hueOff val="0"/>
                <a:satOff val="0"/>
                <a:lumOff val="0"/>
                <a:alphaOff val="0"/>
              </a:schemeClr>
            </a:fontRef>
          </p:style>
        </p:sp>
        <p:sp>
          <p:nvSpPr>
            <p:cNvPr id="9" name="Freeform 8"/>
            <p:cNvSpPr/>
            <p:nvPr/>
          </p:nvSpPr>
          <p:spPr>
            <a:xfrm rot="5400000">
              <a:off x="3468137" y="3000680"/>
              <a:ext cx="1405947" cy="702805"/>
            </a:xfrm>
            <a:custGeom>
              <a:avLst/>
              <a:gdLst>
                <a:gd name="connsiteX0" fmla="*/ 0 w 1405947"/>
                <a:gd name="connsiteY0" fmla="*/ 0 h 702805"/>
                <a:gd name="connsiteX1" fmla="*/ 1405947 w 1405947"/>
                <a:gd name="connsiteY1" fmla="*/ 0 h 702805"/>
                <a:gd name="connsiteX2" fmla="*/ 1405947 w 1405947"/>
                <a:gd name="connsiteY2" fmla="*/ 702805 h 702805"/>
                <a:gd name="connsiteX3" fmla="*/ 0 w 1405947"/>
                <a:gd name="connsiteY3" fmla="*/ 702805 h 702805"/>
                <a:gd name="connsiteX4" fmla="*/ 0 w 1405947"/>
                <a:gd name="connsiteY4" fmla="*/ 0 h 70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947" h="702805">
                  <a:moveTo>
                    <a:pt x="0" y="0"/>
                  </a:moveTo>
                  <a:lnTo>
                    <a:pt x="1405947" y="0"/>
                  </a:lnTo>
                  <a:lnTo>
                    <a:pt x="1405947" y="702805"/>
                  </a:lnTo>
                  <a:lnTo>
                    <a:pt x="0" y="7028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During delivery</a:t>
              </a:r>
              <a:endParaRPr lang="en-US" sz="2400" kern="1200" dirty="0">
                <a:solidFill>
                  <a:schemeClr val="bg1"/>
                </a:solidFill>
              </a:endParaRPr>
            </a:p>
          </p:txBody>
        </p:sp>
        <p:sp>
          <p:nvSpPr>
            <p:cNvPr id="10" name="Block Arc 9"/>
            <p:cNvSpPr/>
            <p:nvPr/>
          </p:nvSpPr>
          <p:spPr>
            <a:xfrm>
              <a:off x="3802375" y="3774631"/>
              <a:ext cx="2173777" cy="2174648"/>
            </a:xfrm>
            <a:prstGeom prst="blockArc">
              <a:avLst>
                <a:gd name="adj1" fmla="val 13500000"/>
                <a:gd name="adj2" fmla="val 10800000"/>
                <a:gd name="adj3" fmla="val 12740"/>
              </a:avLst>
            </a:prstGeom>
            <a:solidFill>
              <a:schemeClr val="accent4">
                <a:lumMod val="40000"/>
                <a:lumOff val="60000"/>
              </a:schemeClr>
            </a:solidFill>
            <a:ln>
              <a:solidFill>
                <a:schemeClr val="bg1"/>
              </a:solidFill>
            </a:ln>
            <a:effectLst>
              <a:glow rad="139700">
                <a:schemeClr val="accent4">
                  <a:satMod val="175000"/>
                  <a:alpha val="40000"/>
                </a:schemeClr>
              </a:glow>
            </a:effectLst>
          </p:spPr>
          <p:style>
            <a:lnRef idx="3">
              <a:scrgbClr r="0" g="0" b="0"/>
            </a:lnRef>
            <a:fillRef idx="1">
              <a:scrgbClr r="0" g="0" b="0"/>
            </a:fillRef>
            <a:effectRef idx="1">
              <a:scrgbClr r="0" g="0" b="0"/>
            </a:effectRef>
            <a:fontRef idx="minor">
              <a:schemeClr val="dk1">
                <a:hueOff val="0"/>
                <a:satOff val="0"/>
                <a:lumOff val="0"/>
                <a:alphaOff val="0"/>
              </a:schemeClr>
            </a:fontRef>
          </p:style>
        </p:sp>
        <p:sp>
          <p:nvSpPr>
            <p:cNvPr id="11" name="Freeform 10"/>
            <p:cNvSpPr/>
            <p:nvPr/>
          </p:nvSpPr>
          <p:spPr>
            <a:xfrm rot="5400000">
              <a:off x="4262241" y="4533161"/>
              <a:ext cx="1405947" cy="702805"/>
            </a:xfrm>
            <a:custGeom>
              <a:avLst/>
              <a:gdLst>
                <a:gd name="connsiteX0" fmla="*/ 0 w 1405947"/>
                <a:gd name="connsiteY0" fmla="*/ 0 h 702805"/>
                <a:gd name="connsiteX1" fmla="*/ 1405947 w 1405947"/>
                <a:gd name="connsiteY1" fmla="*/ 0 h 702805"/>
                <a:gd name="connsiteX2" fmla="*/ 1405947 w 1405947"/>
                <a:gd name="connsiteY2" fmla="*/ 702805 h 702805"/>
                <a:gd name="connsiteX3" fmla="*/ 0 w 1405947"/>
                <a:gd name="connsiteY3" fmla="*/ 702805 h 702805"/>
                <a:gd name="connsiteX4" fmla="*/ 0 w 1405947"/>
                <a:gd name="connsiteY4" fmla="*/ 0 h 70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947" h="702805">
                  <a:moveTo>
                    <a:pt x="0" y="0"/>
                  </a:moveTo>
                  <a:lnTo>
                    <a:pt x="1405947" y="0"/>
                  </a:lnTo>
                  <a:lnTo>
                    <a:pt x="1405947" y="702805"/>
                  </a:lnTo>
                  <a:lnTo>
                    <a:pt x="0" y="7028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Post Delivery</a:t>
              </a:r>
              <a:endParaRPr lang="en-US" sz="2400" kern="1200" dirty="0">
                <a:solidFill>
                  <a:schemeClr val="bg1"/>
                </a:solidFill>
              </a:endParaRPr>
            </a:p>
          </p:txBody>
        </p:sp>
      </p:grpSp>
    </p:spTree>
    <p:extLst>
      <p:ext uri="{BB962C8B-B14F-4D97-AF65-F5344CB8AC3E}">
        <p14:creationId xmlns:p14="http://schemas.microsoft.com/office/powerpoint/2010/main" val="1397875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SQA_Corporate_Aug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SQA_Corporate_Aug14</Template>
  <TotalTime>333</TotalTime>
  <Words>2028</Words>
  <Application>Microsoft Office PowerPoint</Application>
  <PresentationFormat>On-screen Show (4:3)</PresentationFormat>
  <Paragraphs>254</Paragraphs>
  <Slides>19</Slides>
  <Notes>17</Notes>
  <HiddenSlides>0</HiddenSlides>
  <MMClips>0</MMClips>
  <ScaleCrop>false</ScaleCrop>
  <HeadingPairs>
    <vt:vector size="4" baseType="variant">
      <vt:variant>
        <vt:lpstr>Theme</vt:lpstr>
      </vt:variant>
      <vt:variant>
        <vt:i4>12</vt:i4>
      </vt:variant>
      <vt:variant>
        <vt:lpstr>Slide Titles</vt:lpstr>
      </vt:variant>
      <vt:variant>
        <vt:i4>19</vt:i4>
      </vt:variant>
    </vt:vector>
  </HeadingPairs>
  <TitlesOfParts>
    <vt:vector size="31" baseType="lpstr">
      <vt:lpstr>SQA_Corporate_Aug14</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Sharpe</dc:creator>
  <cp:lastModifiedBy>Tahir Mohammed</cp:lastModifiedBy>
  <cp:revision>33</cp:revision>
  <cp:lastPrinted>2013-10-31T13:53:25Z</cp:lastPrinted>
  <dcterms:created xsi:type="dcterms:W3CDTF">2015-07-23T19:37:00Z</dcterms:created>
  <dcterms:modified xsi:type="dcterms:W3CDTF">2016-11-03T15:20:33Z</dcterms:modified>
</cp:coreProperties>
</file>