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4" r:id="rId3"/>
    <p:sldMasterId id="2147483656" r:id="rId4"/>
    <p:sldMasterId id="2147483658" r:id="rId5"/>
    <p:sldMasterId id="2147483664" r:id="rId6"/>
    <p:sldMasterId id="2147483666" r:id="rId7"/>
    <p:sldMasterId id="2147483668" r:id="rId8"/>
    <p:sldMasterId id="2147483670" r:id="rId9"/>
    <p:sldMasterId id="2147483672" r:id="rId10"/>
    <p:sldMasterId id="2147483674" r:id="rId11"/>
  </p:sldMasterIdLst>
  <p:notesMasterIdLst>
    <p:notesMasterId r:id="rId38"/>
  </p:notesMasterIdLst>
  <p:handoutMasterIdLst>
    <p:handoutMasterId r:id="rId39"/>
  </p:handoutMasterIdLst>
  <p:sldIdLst>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2" r:id="rId37"/>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7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2B072E86-E9A4-49BD-8545-91D469BDCC25}" type="datetimeFigureOut">
              <a:rPr lang="en-GB" smtClean="0"/>
              <a:t>13/03/2017</a:t>
            </a:fld>
            <a:endParaRPr lang="en-GB"/>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A0143985-CF63-4E79-BA84-92EC3409B420}" type="slidenum">
              <a:rPr lang="en-GB" smtClean="0"/>
              <a:t>‹#›</a:t>
            </a:fld>
            <a:endParaRPr lang="en-GB"/>
          </a:p>
        </p:txBody>
      </p:sp>
    </p:spTree>
    <p:extLst>
      <p:ext uri="{BB962C8B-B14F-4D97-AF65-F5344CB8AC3E}">
        <p14:creationId xmlns:p14="http://schemas.microsoft.com/office/powerpoint/2010/main" val="3715022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3488" y="0"/>
            <a:ext cx="2887662" cy="496888"/>
          </a:xfrm>
          <a:prstGeom prst="rect">
            <a:avLst/>
          </a:prstGeom>
        </p:spPr>
        <p:txBody>
          <a:bodyPr vert="horz" lIns="91440" tIns="45720" rIns="91440" bIns="45720" rtlCol="0"/>
          <a:lstStyle>
            <a:lvl1pPr algn="r">
              <a:defRPr sz="1200"/>
            </a:lvl1pPr>
          </a:lstStyle>
          <a:p>
            <a:fld id="{52E17546-7195-47C7-9129-4CB5D6201F8D}" type="datetimeFigureOut">
              <a:rPr lang="en-GB" smtClean="0"/>
              <a:t>13/03/2017</a:t>
            </a:fld>
            <a:endParaRPr lang="en-GB"/>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14875"/>
            <a:ext cx="5329238"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887663"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3488" y="9428163"/>
            <a:ext cx="2887662" cy="496887"/>
          </a:xfrm>
          <a:prstGeom prst="rect">
            <a:avLst/>
          </a:prstGeom>
        </p:spPr>
        <p:txBody>
          <a:bodyPr vert="horz" lIns="91440" tIns="45720" rIns="91440" bIns="45720" rtlCol="0" anchor="b"/>
          <a:lstStyle>
            <a:lvl1pPr algn="r">
              <a:defRPr sz="1200"/>
            </a:lvl1pPr>
          </a:lstStyle>
          <a:p>
            <a:fld id="{C99AF411-5551-4D9D-B9CF-FAF5B002BD2A}" type="slidenum">
              <a:rPr lang="en-GB" smtClean="0"/>
              <a:t>‹#›</a:t>
            </a:fld>
            <a:endParaRPr lang="en-GB"/>
          </a:p>
        </p:txBody>
      </p:sp>
    </p:spTree>
    <p:extLst>
      <p:ext uri="{BB962C8B-B14F-4D97-AF65-F5344CB8AC3E}">
        <p14:creationId xmlns:p14="http://schemas.microsoft.com/office/powerpoint/2010/main" val="365985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smtClean="0"/>
          </a:p>
        </p:txBody>
      </p:sp>
      <p:sp>
        <p:nvSpPr>
          <p:cNvPr id="24580" name="Slide Number Placeholder 3"/>
          <p:cNvSpPr>
            <a:spLocks noGrp="1"/>
          </p:cNvSpPr>
          <p:nvPr>
            <p:ph type="sldNum" sz="quarter" idx="5"/>
          </p:nvPr>
        </p:nvSpPr>
        <p:spPr>
          <a:noFill/>
        </p:spPr>
        <p:txBody>
          <a:bodyPr/>
          <a:lstStyle/>
          <a:p>
            <a:fld id="{FCC83166-779F-464A-82C4-F342AFBB8556}"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70C8612-7D2C-4500-99D4-567CF54300C6}" type="slidenum">
              <a:rPr lang="en-GB" smtClean="0"/>
              <a:pPr>
                <a:defRPr/>
              </a:pPr>
              <a:t>13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70C8612-7D2C-4500-99D4-567CF54300C6}" type="slidenum">
              <a:rPr lang="en-GB" smtClean="0"/>
              <a:pPr>
                <a:defRPr/>
              </a:pPr>
              <a:t>14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70C8612-7D2C-4500-99D4-567CF54300C6}" type="slidenum">
              <a:rPr lang="en-GB" smtClean="0"/>
              <a:pPr>
                <a:defRPr/>
              </a:pPr>
              <a:t>15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70C8612-7D2C-4500-99D4-567CF54300C6}" type="slidenum">
              <a:rPr lang="en-GB" smtClean="0"/>
              <a:pPr>
                <a:defRPr/>
              </a:pPr>
              <a:t>16</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z="1600" dirty="0" smtClean="0"/>
          </a:p>
        </p:txBody>
      </p:sp>
      <p:sp>
        <p:nvSpPr>
          <p:cNvPr id="26628" name="Slide Number Placeholder 3"/>
          <p:cNvSpPr>
            <a:spLocks noGrp="1"/>
          </p:cNvSpPr>
          <p:nvPr>
            <p:ph type="sldNum" sz="quarter" idx="5"/>
          </p:nvPr>
        </p:nvSpPr>
        <p:spPr>
          <a:noFill/>
        </p:spPr>
        <p:txBody>
          <a:bodyPr/>
          <a:lstStyle/>
          <a:p>
            <a:fld id="{B2800650-88C7-409D-A4A2-7115BD5A54DB}" type="slidenum">
              <a:rPr lang="en-GB" smtClean="0"/>
              <a:pPr/>
              <a:t>17</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z="1600" dirty="0" smtClean="0"/>
          </a:p>
        </p:txBody>
      </p:sp>
      <p:sp>
        <p:nvSpPr>
          <p:cNvPr id="26628" name="Slide Number Placeholder 3"/>
          <p:cNvSpPr>
            <a:spLocks noGrp="1"/>
          </p:cNvSpPr>
          <p:nvPr>
            <p:ph type="sldNum" sz="quarter" idx="5"/>
          </p:nvPr>
        </p:nvSpPr>
        <p:spPr>
          <a:noFill/>
        </p:spPr>
        <p:txBody>
          <a:bodyPr/>
          <a:lstStyle/>
          <a:p>
            <a:fld id="{B2800650-88C7-409D-A4A2-7115BD5A54DB}" type="slidenum">
              <a:rPr lang="en-GB" smtClean="0"/>
              <a:pPr/>
              <a:t>18</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z="1600" dirty="0" smtClean="0"/>
          </a:p>
        </p:txBody>
      </p:sp>
      <p:sp>
        <p:nvSpPr>
          <p:cNvPr id="26628" name="Slide Number Placeholder 3"/>
          <p:cNvSpPr>
            <a:spLocks noGrp="1"/>
          </p:cNvSpPr>
          <p:nvPr>
            <p:ph type="sldNum" sz="quarter" idx="5"/>
          </p:nvPr>
        </p:nvSpPr>
        <p:spPr>
          <a:noFill/>
        </p:spPr>
        <p:txBody>
          <a:bodyPr/>
          <a:lstStyle/>
          <a:p>
            <a:fld id="{B2800650-88C7-409D-A4A2-7115BD5A54DB}" type="slidenum">
              <a:rPr lang="en-GB" smtClean="0"/>
              <a:pPr/>
              <a:t>19</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GB" sz="1600" dirty="0" smtClean="0"/>
          </a:p>
        </p:txBody>
      </p:sp>
      <p:sp>
        <p:nvSpPr>
          <p:cNvPr id="27652" name="Slide Number Placeholder 3"/>
          <p:cNvSpPr>
            <a:spLocks noGrp="1"/>
          </p:cNvSpPr>
          <p:nvPr>
            <p:ph type="sldNum" sz="quarter" idx="5"/>
          </p:nvPr>
        </p:nvSpPr>
        <p:spPr>
          <a:noFill/>
        </p:spPr>
        <p:txBody>
          <a:bodyPr/>
          <a:lstStyle/>
          <a:p>
            <a:fld id="{4BC3FA9D-DF5A-43DA-A1DB-7E1D8D70F294}" type="slidenum">
              <a:rPr lang="en-GB" smtClean="0"/>
              <a:pPr/>
              <a:t>20</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GB" sz="1600" b="1" dirty="0" smtClean="0"/>
              <a:t> </a:t>
            </a:r>
            <a:r>
              <a:rPr lang="en-GB" sz="1600" dirty="0" smtClean="0"/>
              <a:t> </a:t>
            </a:r>
          </a:p>
          <a:p>
            <a:endParaRPr lang="en-GB" sz="1600" b="1" dirty="0" smtClean="0"/>
          </a:p>
          <a:p>
            <a:endParaRPr lang="en-GB" dirty="0" smtClean="0"/>
          </a:p>
          <a:p>
            <a:endParaRPr lang="en-US" dirty="0" smtClean="0"/>
          </a:p>
        </p:txBody>
      </p:sp>
      <p:sp>
        <p:nvSpPr>
          <p:cNvPr id="30724" name="Slide Number Placeholder 3"/>
          <p:cNvSpPr>
            <a:spLocks noGrp="1"/>
          </p:cNvSpPr>
          <p:nvPr>
            <p:ph type="sldNum" sz="quarter" idx="5"/>
          </p:nvPr>
        </p:nvSpPr>
        <p:spPr>
          <a:noFill/>
        </p:spPr>
        <p:txBody>
          <a:bodyPr/>
          <a:lstStyle/>
          <a:p>
            <a:fld id="{D6F5B277-F1D1-4418-9D4F-C055CF5E6138}" type="slidenum">
              <a:rPr lang="en-GB" smtClean="0"/>
              <a:pPr/>
              <a:t>21</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buNone/>
            </a:pPr>
            <a:endParaRPr lang="en-US" dirty="0" smtClean="0"/>
          </a:p>
        </p:txBody>
      </p:sp>
      <p:sp>
        <p:nvSpPr>
          <p:cNvPr id="32772" name="Slide Number Placeholder 3"/>
          <p:cNvSpPr>
            <a:spLocks noGrp="1"/>
          </p:cNvSpPr>
          <p:nvPr>
            <p:ph type="sldNum" sz="quarter" idx="5"/>
          </p:nvPr>
        </p:nvSpPr>
        <p:spPr>
          <a:noFill/>
        </p:spPr>
        <p:txBody>
          <a:bodyPr/>
          <a:lstStyle/>
          <a:p>
            <a:fld id="{52316B9C-3572-429E-B00F-E11D26E7E6C9}" type="slidenum">
              <a:rPr lang="en-GB" smtClean="0"/>
              <a:pPr/>
              <a:t>22</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sz="1600" dirty="0" smtClean="0"/>
          </a:p>
        </p:txBody>
      </p:sp>
      <p:sp>
        <p:nvSpPr>
          <p:cNvPr id="25604" name="Slide Number Placeholder 3"/>
          <p:cNvSpPr>
            <a:spLocks noGrp="1"/>
          </p:cNvSpPr>
          <p:nvPr>
            <p:ph type="sldNum" sz="quarter" idx="5"/>
          </p:nvPr>
        </p:nvSpPr>
        <p:spPr>
          <a:noFill/>
        </p:spPr>
        <p:txBody>
          <a:bodyPr/>
          <a:lstStyle/>
          <a:p>
            <a:fld id="{1A987336-FFE5-43A0-BD14-654478588A0F}" type="slidenum">
              <a:rPr lang="en-GB" smtClean="0"/>
              <a:pPr/>
              <a:t>2</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70C8612-7D2C-4500-99D4-567CF54300C6}" type="slidenum">
              <a:rPr lang="en-GB" smtClean="0"/>
              <a:pPr>
                <a:defRPr/>
              </a:pPr>
              <a:t>23</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AEC530-C8CF-4A30-BFA9-FE432B1692B7}" type="slidenum">
              <a:rPr lang="en-GB" smtClean="0"/>
              <a:t>26</a:t>
            </a:fld>
            <a:endParaRPr lang="en-GB"/>
          </a:p>
        </p:txBody>
      </p:sp>
    </p:spTree>
    <p:extLst>
      <p:ext uri="{BB962C8B-B14F-4D97-AF65-F5344CB8AC3E}">
        <p14:creationId xmlns:p14="http://schemas.microsoft.com/office/powerpoint/2010/main" val="1044048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sz="1600" dirty="0" smtClean="0"/>
          </a:p>
        </p:txBody>
      </p:sp>
      <p:sp>
        <p:nvSpPr>
          <p:cNvPr id="25604" name="Slide Number Placeholder 3"/>
          <p:cNvSpPr>
            <a:spLocks noGrp="1"/>
          </p:cNvSpPr>
          <p:nvPr>
            <p:ph type="sldNum" sz="quarter" idx="5"/>
          </p:nvPr>
        </p:nvSpPr>
        <p:spPr>
          <a:noFill/>
        </p:spPr>
        <p:txBody>
          <a:bodyPr/>
          <a:lstStyle/>
          <a:p>
            <a:fld id="{1A987336-FFE5-43A0-BD14-654478588A0F}" type="slidenum">
              <a:rPr lang="en-GB" smtClean="0"/>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sz="1600" dirty="0" smtClean="0"/>
          </a:p>
        </p:txBody>
      </p:sp>
      <p:sp>
        <p:nvSpPr>
          <p:cNvPr id="25604" name="Slide Number Placeholder 3"/>
          <p:cNvSpPr>
            <a:spLocks noGrp="1"/>
          </p:cNvSpPr>
          <p:nvPr>
            <p:ph type="sldNum" sz="quarter" idx="5"/>
          </p:nvPr>
        </p:nvSpPr>
        <p:spPr>
          <a:noFill/>
        </p:spPr>
        <p:txBody>
          <a:bodyPr/>
          <a:lstStyle/>
          <a:p>
            <a:fld id="{1A987336-FFE5-43A0-BD14-654478588A0F}" type="slidenum">
              <a:rPr lang="en-GB" smtClean="0"/>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70C8612-7D2C-4500-99D4-567CF54300C6}" type="slidenum">
              <a:rPr lang="en-GB" smtClean="0"/>
              <a:pPr>
                <a:defRPr/>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70C8612-7D2C-4500-99D4-567CF54300C6}" type="slidenum">
              <a:rPr lang="en-GB" smtClean="0"/>
              <a:pPr>
                <a:defRPr/>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sz="1600" dirty="0" smtClean="0"/>
          </a:p>
        </p:txBody>
      </p:sp>
      <p:sp>
        <p:nvSpPr>
          <p:cNvPr id="25604" name="Slide Number Placeholder 3"/>
          <p:cNvSpPr>
            <a:spLocks noGrp="1"/>
          </p:cNvSpPr>
          <p:nvPr>
            <p:ph type="sldNum" sz="quarter" idx="5"/>
          </p:nvPr>
        </p:nvSpPr>
        <p:spPr>
          <a:noFill/>
        </p:spPr>
        <p:txBody>
          <a:bodyPr/>
          <a:lstStyle/>
          <a:p>
            <a:fld id="{1A987336-FFE5-43A0-BD14-654478588A0F}" type="slidenum">
              <a:rPr lang="en-GB" smtClean="0"/>
              <a:pPr/>
              <a:t>10</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sz="1600" dirty="0" smtClean="0"/>
          </a:p>
        </p:txBody>
      </p:sp>
      <p:sp>
        <p:nvSpPr>
          <p:cNvPr id="25604" name="Slide Number Placeholder 3"/>
          <p:cNvSpPr>
            <a:spLocks noGrp="1"/>
          </p:cNvSpPr>
          <p:nvPr>
            <p:ph type="sldNum" sz="quarter" idx="5"/>
          </p:nvPr>
        </p:nvSpPr>
        <p:spPr>
          <a:noFill/>
        </p:spPr>
        <p:txBody>
          <a:bodyPr/>
          <a:lstStyle/>
          <a:p>
            <a:fld id="{1A987336-FFE5-43A0-BD14-654478588A0F}" type="slidenum">
              <a:rPr lang="en-GB" smtClean="0"/>
              <a:pPr/>
              <a:t>11</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70C8612-7D2C-4500-99D4-567CF54300C6}" type="slidenum">
              <a:rPr lang="en-GB" smtClean="0"/>
              <a:pPr>
                <a:defRPr/>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5"/>
          <p:cNvSpPr txBox="1">
            <a:spLocks/>
          </p:cNvSpPr>
          <p:nvPr userDrawn="1"/>
        </p:nvSpPr>
        <p:spPr>
          <a:xfrm>
            <a:off x="467544" y="202438"/>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BD SQA LOGO  TITLE HOLD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3049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0207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QA LOGO  FINAL HOLDING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1537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199018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4926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7832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QA LOGO  FINAL HOLDING SLIDE">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print"/>
          <a:stretch>
            <a:fillRect/>
          </a:stretch>
        </p:blipFill>
        <p:spPr>
          <a:xfrm>
            <a:off x="2041858" y="908720"/>
            <a:ext cx="4802491" cy="2551393"/>
          </a:xfrm>
          <a:prstGeom prst="rect">
            <a:avLst/>
          </a:prstGeom>
        </p:spPr>
      </p:pic>
      <p:sp>
        <p:nvSpPr>
          <p:cNvPr id="3" name="TextBox 2"/>
          <p:cNvSpPr txBox="1"/>
          <p:nvPr userDrawn="1"/>
        </p:nvSpPr>
        <p:spPr>
          <a:xfrm>
            <a:off x="1979712" y="3789041"/>
            <a:ext cx="5328591" cy="769441"/>
          </a:xfrm>
          <a:prstGeom prst="rect">
            <a:avLst/>
          </a:prstGeom>
          <a:noFill/>
        </p:spPr>
        <p:txBody>
          <a:bodyPr wrap="square" rtlCol="0">
            <a:spAutoFit/>
          </a:bodyPr>
          <a:lstStyle/>
          <a:p>
            <a:r>
              <a:rPr lang="en-GB" altLang="en-US" sz="2600" b="1" dirty="0" smtClean="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smtClean="0">
                <a:solidFill>
                  <a:srgbClr val="FFFFFF"/>
                </a:solidFill>
              </a:rPr>
              <a:t> 0303 </a:t>
            </a:r>
            <a:r>
              <a:rPr lang="en-GB" altLang="en-US" sz="2600" b="1" dirty="0">
                <a:solidFill>
                  <a:srgbClr val="FFFFFF"/>
                </a:solidFill>
              </a:rPr>
              <a:t>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17771670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8638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QA LOGO  FINAL HOLDING SLIDE">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print"/>
          <a:stretch>
            <a:fillRect/>
          </a:stretch>
        </p:blipFill>
        <p:spPr>
          <a:xfrm>
            <a:off x="2041858" y="908720"/>
            <a:ext cx="4802491" cy="2551393"/>
          </a:xfrm>
          <a:prstGeom prst="rect">
            <a:avLst/>
          </a:prstGeom>
        </p:spPr>
      </p:pic>
      <p:sp>
        <p:nvSpPr>
          <p:cNvPr id="3" name="TextBox 2"/>
          <p:cNvSpPr txBox="1"/>
          <p:nvPr userDrawn="1"/>
        </p:nvSpPr>
        <p:spPr>
          <a:xfrm>
            <a:off x="1979712" y="3789041"/>
            <a:ext cx="5328591" cy="769441"/>
          </a:xfrm>
          <a:prstGeom prst="rect">
            <a:avLst/>
          </a:prstGeom>
          <a:noFill/>
        </p:spPr>
        <p:txBody>
          <a:bodyPr wrap="square" rtlCol="0">
            <a:spAutoFit/>
          </a:bodyPr>
          <a:lstStyle/>
          <a:p>
            <a:r>
              <a:rPr lang="en-GB" altLang="en-US" sz="2600" b="1" dirty="0" smtClean="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smtClean="0">
                <a:solidFill>
                  <a:srgbClr val="FFFFFF"/>
                </a:solidFill>
              </a:rPr>
              <a:t> 0303 </a:t>
            </a:r>
            <a:r>
              <a:rPr lang="en-GB" altLang="en-US" sz="2600" b="1" dirty="0">
                <a:solidFill>
                  <a:srgbClr val="FFFFFF"/>
                </a:solidFill>
              </a:rPr>
              <a:t>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23763336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13.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11.xml"/><Relationship Id="rId1"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9.xml"/><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979712" y="3789041"/>
            <a:ext cx="5328591" cy="769441"/>
          </a:xfrm>
          <a:prstGeom prst="rect">
            <a:avLst/>
          </a:prstGeom>
          <a:noFill/>
        </p:spPr>
        <p:txBody>
          <a:bodyPr wrap="square" rtlCol="0">
            <a:spAutoFit/>
          </a:bodyPr>
          <a:lstStyle/>
          <a:p>
            <a:r>
              <a:rPr lang="en-GB" altLang="en-US" sz="2600" b="1" dirty="0" smtClean="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smtClean="0">
                <a:solidFill>
                  <a:srgbClr val="FFFFFF"/>
                </a:solidFill>
              </a:rPr>
              <a:t> 0303 </a:t>
            </a:r>
            <a:r>
              <a:rPr lang="en-GB" altLang="en-US" sz="2600" b="1" dirty="0">
                <a:solidFill>
                  <a:srgbClr val="FFFFFF"/>
                </a:solidFill>
              </a:rPr>
              <a:t>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354389512"/>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3" r:id="rId1"/>
    <p:sldLayoutId id="2147483676" r:id="rId2"/>
    <p:sldLayoutId id="2147483677" r:id="rId3"/>
    <p:sldLayoutId id="2147483678"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7"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119308"/>
      </p:ext>
    </p:extLst>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userDrawn="1"/>
        </p:nvPicPr>
        <p:blipFill>
          <a:blip r:embed="rId4" cstate="print"/>
          <a:stretch>
            <a:fillRect/>
          </a:stretch>
        </p:blipFill>
        <p:spPr>
          <a:xfrm>
            <a:off x="2041858" y="908720"/>
            <a:ext cx="4802491" cy="2551393"/>
          </a:xfrm>
          <a:prstGeom prst="rect">
            <a:avLst/>
          </a:prstGeom>
        </p:spPr>
      </p:pic>
    </p:spTree>
    <p:extLst>
      <p:ext uri="{BB962C8B-B14F-4D97-AF65-F5344CB8AC3E}">
        <p14:creationId xmlns:p14="http://schemas.microsoft.com/office/powerpoint/2010/main" val="433190268"/>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385257"/>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074673"/>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quotedb.com/authors/confuciu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title"/>
          </p:nvPr>
        </p:nvSpPr>
        <p:spPr>
          <a:xfrm>
            <a:off x="457200" y="2060575"/>
            <a:ext cx="8229600" cy="1143000"/>
          </a:xfrm>
        </p:spPr>
        <p:txBody>
          <a:bodyPr/>
          <a:lstStyle/>
          <a:p>
            <a:pPr algn="ctr" eaLnBrk="1" hangingPunct="1">
              <a:defRPr/>
            </a:pPr>
            <a:r>
              <a:rPr lang="en-GB" dirty="0" smtClean="0">
                <a:solidFill>
                  <a:schemeClr val="bg1"/>
                </a:solidFill>
              </a:rPr>
              <a:t>Digital Technologies for Administrators</a:t>
            </a:r>
          </a:p>
        </p:txBody>
      </p:sp>
      <p:sp>
        <p:nvSpPr>
          <p:cNvPr id="3075" name="Rectangle 8"/>
          <p:cNvSpPr>
            <a:spLocks noChangeArrowheads="1"/>
          </p:cNvSpPr>
          <p:nvPr/>
        </p:nvSpPr>
        <p:spPr bwMode="auto">
          <a:xfrm>
            <a:off x="467544" y="3573016"/>
            <a:ext cx="8229600" cy="1143000"/>
          </a:xfrm>
          <a:prstGeom prst="rect">
            <a:avLst/>
          </a:prstGeom>
          <a:noFill/>
          <a:ln w="9525">
            <a:noFill/>
            <a:miter lim="800000"/>
            <a:headEnd/>
            <a:tailEnd/>
          </a:ln>
        </p:spPr>
        <p:txBody>
          <a:bodyPr anchor="ctr"/>
          <a:lstStyle/>
          <a:p>
            <a:pPr algn="ctr"/>
            <a:r>
              <a:rPr lang="en-GB" sz="2400" dirty="0" smtClean="0">
                <a:solidFill>
                  <a:schemeClr val="accent5">
                    <a:lumMod val="40000"/>
                    <a:lumOff val="60000"/>
                  </a:schemeClr>
                </a:solidFill>
              </a:rPr>
              <a:t>Problem Solving Approach to Learning and Teaching</a:t>
            </a:r>
          </a:p>
          <a:p>
            <a:pPr algn="ctr"/>
            <a:endParaRPr lang="en-GB" sz="2400" dirty="0" smtClean="0">
              <a:solidFill>
                <a:schemeClr val="accent5">
                  <a:lumMod val="40000"/>
                  <a:lumOff val="60000"/>
                </a:schemeClr>
              </a:solidFill>
            </a:endParaRPr>
          </a:p>
          <a:p>
            <a:pPr algn="ctr"/>
            <a:r>
              <a:rPr lang="en-GB" sz="2400" dirty="0" smtClean="0">
                <a:solidFill>
                  <a:schemeClr val="accent5">
                    <a:lumMod val="40000"/>
                    <a:lumOff val="60000"/>
                  </a:schemeClr>
                </a:solidFill>
              </a:rPr>
              <a:t>June </a:t>
            </a:r>
            <a:r>
              <a:rPr lang="en-GB" sz="2400" dirty="0" err="1" smtClean="0">
                <a:solidFill>
                  <a:schemeClr val="accent5">
                    <a:lumMod val="40000"/>
                    <a:lumOff val="60000"/>
                  </a:schemeClr>
                </a:solidFill>
              </a:rPr>
              <a:t>McCamlie</a:t>
            </a:r>
            <a:endParaRPr lang="en-GB" sz="2400" dirty="0" smtClean="0">
              <a:solidFill>
                <a:schemeClr val="accent5">
                  <a:lumMod val="40000"/>
                  <a:lumOff val="60000"/>
                </a:schemeClr>
              </a:solidFill>
            </a:endParaRPr>
          </a:p>
        </p:txBody>
      </p:sp>
    </p:spTree>
    <p:extLst>
      <p:ext uri="{BB962C8B-B14F-4D97-AF65-F5344CB8AC3E}">
        <p14:creationId xmlns:p14="http://schemas.microsoft.com/office/powerpoint/2010/main" val="4048905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21196" y="404664"/>
            <a:ext cx="8229600" cy="1570186"/>
          </a:xfrm>
        </p:spPr>
        <p:txBody>
          <a:bodyPr/>
          <a:lstStyle/>
          <a:p>
            <a:pPr eaLnBrk="1" hangingPunct="1">
              <a:defRPr/>
            </a:pPr>
            <a:r>
              <a:rPr lang="en-GB" sz="3200" dirty="0" smtClean="0">
                <a:solidFill>
                  <a:schemeClr val="accent5">
                    <a:lumMod val="40000"/>
                    <a:lumOff val="60000"/>
                  </a:schemeClr>
                </a:solidFill>
              </a:rPr>
              <a:t>Students must investigate, gather and document information to meet the evidence requirements.</a:t>
            </a:r>
          </a:p>
        </p:txBody>
      </p:sp>
      <p:sp>
        <p:nvSpPr>
          <p:cNvPr id="6" name="Content Placeholder 5"/>
          <p:cNvSpPr>
            <a:spLocks noGrp="1"/>
          </p:cNvSpPr>
          <p:nvPr>
            <p:ph idx="1"/>
          </p:nvPr>
        </p:nvSpPr>
        <p:spPr>
          <a:xfrm>
            <a:off x="488284" y="1844824"/>
            <a:ext cx="8229600" cy="3959969"/>
          </a:xfrm>
        </p:spPr>
        <p:txBody>
          <a:bodyPr/>
          <a:lstStyle/>
          <a:p>
            <a:r>
              <a:rPr lang="en-GB" dirty="0" smtClean="0">
                <a:solidFill>
                  <a:schemeClr val="bg1"/>
                </a:solidFill>
              </a:rPr>
              <a:t>The students will undertake investigative research using the Internet and the WWW.</a:t>
            </a:r>
          </a:p>
          <a:p>
            <a:r>
              <a:rPr lang="en-GB" dirty="0" smtClean="0">
                <a:solidFill>
                  <a:schemeClr val="bg1"/>
                </a:solidFill>
              </a:rPr>
              <a:t>They should know how to authenticate that the information being gathered is valid.</a:t>
            </a:r>
          </a:p>
          <a:p>
            <a:r>
              <a:rPr lang="en-GB" dirty="0" smtClean="0">
                <a:solidFill>
                  <a:schemeClr val="bg1"/>
                </a:solidFill>
              </a:rPr>
              <a:t>Documenting this research is very important if students want to achieve.  </a:t>
            </a:r>
          </a:p>
          <a:p>
            <a:r>
              <a:rPr lang="en-GB" dirty="0" smtClean="0">
                <a:solidFill>
                  <a:schemeClr val="bg1"/>
                </a:solidFill>
              </a:rPr>
              <a:t>The research will not only be used for this unit, but also Graded Unit 1.</a:t>
            </a:r>
          </a:p>
          <a:p>
            <a:endParaRPr lang="en-GB" dirty="0"/>
          </a:p>
        </p:txBody>
      </p:sp>
      <p:sp>
        <p:nvSpPr>
          <p:cNvPr id="7" name="TextBox 6"/>
          <p:cNvSpPr txBox="1"/>
          <p:nvPr/>
        </p:nvSpPr>
        <p:spPr>
          <a:xfrm>
            <a:off x="292948" y="1844824"/>
            <a:ext cx="8424936" cy="1077218"/>
          </a:xfrm>
          <a:prstGeom prst="rect">
            <a:avLst/>
          </a:prstGeom>
          <a:noFill/>
        </p:spPr>
        <p:txBody>
          <a:bodyPr wrap="square" rtlCol="0">
            <a:spAutoFit/>
          </a:bodyPr>
          <a:lstStyle/>
          <a:p>
            <a:endParaRPr lang="en-GB" sz="1600" dirty="0" smtClean="0">
              <a:solidFill>
                <a:schemeClr val="accent2"/>
              </a:solidFill>
            </a:endParaRPr>
          </a:p>
          <a:p>
            <a:endParaRPr lang="en-GB" sz="1600" dirty="0" smtClean="0">
              <a:solidFill>
                <a:schemeClr val="accent2"/>
              </a:solidFill>
            </a:endParaRPr>
          </a:p>
          <a:p>
            <a:endParaRPr lang="en-GB" sz="1600" dirty="0" smtClean="0">
              <a:solidFill>
                <a:schemeClr val="accent2"/>
              </a:solidFill>
            </a:endParaRPr>
          </a:p>
          <a:p>
            <a:endParaRPr lang="en-GB" sz="1600" dirty="0">
              <a:solidFill>
                <a:schemeClr val="accent2"/>
              </a:solidFill>
            </a:endParaRPr>
          </a:p>
        </p:txBody>
      </p:sp>
    </p:spTree>
    <p:extLst>
      <p:ext uri="{BB962C8B-B14F-4D97-AF65-F5344CB8AC3E}">
        <p14:creationId xmlns:p14="http://schemas.microsoft.com/office/powerpoint/2010/main" val="2279887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7544" y="620688"/>
            <a:ext cx="8229600" cy="1143000"/>
          </a:xfrm>
        </p:spPr>
        <p:txBody>
          <a:bodyPr/>
          <a:lstStyle/>
          <a:p>
            <a:pPr eaLnBrk="1" hangingPunct="1">
              <a:defRPr/>
            </a:pPr>
            <a:r>
              <a:rPr lang="en-GB" sz="3200" dirty="0" smtClean="0">
                <a:solidFill>
                  <a:schemeClr val="accent6"/>
                </a:solidFill>
              </a:rPr>
              <a:t>Confucius</a:t>
            </a:r>
          </a:p>
        </p:txBody>
      </p:sp>
      <p:sp>
        <p:nvSpPr>
          <p:cNvPr id="14339" name="Rectangle 3"/>
          <p:cNvSpPr>
            <a:spLocks noGrp="1" noChangeArrowheads="1"/>
          </p:cNvSpPr>
          <p:nvPr>
            <p:ph idx="1"/>
          </p:nvPr>
        </p:nvSpPr>
        <p:spPr/>
        <p:txBody>
          <a:bodyPr/>
          <a:lstStyle/>
          <a:p>
            <a:pPr eaLnBrk="1" hangingPunct="1">
              <a:defRPr/>
            </a:pPr>
            <a:r>
              <a:rPr lang="en-GB" b="1" dirty="0" smtClean="0">
                <a:solidFill>
                  <a:schemeClr val="accent2"/>
                </a:solidFill>
              </a:rPr>
              <a:t>“I hear and I forget. I see and I remember. I do and I understand.”</a:t>
            </a:r>
            <a:r>
              <a:rPr lang="en-GB" dirty="0" smtClean="0"/>
              <a:t> </a:t>
            </a:r>
          </a:p>
          <a:p>
            <a:pPr eaLnBrk="1" hangingPunct="1">
              <a:defRPr/>
            </a:pPr>
            <a:endParaRPr lang="en-GB" dirty="0" smtClean="0"/>
          </a:p>
          <a:p>
            <a:pPr eaLnBrk="1" hangingPunct="1">
              <a:defRPr/>
            </a:pPr>
            <a:endParaRPr lang="en-GB" dirty="0" smtClean="0"/>
          </a:p>
        </p:txBody>
      </p:sp>
      <p:pic>
        <p:nvPicPr>
          <p:cNvPr id="4" name="Picture 4" descr="Confucius">
            <a:hlinkClick r:id="rId3"/>
          </p:cNvPr>
          <p:cNvPicPr>
            <a:picLocks noChangeAspect="1" noChangeArrowheads="1"/>
          </p:cNvPicPr>
          <p:nvPr/>
        </p:nvPicPr>
        <p:blipFill>
          <a:blip r:embed="rId4" cstate="print"/>
          <a:srcRect/>
          <a:stretch>
            <a:fillRect/>
          </a:stretch>
        </p:blipFill>
        <p:spPr bwMode="auto">
          <a:xfrm>
            <a:off x="5292080" y="2492896"/>
            <a:ext cx="1970087" cy="2592387"/>
          </a:xfrm>
          <a:prstGeom prst="rect">
            <a:avLst/>
          </a:prstGeom>
          <a:noFill/>
        </p:spPr>
      </p:pic>
    </p:spTree>
    <p:extLst>
      <p:ext uri="{BB962C8B-B14F-4D97-AF65-F5344CB8AC3E}">
        <p14:creationId xmlns:p14="http://schemas.microsoft.com/office/powerpoint/2010/main" val="3806398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55" y="548680"/>
            <a:ext cx="8229600" cy="1143000"/>
          </a:xfrm>
        </p:spPr>
        <p:txBody>
          <a:bodyPr/>
          <a:lstStyle/>
          <a:p>
            <a:r>
              <a:rPr lang="en-GB" dirty="0" smtClean="0">
                <a:solidFill>
                  <a:schemeClr val="bg1"/>
                </a:solidFill>
              </a:rPr>
              <a:t>Students should do their own learning</a:t>
            </a:r>
            <a:r>
              <a:rPr lang="en-GB" dirty="0" smtClean="0"/>
              <a:t/>
            </a:r>
            <a:br>
              <a:rPr lang="en-GB" dirty="0" smtClean="0"/>
            </a:br>
            <a:endParaRPr lang="en-GB" dirty="0"/>
          </a:p>
        </p:txBody>
      </p:sp>
      <p:pic>
        <p:nvPicPr>
          <p:cNvPr id="6" name="Picture 10" descr="tltw"/>
          <p:cNvPicPr>
            <a:picLocks noChangeAspect="1" noChangeArrowheads="1"/>
          </p:cNvPicPr>
          <p:nvPr/>
        </p:nvPicPr>
        <p:blipFill>
          <a:blip r:embed="rId3" cstate="print"/>
          <a:srcRect/>
          <a:stretch>
            <a:fillRect/>
          </a:stretch>
        </p:blipFill>
        <p:spPr bwMode="auto">
          <a:xfrm>
            <a:off x="7452320" y="332656"/>
            <a:ext cx="1238250" cy="1238250"/>
          </a:xfrm>
          <a:prstGeom prst="rect">
            <a:avLst/>
          </a:prstGeom>
          <a:noFill/>
        </p:spPr>
      </p:pic>
      <p:pic>
        <p:nvPicPr>
          <p:cNvPr id="7" name="Content Placeholder 6" descr="Brain Usage Profile - left brain: 60.9%, right brain: 39.1%, auditory: 28.6%, visual: 71.4%"/>
          <p:cNvPicPr>
            <a:picLocks noGrp="1" noChangeAspect="1" noChangeArrowheads="1"/>
          </p:cNvPicPr>
          <p:nvPr>
            <p:ph idx="1"/>
          </p:nvPr>
        </p:nvPicPr>
        <p:blipFill>
          <a:blip r:embed="rId4" cstate="print"/>
          <a:srcRect/>
          <a:stretch>
            <a:fillRect/>
          </a:stretch>
        </p:blipFill>
        <p:spPr bwMode="auto">
          <a:xfrm>
            <a:off x="2918460" y="2589212"/>
            <a:ext cx="3307080" cy="2514600"/>
          </a:xfrm>
          <a:prstGeom prst="rect">
            <a:avLst/>
          </a:prstGeom>
          <a:noFill/>
        </p:spPr>
      </p:pic>
      <p:sp>
        <p:nvSpPr>
          <p:cNvPr id="8" name="TextBox 7"/>
          <p:cNvSpPr txBox="1"/>
          <p:nvPr/>
        </p:nvSpPr>
        <p:spPr>
          <a:xfrm>
            <a:off x="539552" y="1844824"/>
            <a:ext cx="3744416" cy="461665"/>
          </a:xfrm>
          <a:prstGeom prst="rect">
            <a:avLst/>
          </a:prstGeom>
          <a:noFill/>
        </p:spPr>
        <p:txBody>
          <a:bodyPr wrap="square" rtlCol="0">
            <a:spAutoFit/>
          </a:bodyPr>
          <a:lstStyle/>
          <a:p>
            <a:r>
              <a:rPr lang="en-GB" sz="2400" b="1" dirty="0" smtClean="0">
                <a:solidFill>
                  <a:schemeClr val="accent6"/>
                </a:solidFill>
              </a:rPr>
              <a:t>Whole Brain Learning</a:t>
            </a:r>
            <a:endParaRPr lang="en-GB" sz="2400" b="1" dirty="0">
              <a:solidFill>
                <a:schemeClr val="accent6"/>
              </a:solidFill>
            </a:endParaRPr>
          </a:p>
        </p:txBody>
      </p:sp>
    </p:spTree>
    <p:extLst>
      <p:ext uri="{BB962C8B-B14F-4D97-AF65-F5344CB8AC3E}">
        <p14:creationId xmlns:p14="http://schemas.microsoft.com/office/powerpoint/2010/main" val="1521398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GB" dirty="0" smtClean="0">
                <a:solidFill>
                  <a:schemeClr val="bg1"/>
                </a:solidFill>
              </a:rPr>
              <a:t>Presenting Information</a:t>
            </a:r>
            <a:r>
              <a:rPr lang="en-GB" dirty="0" smtClean="0"/>
              <a:t/>
            </a:r>
            <a:br>
              <a:rPr lang="en-GB" dirty="0" smtClean="0"/>
            </a:br>
            <a:endParaRPr lang="en-GB" dirty="0"/>
          </a:p>
        </p:txBody>
      </p:sp>
      <p:pic>
        <p:nvPicPr>
          <p:cNvPr id="6" name="Picture 10" descr="tltw"/>
          <p:cNvPicPr>
            <a:picLocks noChangeAspect="1" noChangeArrowheads="1"/>
          </p:cNvPicPr>
          <p:nvPr/>
        </p:nvPicPr>
        <p:blipFill>
          <a:blip r:embed="rId3" cstate="print"/>
          <a:srcRect/>
          <a:stretch>
            <a:fillRect/>
          </a:stretch>
        </p:blipFill>
        <p:spPr bwMode="auto">
          <a:xfrm>
            <a:off x="7452320" y="332656"/>
            <a:ext cx="1238250" cy="1238250"/>
          </a:xfrm>
          <a:prstGeom prst="rect">
            <a:avLst/>
          </a:prstGeom>
          <a:noFill/>
        </p:spPr>
      </p:pic>
      <p:sp>
        <p:nvSpPr>
          <p:cNvPr id="9" name="Content Placeholder 8"/>
          <p:cNvSpPr>
            <a:spLocks noGrp="1"/>
          </p:cNvSpPr>
          <p:nvPr>
            <p:ph idx="1"/>
          </p:nvPr>
        </p:nvSpPr>
        <p:spPr>
          <a:xfrm>
            <a:off x="5364088" y="1600200"/>
            <a:ext cx="3322712" cy="4492625"/>
          </a:xfrm>
        </p:spPr>
        <p:txBody>
          <a:bodyPr/>
          <a:lstStyle/>
          <a:p>
            <a:pPr>
              <a:spcBef>
                <a:spcPct val="50000"/>
              </a:spcBef>
              <a:buNone/>
            </a:pPr>
            <a:r>
              <a:rPr lang="en-GB" dirty="0" smtClean="0">
                <a:solidFill>
                  <a:schemeClr val="accent2"/>
                </a:solidFill>
              </a:rPr>
              <a:t>Use Whole Brain</a:t>
            </a:r>
          </a:p>
          <a:p>
            <a:pPr>
              <a:spcBef>
                <a:spcPct val="50000"/>
              </a:spcBef>
              <a:buNone/>
            </a:pPr>
            <a:endParaRPr lang="en-GB" dirty="0" smtClean="0">
              <a:solidFill>
                <a:schemeClr val="accent2"/>
              </a:solidFill>
            </a:endParaRPr>
          </a:p>
          <a:p>
            <a:pPr>
              <a:spcBef>
                <a:spcPct val="50000"/>
              </a:spcBef>
              <a:buNone/>
            </a:pPr>
            <a:r>
              <a:rPr lang="en-GB" dirty="0" smtClean="0">
                <a:solidFill>
                  <a:schemeClr val="accent2"/>
                </a:solidFill>
              </a:rPr>
              <a:t>Logic - Facts and </a:t>
            </a:r>
          </a:p>
          <a:p>
            <a:pPr>
              <a:spcBef>
                <a:spcPct val="50000"/>
              </a:spcBef>
              <a:buNone/>
            </a:pPr>
            <a:r>
              <a:rPr lang="en-GB" dirty="0" smtClean="0">
                <a:solidFill>
                  <a:schemeClr val="accent2"/>
                </a:solidFill>
              </a:rPr>
              <a:t>            Figures</a:t>
            </a:r>
          </a:p>
          <a:p>
            <a:pPr>
              <a:spcBef>
                <a:spcPct val="50000"/>
              </a:spcBef>
              <a:buNone/>
            </a:pPr>
            <a:r>
              <a:rPr lang="en-GB" dirty="0" smtClean="0">
                <a:solidFill>
                  <a:schemeClr val="accent2"/>
                </a:solidFill>
              </a:rPr>
              <a:t>Holistic - Graphical </a:t>
            </a:r>
          </a:p>
          <a:p>
            <a:pPr>
              <a:spcBef>
                <a:spcPct val="50000"/>
              </a:spcBef>
              <a:buNone/>
            </a:pPr>
            <a:r>
              <a:rPr lang="en-GB" dirty="0" smtClean="0">
                <a:solidFill>
                  <a:schemeClr val="accent2"/>
                </a:solidFill>
              </a:rPr>
              <a:t>               Images</a:t>
            </a:r>
          </a:p>
          <a:p>
            <a:pPr>
              <a:spcBef>
                <a:spcPct val="50000"/>
              </a:spcBef>
            </a:pPr>
            <a:endParaRPr lang="en-GB" dirty="0" smtClean="0">
              <a:solidFill>
                <a:schemeClr val="folHlink"/>
              </a:solidFill>
            </a:endParaRPr>
          </a:p>
          <a:p>
            <a:endParaRPr lang="en-GB" dirty="0"/>
          </a:p>
        </p:txBody>
      </p:sp>
      <p:pic>
        <p:nvPicPr>
          <p:cNvPr id="10" name="Picture 6" descr="picture_herrmann_whole_brain_model"/>
          <p:cNvPicPr>
            <a:picLocks noChangeAspect="1" noChangeArrowheads="1"/>
          </p:cNvPicPr>
          <p:nvPr/>
        </p:nvPicPr>
        <p:blipFill>
          <a:blip r:embed="rId4" cstate="print"/>
          <a:srcRect l="3200" t="18816" r="2707" b="2527"/>
          <a:stretch>
            <a:fillRect/>
          </a:stretch>
        </p:blipFill>
        <p:spPr bwMode="auto">
          <a:xfrm>
            <a:off x="1116013" y="2205038"/>
            <a:ext cx="4248150" cy="3311525"/>
          </a:xfrm>
          <a:prstGeom prst="rect">
            <a:avLst/>
          </a:prstGeom>
          <a:noFill/>
        </p:spPr>
      </p:pic>
      <p:sp>
        <p:nvSpPr>
          <p:cNvPr id="11" name="AutoShape 9"/>
          <p:cNvSpPr>
            <a:spLocks noChangeArrowheads="1"/>
          </p:cNvSpPr>
          <p:nvPr/>
        </p:nvSpPr>
        <p:spPr bwMode="auto">
          <a:xfrm>
            <a:off x="6444208" y="2060848"/>
            <a:ext cx="863600" cy="576263"/>
          </a:xfrm>
          <a:prstGeom prst="downArrow">
            <a:avLst>
              <a:gd name="adj1" fmla="val 50000"/>
              <a:gd name="adj2" fmla="val 25000"/>
            </a:avLst>
          </a:prstGeom>
          <a:solidFill>
            <a:srgbClr val="6A37FB"/>
          </a:solidFill>
          <a:ln w="9525">
            <a:solidFill>
              <a:srgbClr val="6A37FB"/>
            </a:solidFill>
            <a:miter lim="800000"/>
            <a:headEnd/>
            <a:tailEnd/>
          </a:ln>
          <a:effectLst/>
        </p:spPr>
        <p:txBody>
          <a:bodyPr vert="eaVert" wrap="none" anchor="ctr"/>
          <a:lstStyle/>
          <a:p>
            <a:endParaRPr lang="en-GB"/>
          </a:p>
        </p:txBody>
      </p:sp>
    </p:spTree>
    <p:extLst>
      <p:ext uri="{BB962C8B-B14F-4D97-AF65-F5344CB8AC3E}">
        <p14:creationId xmlns:p14="http://schemas.microsoft.com/office/powerpoint/2010/main" val="2148745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lstStyle/>
          <a:p>
            <a:r>
              <a:rPr lang="en-GB" dirty="0" smtClean="0">
                <a:solidFill>
                  <a:schemeClr val="bg1"/>
                </a:solidFill>
              </a:rPr>
              <a:t>How are your Students?</a:t>
            </a:r>
            <a:endParaRPr lang="en-GB" dirty="0">
              <a:solidFill>
                <a:schemeClr val="bg1"/>
              </a:solidFill>
            </a:endParaRPr>
          </a:p>
        </p:txBody>
      </p:sp>
      <p:sp>
        <p:nvSpPr>
          <p:cNvPr id="3" name="Content Placeholder 2"/>
          <p:cNvSpPr>
            <a:spLocks noGrp="1"/>
          </p:cNvSpPr>
          <p:nvPr>
            <p:ph idx="1"/>
          </p:nvPr>
        </p:nvSpPr>
        <p:spPr>
          <a:xfrm>
            <a:off x="323528" y="1988840"/>
            <a:ext cx="8229600" cy="4492625"/>
          </a:xfrm>
        </p:spPr>
        <p:txBody>
          <a:bodyPr/>
          <a:lstStyle/>
          <a:p>
            <a:pPr>
              <a:buNone/>
            </a:pPr>
            <a:r>
              <a:rPr lang="en-US" dirty="0" smtClean="0"/>
              <a:t>.</a:t>
            </a:r>
            <a:endParaRPr lang="en-GB" dirty="0" smtClean="0"/>
          </a:p>
          <a:p>
            <a:endParaRPr lang="en-GB" dirty="0" smtClean="0"/>
          </a:p>
        </p:txBody>
      </p:sp>
      <p:pic>
        <p:nvPicPr>
          <p:cNvPr id="4" name="Picture 5" descr="brainstates"/>
          <p:cNvPicPr>
            <a:picLocks noChangeAspect="1" noChangeArrowheads="1"/>
          </p:cNvPicPr>
          <p:nvPr/>
        </p:nvPicPr>
        <p:blipFill>
          <a:blip r:embed="rId3" cstate="print"/>
          <a:srcRect l="4222" t="7462" r="7048" b="8409"/>
          <a:stretch>
            <a:fillRect/>
          </a:stretch>
        </p:blipFill>
        <p:spPr bwMode="auto">
          <a:xfrm>
            <a:off x="1042988" y="2420938"/>
            <a:ext cx="4537075" cy="3240087"/>
          </a:xfrm>
          <a:prstGeom prst="rect">
            <a:avLst/>
          </a:prstGeom>
          <a:noFill/>
        </p:spPr>
      </p:pic>
      <p:sp>
        <p:nvSpPr>
          <p:cNvPr id="7" name="Cloud Callout 6"/>
          <p:cNvSpPr/>
          <p:nvPr/>
        </p:nvSpPr>
        <p:spPr>
          <a:xfrm>
            <a:off x="5508104" y="2708920"/>
            <a:ext cx="3240360" cy="2664296"/>
          </a:xfrm>
          <a:prstGeom prst="cloudCallout">
            <a:avLst>
              <a:gd name="adj1" fmla="val -63775"/>
              <a:gd name="adj2" fmla="val 5578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445552" y="3356992"/>
            <a:ext cx="3698448" cy="646331"/>
          </a:xfrm>
          <a:prstGeom prst="rect">
            <a:avLst/>
          </a:prstGeom>
        </p:spPr>
        <p:txBody>
          <a:bodyPr wrap="square">
            <a:spAutoFit/>
          </a:bodyPr>
          <a:lstStyle/>
          <a:p>
            <a:pPr algn="ctr"/>
            <a:r>
              <a:rPr lang="en-GB" b="1" dirty="0" smtClean="0">
                <a:solidFill>
                  <a:schemeClr val="bg1"/>
                </a:solidFill>
              </a:rPr>
              <a:t>Hope they are </a:t>
            </a:r>
          </a:p>
          <a:p>
            <a:pPr algn="ctr"/>
            <a:r>
              <a:rPr lang="en-GB" b="1" dirty="0" smtClean="0">
                <a:solidFill>
                  <a:schemeClr val="bg1"/>
                </a:solidFill>
              </a:rPr>
              <a:t>not at this stage!!</a:t>
            </a:r>
            <a:endParaRPr lang="en-GB" b="1" dirty="0">
              <a:solidFill>
                <a:schemeClr val="bg1"/>
              </a:solidFill>
            </a:endParaRPr>
          </a:p>
        </p:txBody>
      </p:sp>
    </p:spTree>
    <p:extLst>
      <p:ext uri="{BB962C8B-B14F-4D97-AF65-F5344CB8AC3E}">
        <p14:creationId xmlns:p14="http://schemas.microsoft.com/office/powerpoint/2010/main" val="3044402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r>
              <a:rPr lang="en-GB" dirty="0" smtClean="0">
                <a:solidFill>
                  <a:schemeClr val="accent5">
                    <a:lumMod val="40000"/>
                    <a:lumOff val="60000"/>
                  </a:schemeClr>
                </a:solidFill>
              </a:rPr>
              <a:t>Graphical Organisers </a:t>
            </a:r>
            <a:endParaRPr lang="en-GB" dirty="0">
              <a:solidFill>
                <a:schemeClr val="accent5">
                  <a:lumMod val="40000"/>
                  <a:lumOff val="60000"/>
                </a:schemeClr>
              </a:solidFill>
            </a:endParaRPr>
          </a:p>
        </p:txBody>
      </p:sp>
      <p:sp>
        <p:nvSpPr>
          <p:cNvPr id="3" name="Content Placeholder 2"/>
          <p:cNvSpPr>
            <a:spLocks noGrp="1"/>
          </p:cNvSpPr>
          <p:nvPr>
            <p:ph idx="1"/>
          </p:nvPr>
        </p:nvSpPr>
        <p:spPr>
          <a:xfrm>
            <a:off x="323528" y="1340768"/>
            <a:ext cx="8229600" cy="4492625"/>
          </a:xfrm>
        </p:spPr>
        <p:txBody>
          <a:bodyPr/>
          <a:lstStyle/>
          <a:p>
            <a:pPr>
              <a:buNone/>
            </a:pPr>
            <a:r>
              <a:rPr lang="en-GB" dirty="0" smtClean="0">
                <a:solidFill>
                  <a:schemeClr val="bg1"/>
                </a:solidFill>
              </a:rPr>
              <a:t>Using text as well as graphics can engage more</a:t>
            </a:r>
          </a:p>
          <a:p>
            <a:pPr>
              <a:buNone/>
            </a:pPr>
            <a:r>
              <a:rPr lang="en-GB" dirty="0" smtClean="0">
                <a:solidFill>
                  <a:schemeClr val="bg1"/>
                </a:solidFill>
              </a:rPr>
              <a:t>of the brain and therefore engage the student to</a:t>
            </a:r>
          </a:p>
          <a:p>
            <a:pPr>
              <a:buNone/>
            </a:pPr>
            <a:r>
              <a:rPr lang="en-GB" dirty="0" smtClean="0">
                <a:solidFill>
                  <a:schemeClr val="bg1"/>
                </a:solidFill>
              </a:rPr>
              <a:t>become a more active learner.</a:t>
            </a:r>
          </a:p>
          <a:p>
            <a:pPr>
              <a:buNone/>
            </a:pPr>
            <a:endParaRPr lang="en-GB" sz="1800" dirty="0" smtClean="0">
              <a:solidFill>
                <a:schemeClr val="bg1"/>
              </a:solidFill>
            </a:endParaRPr>
          </a:p>
          <a:p>
            <a:pPr>
              <a:buNone/>
            </a:pPr>
            <a:r>
              <a:rPr lang="en-GB" dirty="0">
                <a:solidFill>
                  <a:schemeClr val="bg1"/>
                </a:solidFill>
              </a:rPr>
              <a:t>Free software packages are available to </a:t>
            </a:r>
            <a:r>
              <a:rPr lang="en-GB" dirty="0" smtClean="0">
                <a:solidFill>
                  <a:schemeClr val="bg1"/>
                </a:solidFill>
              </a:rPr>
              <a:t>enable</a:t>
            </a:r>
          </a:p>
          <a:p>
            <a:pPr>
              <a:buNone/>
            </a:pPr>
            <a:r>
              <a:rPr lang="en-GB" dirty="0" smtClean="0">
                <a:solidFill>
                  <a:schemeClr val="bg1"/>
                </a:solidFill>
              </a:rPr>
              <a:t>the </a:t>
            </a:r>
            <a:r>
              <a:rPr lang="en-GB" dirty="0">
                <a:solidFill>
                  <a:schemeClr val="bg1"/>
                </a:solidFill>
              </a:rPr>
              <a:t>drawing of these </a:t>
            </a:r>
            <a:r>
              <a:rPr lang="en-GB" dirty="0" smtClean="0">
                <a:solidFill>
                  <a:schemeClr val="bg1"/>
                </a:solidFill>
              </a:rPr>
              <a:t>graphic organisers,</a:t>
            </a:r>
          </a:p>
          <a:p>
            <a:pPr>
              <a:buNone/>
            </a:pPr>
            <a:r>
              <a:rPr lang="en-GB" dirty="0" smtClean="0">
                <a:solidFill>
                  <a:schemeClr val="bg1"/>
                </a:solidFill>
              </a:rPr>
              <a:t>students </a:t>
            </a:r>
            <a:r>
              <a:rPr lang="en-GB" dirty="0">
                <a:solidFill>
                  <a:schemeClr val="bg1"/>
                </a:solidFill>
              </a:rPr>
              <a:t>can upload them to the cloud </a:t>
            </a:r>
            <a:r>
              <a:rPr lang="en-GB" dirty="0" smtClean="0">
                <a:solidFill>
                  <a:schemeClr val="bg1"/>
                </a:solidFill>
              </a:rPr>
              <a:t>and</a:t>
            </a:r>
          </a:p>
          <a:p>
            <a:pPr>
              <a:buNone/>
            </a:pPr>
            <a:r>
              <a:rPr lang="en-GB" dirty="0" smtClean="0">
                <a:solidFill>
                  <a:schemeClr val="bg1"/>
                </a:solidFill>
              </a:rPr>
              <a:t>allow </a:t>
            </a:r>
            <a:r>
              <a:rPr lang="en-GB" dirty="0">
                <a:solidFill>
                  <a:schemeClr val="bg1"/>
                </a:solidFill>
              </a:rPr>
              <a:t>access to </a:t>
            </a:r>
            <a:r>
              <a:rPr lang="en-GB" dirty="0" smtClean="0">
                <a:solidFill>
                  <a:schemeClr val="bg1"/>
                </a:solidFill>
              </a:rPr>
              <a:t>others in </a:t>
            </a:r>
            <a:r>
              <a:rPr lang="en-GB" dirty="0">
                <a:solidFill>
                  <a:schemeClr val="bg1"/>
                </a:solidFill>
              </a:rPr>
              <a:t>their group to </a:t>
            </a:r>
            <a:r>
              <a:rPr lang="en-GB" dirty="0" smtClean="0">
                <a:solidFill>
                  <a:schemeClr val="bg1"/>
                </a:solidFill>
              </a:rPr>
              <a:t>allow</a:t>
            </a:r>
          </a:p>
          <a:p>
            <a:pPr>
              <a:buNone/>
            </a:pPr>
            <a:r>
              <a:rPr lang="en-GB" dirty="0" smtClean="0">
                <a:solidFill>
                  <a:schemeClr val="bg1"/>
                </a:solidFill>
              </a:rPr>
              <a:t>collaborative </a:t>
            </a:r>
            <a:r>
              <a:rPr lang="en-GB" dirty="0">
                <a:solidFill>
                  <a:schemeClr val="bg1"/>
                </a:solidFill>
              </a:rPr>
              <a:t>working</a:t>
            </a:r>
            <a:endParaRPr lang="en-GB" dirty="0" smtClean="0">
              <a:solidFill>
                <a:schemeClr val="bg1"/>
              </a:solidFill>
            </a:endParaRPr>
          </a:p>
        </p:txBody>
      </p:sp>
    </p:spTree>
    <p:extLst>
      <p:ext uri="{BB962C8B-B14F-4D97-AF65-F5344CB8AC3E}">
        <p14:creationId xmlns:p14="http://schemas.microsoft.com/office/powerpoint/2010/main" val="441809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lstStyle/>
          <a:p>
            <a:r>
              <a:rPr lang="en-GB" dirty="0" smtClean="0">
                <a:solidFill>
                  <a:schemeClr val="accent5">
                    <a:lumMod val="40000"/>
                    <a:lumOff val="60000"/>
                  </a:schemeClr>
                </a:solidFill>
              </a:rPr>
              <a:t>Venn Diagram</a:t>
            </a:r>
            <a:endParaRPr lang="en-GB" dirty="0">
              <a:solidFill>
                <a:schemeClr val="accent5">
                  <a:lumMod val="40000"/>
                  <a:lumOff val="60000"/>
                </a:schemeClr>
              </a:solidFill>
            </a:endParaRPr>
          </a:p>
        </p:txBody>
      </p:sp>
      <p:sp>
        <p:nvSpPr>
          <p:cNvPr id="3" name="Content Placeholder 2"/>
          <p:cNvSpPr>
            <a:spLocks noGrp="1"/>
          </p:cNvSpPr>
          <p:nvPr>
            <p:ph idx="1"/>
          </p:nvPr>
        </p:nvSpPr>
        <p:spPr/>
        <p:txBody>
          <a:bodyPr/>
          <a:lstStyle/>
          <a:p>
            <a:r>
              <a:rPr lang="en-GB" dirty="0" smtClean="0">
                <a:solidFill>
                  <a:schemeClr val="bg1"/>
                </a:solidFill>
              </a:rPr>
              <a:t>Compare and contrast Cloud and Removable Storage</a:t>
            </a:r>
          </a:p>
          <a:p>
            <a:pPr>
              <a:buNone/>
            </a:pPr>
            <a:endParaRPr lang="en-GB" dirty="0" smtClean="0"/>
          </a:p>
          <a:p>
            <a:pPr>
              <a:buNone/>
            </a:pPr>
            <a:endParaRPr lang="en-GB" dirty="0" smtClean="0"/>
          </a:p>
        </p:txBody>
      </p:sp>
      <p:sp>
        <p:nvSpPr>
          <p:cNvPr id="4" name="Rectangle 3"/>
          <p:cNvSpPr/>
          <p:nvPr/>
        </p:nvSpPr>
        <p:spPr>
          <a:xfrm>
            <a:off x="2286000" y="3105835"/>
            <a:ext cx="4572000" cy="369332"/>
          </a:xfrm>
          <a:prstGeom prst="rect">
            <a:avLst/>
          </a:prstGeom>
        </p:spPr>
        <p:txBody>
          <a:bodyPr>
            <a:spAutoFit/>
          </a:bodyPr>
          <a:lstStyle/>
          <a:p>
            <a:endParaRPr lang="en-GB" dirty="0"/>
          </a:p>
        </p:txBody>
      </p:sp>
      <p:sp>
        <p:nvSpPr>
          <p:cNvPr id="5" name="Oval 7"/>
          <p:cNvSpPr>
            <a:spLocks noChangeArrowheads="1"/>
          </p:cNvSpPr>
          <p:nvPr/>
        </p:nvSpPr>
        <p:spPr bwMode="auto">
          <a:xfrm>
            <a:off x="611560" y="2492896"/>
            <a:ext cx="4392488" cy="3672408"/>
          </a:xfrm>
          <a:prstGeom prst="ellipse">
            <a:avLst/>
          </a:prstGeom>
          <a:noFill/>
          <a:ln w="9525">
            <a:solidFill>
              <a:schemeClr val="tx1"/>
            </a:solidFill>
            <a:round/>
            <a:headEnd/>
            <a:tailEnd/>
          </a:ln>
          <a:effectLst/>
        </p:spPr>
        <p:txBody>
          <a:bodyPr wrap="none" anchor="ctr"/>
          <a:lstStyle/>
          <a:p>
            <a:endParaRPr lang="en-GB"/>
          </a:p>
        </p:txBody>
      </p:sp>
      <p:sp>
        <p:nvSpPr>
          <p:cNvPr id="7" name="Oval 7"/>
          <p:cNvSpPr>
            <a:spLocks noChangeArrowheads="1"/>
          </p:cNvSpPr>
          <p:nvPr/>
        </p:nvSpPr>
        <p:spPr bwMode="auto">
          <a:xfrm>
            <a:off x="3563888" y="2564904"/>
            <a:ext cx="4392488" cy="3672408"/>
          </a:xfrm>
          <a:prstGeom prst="ellipse">
            <a:avLst/>
          </a:prstGeom>
          <a:noFill/>
          <a:ln w="9525">
            <a:solidFill>
              <a:schemeClr val="tx1"/>
            </a:solidFill>
            <a:round/>
            <a:headEnd/>
            <a:tailEnd/>
          </a:ln>
          <a:effectLst/>
        </p:spPr>
        <p:txBody>
          <a:bodyPr wrap="none" anchor="ctr"/>
          <a:lstStyle/>
          <a:p>
            <a:endParaRPr lang="en-GB"/>
          </a:p>
        </p:txBody>
      </p:sp>
      <p:sp>
        <p:nvSpPr>
          <p:cNvPr id="8" name="TextBox 7"/>
          <p:cNvSpPr txBox="1"/>
          <p:nvPr/>
        </p:nvSpPr>
        <p:spPr>
          <a:xfrm>
            <a:off x="1547664" y="2852936"/>
            <a:ext cx="2160240" cy="369332"/>
          </a:xfrm>
          <a:prstGeom prst="rect">
            <a:avLst/>
          </a:prstGeom>
          <a:noFill/>
        </p:spPr>
        <p:txBody>
          <a:bodyPr wrap="square" rtlCol="0">
            <a:spAutoFit/>
          </a:bodyPr>
          <a:lstStyle/>
          <a:p>
            <a:pPr algn="ctr"/>
            <a:r>
              <a:rPr lang="en-GB" b="1" dirty="0" smtClean="0">
                <a:solidFill>
                  <a:schemeClr val="accent2"/>
                </a:solidFill>
              </a:rPr>
              <a:t>Cloud</a:t>
            </a:r>
            <a:endParaRPr lang="en-GB" b="1" dirty="0">
              <a:solidFill>
                <a:schemeClr val="accent2"/>
              </a:solidFill>
            </a:endParaRPr>
          </a:p>
        </p:txBody>
      </p:sp>
      <p:sp>
        <p:nvSpPr>
          <p:cNvPr id="9" name="Rectangle 8"/>
          <p:cNvSpPr/>
          <p:nvPr/>
        </p:nvSpPr>
        <p:spPr>
          <a:xfrm>
            <a:off x="5004048" y="2780928"/>
            <a:ext cx="1415772" cy="369332"/>
          </a:xfrm>
          <a:prstGeom prst="rect">
            <a:avLst/>
          </a:prstGeom>
        </p:spPr>
        <p:txBody>
          <a:bodyPr wrap="none">
            <a:spAutoFit/>
          </a:bodyPr>
          <a:lstStyle/>
          <a:p>
            <a:r>
              <a:rPr lang="en-GB" b="1" dirty="0" smtClean="0">
                <a:solidFill>
                  <a:schemeClr val="accent2"/>
                </a:solidFill>
              </a:rPr>
              <a:t>Removable</a:t>
            </a:r>
            <a:endParaRPr lang="en-GB" b="1" dirty="0">
              <a:solidFill>
                <a:schemeClr val="accent2"/>
              </a:solidFill>
            </a:endParaRPr>
          </a:p>
        </p:txBody>
      </p:sp>
      <p:sp>
        <p:nvSpPr>
          <p:cNvPr id="10" name="Rectangle 9"/>
          <p:cNvSpPr/>
          <p:nvPr/>
        </p:nvSpPr>
        <p:spPr>
          <a:xfrm>
            <a:off x="3923928" y="4077072"/>
            <a:ext cx="1043876" cy="369332"/>
          </a:xfrm>
          <a:prstGeom prst="rect">
            <a:avLst/>
          </a:prstGeom>
        </p:spPr>
        <p:txBody>
          <a:bodyPr wrap="none">
            <a:spAutoFit/>
          </a:bodyPr>
          <a:lstStyle/>
          <a:p>
            <a:r>
              <a:rPr lang="en-GB" b="1" dirty="0" smtClean="0">
                <a:solidFill>
                  <a:schemeClr val="accent2"/>
                </a:solidFill>
              </a:rPr>
              <a:t>Storage</a:t>
            </a:r>
            <a:endParaRPr lang="en-GB" b="1" dirty="0">
              <a:solidFill>
                <a:schemeClr val="accent2"/>
              </a:solidFill>
            </a:endParaRPr>
          </a:p>
        </p:txBody>
      </p:sp>
    </p:spTree>
    <p:extLst>
      <p:ext uri="{BB962C8B-B14F-4D97-AF65-F5344CB8AC3E}">
        <p14:creationId xmlns:p14="http://schemas.microsoft.com/office/powerpoint/2010/main" val="1811797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6A37FB"/>
                </a:solidFill>
              </a:rPr>
              <a:t>Same and Different Table (Comparison Table)</a:t>
            </a:r>
            <a:br>
              <a:rPr lang="en-GB" dirty="0" smtClean="0">
                <a:solidFill>
                  <a:srgbClr val="6A37FB"/>
                </a:solidFill>
              </a:rPr>
            </a:br>
            <a:endParaRPr lang="en-GB" dirty="0"/>
          </a:p>
        </p:txBody>
      </p:sp>
      <p:sp>
        <p:nvSpPr>
          <p:cNvPr id="5123" name="Content Placeholder 2"/>
          <p:cNvSpPr>
            <a:spLocks noGrp="1"/>
          </p:cNvSpPr>
          <p:nvPr>
            <p:ph idx="1"/>
          </p:nvPr>
        </p:nvSpPr>
        <p:spPr>
          <a:xfrm>
            <a:off x="467544" y="1700808"/>
            <a:ext cx="8229600" cy="4492625"/>
          </a:xfrm>
        </p:spPr>
        <p:txBody>
          <a:bodyPr/>
          <a:lstStyle/>
          <a:p>
            <a:pPr eaLnBrk="1" hangingPunct="1"/>
            <a:endParaRPr lang="en-GB" dirty="0" smtClean="0"/>
          </a:p>
          <a:p>
            <a:endParaRPr lang="en-US" dirty="0" smtClean="0"/>
          </a:p>
          <a:p>
            <a:endParaRPr lang="en-GB" dirty="0" smtClean="0"/>
          </a:p>
        </p:txBody>
      </p:sp>
      <p:graphicFrame>
        <p:nvGraphicFramePr>
          <p:cNvPr id="4" name="Table 3"/>
          <p:cNvGraphicFramePr>
            <a:graphicFrameLocks noGrp="1"/>
          </p:cNvGraphicFramePr>
          <p:nvPr/>
        </p:nvGraphicFramePr>
        <p:xfrm>
          <a:off x="827584" y="1772816"/>
          <a:ext cx="7344817" cy="3528392"/>
        </p:xfrm>
        <a:graphic>
          <a:graphicData uri="http://schemas.openxmlformats.org/drawingml/2006/table">
            <a:tbl>
              <a:tblPr firstRow="1" bandRow="1">
                <a:tableStyleId>{5C22544A-7EE6-4342-B048-85BDC9FD1C3A}</a:tableStyleId>
              </a:tblPr>
              <a:tblGrid>
                <a:gridCol w="3585649"/>
                <a:gridCol w="1908708"/>
                <a:gridCol w="1850460"/>
              </a:tblGrid>
              <a:tr h="914768">
                <a:tc>
                  <a:txBody>
                    <a:bodyPr/>
                    <a:lstStyle/>
                    <a:p>
                      <a:r>
                        <a:rPr lang="en-GB" dirty="0" smtClean="0">
                          <a:solidFill>
                            <a:schemeClr val="accent2"/>
                          </a:solidFill>
                        </a:rPr>
                        <a:t>Cloud and Removable Storage</a:t>
                      </a:r>
                      <a:endParaRPr lang="en-GB" dirty="0">
                        <a:solidFill>
                          <a:schemeClr val="accent2"/>
                        </a:solidFill>
                      </a:endParaRPr>
                    </a:p>
                  </a:txBody>
                  <a:tcPr>
                    <a:noFill/>
                  </a:tcPr>
                </a:tc>
                <a:tc>
                  <a:txBody>
                    <a:bodyPr/>
                    <a:lstStyle/>
                    <a:p>
                      <a:r>
                        <a:rPr lang="en-GB" dirty="0" smtClean="0">
                          <a:solidFill>
                            <a:schemeClr val="accent2"/>
                          </a:solidFill>
                        </a:rPr>
                        <a:t>Different</a:t>
                      </a:r>
                      <a:endParaRPr lang="en-GB" dirty="0">
                        <a:solidFill>
                          <a:schemeClr val="accent2"/>
                        </a:solidFill>
                      </a:endParaRPr>
                    </a:p>
                  </a:txBody>
                  <a:tcPr>
                    <a:noFill/>
                  </a:tcPr>
                </a:tc>
                <a:tc>
                  <a:txBody>
                    <a:bodyPr/>
                    <a:lstStyle/>
                    <a:p>
                      <a:r>
                        <a:rPr lang="en-GB" dirty="0" smtClean="0">
                          <a:solidFill>
                            <a:schemeClr val="accent2"/>
                          </a:solidFill>
                        </a:rPr>
                        <a:t>Same</a:t>
                      </a:r>
                      <a:endParaRPr lang="en-GB" dirty="0">
                        <a:solidFill>
                          <a:schemeClr val="accent2"/>
                        </a:solidFill>
                      </a:endParaRPr>
                    </a:p>
                  </a:txBody>
                  <a:tcPr>
                    <a:noFill/>
                  </a:tcPr>
                </a:tc>
              </a:tr>
              <a:tr h="1306812">
                <a:tc>
                  <a:txBody>
                    <a:bodyPr/>
                    <a:lstStyle/>
                    <a:p>
                      <a:r>
                        <a:rPr lang="en-GB" b="1" dirty="0" smtClean="0">
                          <a:solidFill>
                            <a:schemeClr val="accent2"/>
                          </a:solidFill>
                        </a:rPr>
                        <a:t>Cloud</a:t>
                      </a:r>
                    </a:p>
                    <a:p>
                      <a:endParaRPr lang="en-GB" b="1" dirty="0">
                        <a:solidFill>
                          <a:schemeClr val="accent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chemeClr val="accent2"/>
                          </a:solidFill>
                        </a:rPr>
                        <a:t>Students write here</a:t>
                      </a:r>
                    </a:p>
                    <a:p>
                      <a:endParaRPr lang="en-GB" b="1" dirty="0">
                        <a:solidFill>
                          <a:schemeClr val="accent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chemeClr val="accent2"/>
                          </a:solidFill>
                        </a:rPr>
                        <a:t>Students write here</a:t>
                      </a:r>
                    </a:p>
                    <a:p>
                      <a:endParaRPr lang="en-GB" b="1" dirty="0">
                        <a:solidFill>
                          <a:schemeClr val="accent2"/>
                        </a:solidFill>
                      </a:endParaRPr>
                    </a:p>
                  </a:txBody>
                  <a:tcPr/>
                </a:tc>
              </a:tr>
              <a:tr h="1306812">
                <a:tc>
                  <a:txBody>
                    <a:bodyPr/>
                    <a:lstStyle/>
                    <a:p>
                      <a:r>
                        <a:rPr lang="en-GB" b="1" dirty="0" smtClean="0">
                          <a:solidFill>
                            <a:schemeClr val="accent2"/>
                          </a:solidFill>
                        </a:rPr>
                        <a:t>Removable</a:t>
                      </a:r>
                      <a:endParaRPr lang="en-GB" b="1" dirty="0">
                        <a:solidFill>
                          <a:schemeClr val="accent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chemeClr val="accent2"/>
                          </a:solidFill>
                        </a:rPr>
                        <a:t>Students write here</a:t>
                      </a:r>
                    </a:p>
                    <a:p>
                      <a:endParaRPr lang="en-GB" b="1" dirty="0">
                        <a:solidFill>
                          <a:schemeClr val="accent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chemeClr val="accent2"/>
                          </a:solidFill>
                        </a:rPr>
                        <a:t>Students write here</a:t>
                      </a:r>
                    </a:p>
                    <a:p>
                      <a:endParaRPr lang="en-GB" b="1" dirty="0">
                        <a:solidFill>
                          <a:schemeClr val="accent2"/>
                        </a:solidFill>
                      </a:endParaRPr>
                    </a:p>
                  </a:txBody>
                  <a:tcPr/>
                </a:tc>
              </a:tr>
            </a:tbl>
          </a:graphicData>
        </a:graphic>
      </p:graphicFrame>
    </p:spTree>
    <p:extLst>
      <p:ext uri="{BB962C8B-B14F-4D97-AF65-F5344CB8AC3E}">
        <p14:creationId xmlns:p14="http://schemas.microsoft.com/office/powerpoint/2010/main" val="1853535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Tree Diagram</a:t>
            </a:r>
            <a:endParaRPr lang="en-GB" dirty="0">
              <a:solidFill>
                <a:schemeClr val="bg1"/>
              </a:solidFill>
            </a:endParaRPr>
          </a:p>
        </p:txBody>
      </p:sp>
      <p:sp>
        <p:nvSpPr>
          <p:cNvPr id="5123" name="Content Placeholder 2"/>
          <p:cNvSpPr>
            <a:spLocks noGrp="1"/>
          </p:cNvSpPr>
          <p:nvPr>
            <p:ph idx="1"/>
          </p:nvPr>
        </p:nvSpPr>
        <p:spPr/>
        <p:txBody>
          <a:bodyPr/>
          <a:lstStyle/>
          <a:p>
            <a:pPr>
              <a:buNone/>
            </a:pPr>
            <a:endParaRPr lang="en-US" dirty="0" smtClean="0"/>
          </a:p>
          <a:p>
            <a:endParaRPr lang="en-GB" dirty="0" smtClean="0"/>
          </a:p>
        </p:txBody>
      </p:sp>
      <p:sp>
        <p:nvSpPr>
          <p:cNvPr id="4" name="Oval 3"/>
          <p:cNvSpPr/>
          <p:nvPr/>
        </p:nvSpPr>
        <p:spPr>
          <a:xfrm>
            <a:off x="2195736" y="1556792"/>
            <a:ext cx="3096344"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23528" y="3861048"/>
            <a:ext cx="1719808" cy="13597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339752" y="4149080"/>
            <a:ext cx="1719808" cy="13597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211960" y="4005064"/>
            <a:ext cx="1719808" cy="13597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228184" y="3717032"/>
            <a:ext cx="1719808" cy="13597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a:stCxn id="4" idx="4"/>
          </p:cNvCxnSpPr>
          <p:nvPr/>
        </p:nvCxnSpPr>
        <p:spPr>
          <a:xfrm flipH="1">
            <a:off x="1475656" y="3212976"/>
            <a:ext cx="2268252"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4"/>
          </p:cNvCxnSpPr>
          <p:nvPr/>
        </p:nvCxnSpPr>
        <p:spPr>
          <a:xfrm flipH="1">
            <a:off x="1475656" y="3212976"/>
            <a:ext cx="2268252" cy="72008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4"/>
            <a:endCxn id="8" idx="0"/>
          </p:cNvCxnSpPr>
          <p:nvPr/>
        </p:nvCxnSpPr>
        <p:spPr>
          <a:xfrm>
            <a:off x="3743908" y="3212976"/>
            <a:ext cx="334418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4"/>
            <a:endCxn id="6" idx="0"/>
          </p:cNvCxnSpPr>
          <p:nvPr/>
        </p:nvCxnSpPr>
        <p:spPr>
          <a:xfrm flipH="1">
            <a:off x="3199656" y="3212976"/>
            <a:ext cx="544252"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4"/>
            <a:endCxn id="6" idx="0"/>
          </p:cNvCxnSpPr>
          <p:nvPr/>
        </p:nvCxnSpPr>
        <p:spPr>
          <a:xfrm flipH="1">
            <a:off x="3199656" y="3212976"/>
            <a:ext cx="544252" cy="93610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4" idx="4"/>
            <a:endCxn id="7" idx="0"/>
          </p:cNvCxnSpPr>
          <p:nvPr/>
        </p:nvCxnSpPr>
        <p:spPr>
          <a:xfrm>
            <a:off x="3743908" y="3212976"/>
            <a:ext cx="1327956" cy="79208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4" idx="4"/>
            <a:endCxn id="8" idx="0"/>
          </p:cNvCxnSpPr>
          <p:nvPr/>
        </p:nvCxnSpPr>
        <p:spPr>
          <a:xfrm>
            <a:off x="3743908" y="3212976"/>
            <a:ext cx="3344180" cy="50405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23528" y="5661248"/>
            <a:ext cx="855712" cy="8557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5004048" y="5733256"/>
            <a:ext cx="855712" cy="8557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1547664" y="5661248"/>
            <a:ext cx="855712" cy="8557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p:cNvCxnSpPr>
            <a:stCxn id="5" idx="4"/>
            <a:endCxn id="24" idx="0"/>
          </p:cNvCxnSpPr>
          <p:nvPr/>
        </p:nvCxnSpPr>
        <p:spPr>
          <a:xfrm flipH="1">
            <a:off x="751384" y="5220816"/>
            <a:ext cx="432048" cy="44043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6" idx="4"/>
          </p:cNvCxnSpPr>
          <p:nvPr/>
        </p:nvCxnSpPr>
        <p:spPr>
          <a:xfrm flipV="1">
            <a:off x="3199656" y="5373216"/>
            <a:ext cx="220216" cy="135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5" idx="4"/>
            <a:endCxn id="26" idx="0"/>
          </p:cNvCxnSpPr>
          <p:nvPr/>
        </p:nvCxnSpPr>
        <p:spPr>
          <a:xfrm>
            <a:off x="1183432" y="5220816"/>
            <a:ext cx="792088" cy="44043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7" idx="4"/>
            <a:endCxn id="25" idx="0"/>
          </p:cNvCxnSpPr>
          <p:nvPr/>
        </p:nvCxnSpPr>
        <p:spPr>
          <a:xfrm>
            <a:off x="5071864" y="5364832"/>
            <a:ext cx="360040" cy="36842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895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29600" cy="1143000"/>
          </a:xfrm>
        </p:spPr>
        <p:txBody>
          <a:bodyPr/>
          <a:lstStyle/>
          <a:p>
            <a:r>
              <a:rPr lang="en-GB" dirty="0" smtClean="0">
                <a:solidFill>
                  <a:srgbClr val="6A37FB"/>
                </a:solidFill>
              </a:rPr>
              <a:t>Decision Tree</a:t>
            </a:r>
            <a:br>
              <a:rPr lang="en-GB" dirty="0" smtClean="0">
                <a:solidFill>
                  <a:srgbClr val="6A37FB"/>
                </a:solidFill>
              </a:rPr>
            </a:br>
            <a:endParaRPr lang="en-GB" dirty="0"/>
          </a:p>
        </p:txBody>
      </p:sp>
      <p:sp>
        <p:nvSpPr>
          <p:cNvPr id="5123" name="Content Placeholder 2"/>
          <p:cNvSpPr>
            <a:spLocks noGrp="1"/>
          </p:cNvSpPr>
          <p:nvPr>
            <p:ph idx="1"/>
          </p:nvPr>
        </p:nvSpPr>
        <p:spPr/>
        <p:txBody>
          <a:bodyPr/>
          <a:lstStyle/>
          <a:p>
            <a:endParaRPr lang="en-US" dirty="0" smtClean="0"/>
          </a:p>
          <a:p>
            <a:pPr>
              <a:buNone/>
            </a:pPr>
            <a:r>
              <a:rPr lang="en-GB" dirty="0" smtClean="0">
                <a:solidFill>
                  <a:schemeClr val="bg1"/>
                </a:solidFill>
              </a:rPr>
              <a:t>                   Yes</a:t>
            </a:r>
          </a:p>
          <a:p>
            <a:pPr>
              <a:buNone/>
            </a:pPr>
            <a:r>
              <a:rPr lang="en-GB" dirty="0" smtClean="0">
                <a:solidFill>
                  <a:schemeClr val="bg1"/>
                </a:solidFill>
              </a:rPr>
              <a:t>Cloud                                              </a:t>
            </a:r>
          </a:p>
          <a:p>
            <a:pPr>
              <a:buNone/>
            </a:pPr>
            <a:r>
              <a:rPr lang="en-GB" dirty="0" smtClean="0">
                <a:solidFill>
                  <a:schemeClr val="bg1"/>
                </a:solidFill>
              </a:rPr>
              <a:t>Storage?                                       Yes</a:t>
            </a:r>
          </a:p>
          <a:p>
            <a:pPr>
              <a:buNone/>
            </a:pPr>
            <a:r>
              <a:rPr lang="en-GB" dirty="0" smtClean="0">
                <a:solidFill>
                  <a:schemeClr val="bg1"/>
                </a:solidFill>
              </a:rPr>
              <a:t>                      No</a:t>
            </a:r>
          </a:p>
          <a:p>
            <a:pPr>
              <a:buNone/>
            </a:pPr>
            <a:r>
              <a:rPr lang="en-GB" dirty="0" smtClean="0"/>
              <a:t>                                                          </a:t>
            </a:r>
            <a:r>
              <a:rPr lang="en-GB" dirty="0" smtClean="0">
                <a:solidFill>
                  <a:schemeClr val="bg1"/>
                </a:solidFill>
              </a:rPr>
              <a:t>No</a:t>
            </a:r>
          </a:p>
        </p:txBody>
      </p:sp>
      <p:cxnSp>
        <p:nvCxnSpPr>
          <p:cNvPr id="5" name="Straight Connector 4"/>
          <p:cNvCxnSpPr/>
          <p:nvPr/>
        </p:nvCxnSpPr>
        <p:spPr>
          <a:xfrm flipV="1">
            <a:off x="1835696" y="2276872"/>
            <a:ext cx="1584176" cy="86409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35696" y="3212976"/>
            <a:ext cx="1656184" cy="64807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19872" y="3717032"/>
            <a:ext cx="2232248" cy="523220"/>
          </a:xfrm>
          <a:prstGeom prst="rect">
            <a:avLst/>
          </a:prstGeom>
          <a:noFill/>
        </p:spPr>
        <p:txBody>
          <a:bodyPr wrap="square" rtlCol="0">
            <a:spAutoFit/>
          </a:bodyPr>
          <a:lstStyle/>
          <a:p>
            <a:r>
              <a:rPr lang="en-GB" sz="2800" dirty="0" smtClean="0">
                <a:solidFill>
                  <a:schemeClr val="accent2"/>
                </a:solidFill>
              </a:rPr>
              <a:t>Removable?</a:t>
            </a:r>
            <a:endParaRPr lang="en-GB" sz="2800" dirty="0">
              <a:solidFill>
                <a:schemeClr val="accent2"/>
              </a:solidFill>
            </a:endParaRPr>
          </a:p>
        </p:txBody>
      </p:sp>
      <p:sp>
        <p:nvSpPr>
          <p:cNvPr id="10" name="TextBox 9"/>
          <p:cNvSpPr txBox="1"/>
          <p:nvPr/>
        </p:nvSpPr>
        <p:spPr>
          <a:xfrm>
            <a:off x="6660232" y="3068960"/>
            <a:ext cx="2232248" cy="523220"/>
          </a:xfrm>
          <a:prstGeom prst="rect">
            <a:avLst/>
          </a:prstGeom>
          <a:noFill/>
        </p:spPr>
        <p:txBody>
          <a:bodyPr wrap="square" rtlCol="0">
            <a:spAutoFit/>
          </a:bodyPr>
          <a:lstStyle/>
          <a:p>
            <a:pPr algn="r"/>
            <a:r>
              <a:rPr lang="en-GB" sz="2800" dirty="0" smtClean="0">
                <a:solidFill>
                  <a:schemeClr val="accent2"/>
                </a:solidFill>
              </a:rPr>
              <a:t>USB Drive?</a:t>
            </a:r>
            <a:endParaRPr lang="en-GB" sz="2800" dirty="0">
              <a:solidFill>
                <a:schemeClr val="accent2"/>
              </a:solidFill>
            </a:endParaRPr>
          </a:p>
        </p:txBody>
      </p:sp>
      <p:sp>
        <p:nvSpPr>
          <p:cNvPr id="11" name="TextBox 10"/>
          <p:cNvSpPr txBox="1"/>
          <p:nvPr/>
        </p:nvSpPr>
        <p:spPr>
          <a:xfrm>
            <a:off x="6660232" y="3933056"/>
            <a:ext cx="2232248" cy="954107"/>
          </a:xfrm>
          <a:prstGeom prst="rect">
            <a:avLst/>
          </a:prstGeom>
          <a:noFill/>
        </p:spPr>
        <p:txBody>
          <a:bodyPr wrap="square" rtlCol="0">
            <a:spAutoFit/>
          </a:bodyPr>
          <a:lstStyle/>
          <a:p>
            <a:r>
              <a:rPr lang="en-GB" sz="2800" dirty="0" smtClean="0">
                <a:solidFill>
                  <a:schemeClr val="accent2"/>
                </a:solidFill>
              </a:rPr>
              <a:t>Fixed?</a:t>
            </a:r>
          </a:p>
          <a:p>
            <a:endParaRPr lang="en-GB" sz="2800" dirty="0">
              <a:solidFill>
                <a:schemeClr val="accent2"/>
              </a:solidFill>
            </a:endParaRPr>
          </a:p>
        </p:txBody>
      </p:sp>
      <p:cxnSp>
        <p:nvCxnSpPr>
          <p:cNvPr id="13" name="Straight Connector 12"/>
          <p:cNvCxnSpPr>
            <a:stCxn id="9" idx="3"/>
          </p:cNvCxnSpPr>
          <p:nvPr/>
        </p:nvCxnSpPr>
        <p:spPr>
          <a:xfrm flipV="1">
            <a:off x="5652120" y="3284984"/>
            <a:ext cx="1296144" cy="69365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9" idx="3"/>
          </p:cNvCxnSpPr>
          <p:nvPr/>
        </p:nvCxnSpPr>
        <p:spPr>
          <a:xfrm>
            <a:off x="5652120" y="3978642"/>
            <a:ext cx="1080120" cy="17043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040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7544" y="548680"/>
            <a:ext cx="8229600" cy="1143000"/>
          </a:xfrm>
        </p:spPr>
        <p:txBody>
          <a:bodyPr/>
          <a:lstStyle/>
          <a:p>
            <a:pPr eaLnBrk="1" hangingPunct="1">
              <a:defRPr/>
            </a:pPr>
            <a:r>
              <a:rPr lang="en-GB" sz="3200" dirty="0" smtClean="0">
                <a:solidFill>
                  <a:schemeClr val="accent5">
                    <a:lumMod val="40000"/>
                    <a:lumOff val="60000"/>
                  </a:schemeClr>
                </a:solidFill>
              </a:rPr>
              <a:t>Digital Technologies for Administrators</a:t>
            </a:r>
          </a:p>
        </p:txBody>
      </p:sp>
      <p:sp>
        <p:nvSpPr>
          <p:cNvPr id="14339" name="Rectangle 3"/>
          <p:cNvSpPr>
            <a:spLocks noGrp="1" noChangeArrowheads="1"/>
          </p:cNvSpPr>
          <p:nvPr>
            <p:ph idx="1"/>
          </p:nvPr>
        </p:nvSpPr>
        <p:spPr>
          <a:xfrm>
            <a:off x="467544" y="1196752"/>
            <a:ext cx="8229600" cy="4492625"/>
          </a:xfrm>
        </p:spPr>
        <p:txBody>
          <a:bodyPr/>
          <a:lstStyle/>
          <a:p>
            <a:pPr>
              <a:buNone/>
            </a:pPr>
            <a:r>
              <a:rPr lang="en-US" b="1" dirty="0" smtClean="0"/>
              <a:t>	</a:t>
            </a:r>
            <a:endParaRPr lang="en-GB" dirty="0" smtClean="0"/>
          </a:p>
          <a:p>
            <a:pPr>
              <a:buNone/>
            </a:pPr>
            <a:r>
              <a:rPr lang="en-GB" dirty="0" smtClean="0">
                <a:solidFill>
                  <a:schemeClr val="bg1"/>
                </a:solidFill>
              </a:rPr>
              <a:t>This new unit, is designed to develop knowledge and skills for today’s administrators.  Students will learn not only how to use technology but to understand how technology may be harnessed to provide efficient and effective solutions to administrative functions.</a:t>
            </a:r>
          </a:p>
          <a:p>
            <a:pPr>
              <a:buNone/>
            </a:pPr>
            <a:endParaRPr lang="en-GB" dirty="0" smtClean="0"/>
          </a:p>
          <a:p>
            <a:pPr>
              <a:buNone/>
            </a:pPr>
            <a:endParaRPr lang="en-GB" dirty="0" smtClean="0"/>
          </a:p>
          <a:p>
            <a:pPr>
              <a:buNone/>
            </a:pPr>
            <a:endParaRPr lang="en-GB" dirty="0" smtClean="0"/>
          </a:p>
          <a:p>
            <a:pPr eaLnBrk="1" hangingPunct="1">
              <a:defRPr/>
            </a:pPr>
            <a:endParaRPr lang="en-GB" dirty="0" smtClean="0"/>
          </a:p>
          <a:p>
            <a:pPr eaLnBrk="1" hangingPunct="1">
              <a:defRPr/>
            </a:pPr>
            <a:endParaRPr lang="en-GB" dirty="0" smtClean="0"/>
          </a:p>
          <a:p>
            <a:pPr eaLnBrk="1" hangingPunct="1">
              <a:defRPr/>
            </a:pPr>
            <a:endParaRPr lang="en-GB" dirty="0" smtClean="0"/>
          </a:p>
        </p:txBody>
      </p:sp>
    </p:spTree>
    <p:extLst>
      <p:ext uri="{BB962C8B-B14F-4D97-AF65-F5344CB8AC3E}">
        <p14:creationId xmlns:p14="http://schemas.microsoft.com/office/powerpoint/2010/main" val="113397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pPr>
              <a:defRPr/>
            </a:pPr>
            <a:r>
              <a:rPr lang="en-GB" dirty="0" smtClean="0">
                <a:solidFill>
                  <a:schemeClr val="tx2">
                    <a:lumMod val="60000"/>
                    <a:lumOff val="40000"/>
                  </a:schemeClr>
                </a:solidFill>
              </a:rPr>
              <a:t>Holistic Concept Map/Mind Map</a:t>
            </a:r>
            <a:endParaRPr lang="en-GB" dirty="0">
              <a:solidFill>
                <a:schemeClr val="tx2">
                  <a:lumMod val="60000"/>
                  <a:lumOff val="40000"/>
                </a:schemeClr>
              </a:solidFill>
            </a:endParaRPr>
          </a:p>
        </p:txBody>
      </p:sp>
      <p:sp>
        <p:nvSpPr>
          <p:cNvPr id="4" name="AutoShape 7"/>
          <p:cNvSpPr>
            <a:spLocks noGrp="1" noChangeArrowheads="1"/>
          </p:cNvSpPr>
          <p:nvPr>
            <p:ph idx="1"/>
          </p:nvPr>
        </p:nvSpPr>
        <p:spPr bwMode="auto">
          <a:xfrm>
            <a:off x="2555776" y="1844824"/>
            <a:ext cx="3322712" cy="2664296"/>
          </a:xfrm>
          <a:prstGeom prst="cloudCallout">
            <a:avLst>
              <a:gd name="adj1" fmla="val -41731"/>
              <a:gd name="adj2" fmla="val 12764"/>
            </a:avLst>
          </a:prstGeom>
          <a:solidFill>
            <a:schemeClr val="accent2"/>
          </a:solidFill>
          <a:ln w="9525">
            <a:solidFill>
              <a:schemeClr val="tx1"/>
            </a:solidFill>
            <a:round/>
            <a:headEnd/>
            <a:tailEnd/>
          </a:ln>
          <a:effectLst/>
        </p:spPr>
        <p:txBody>
          <a:bodyPr/>
          <a:lstStyle/>
          <a:p>
            <a:pPr algn="ctr"/>
            <a:endParaRPr lang="en-GB" dirty="0"/>
          </a:p>
          <a:p>
            <a:pPr algn="ctr"/>
            <a:endParaRPr lang="en-GB" dirty="0"/>
          </a:p>
          <a:p>
            <a:pPr algn="ctr">
              <a:buNone/>
            </a:pPr>
            <a:r>
              <a:rPr lang="en-GB" sz="2400" b="1" dirty="0">
                <a:solidFill>
                  <a:schemeClr val="bg1"/>
                </a:solidFill>
              </a:rPr>
              <a:t>Topic</a:t>
            </a:r>
          </a:p>
        </p:txBody>
      </p:sp>
      <p:sp>
        <p:nvSpPr>
          <p:cNvPr id="6" name="Rectangle 5"/>
          <p:cNvSpPr/>
          <p:nvPr/>
        </p:nvSpPr>
        <p:spPr>
          <a:xfrm>
            <a:off x="1115616" y="1700808"/>
            <a:ext cx="69121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a:off x="1187624" y="4725144"/>
            <a:ext cx="646332" cy="923330"/>
          </a:xfrm>
          <a:prstGeom prst="rect">
            <a:avLst/>
          </a:prstGeom>
          <a:noFill/>
        </p:spPr>
        <p:txBody>
          <a:bodyPr wrap="none" lIns="91440" tIns="45720" rIns="91440" bIns="45720">
            <a:spAutoFit/>
          </a:bodyPr>
          <a:lstStyle/>
          <a:p>
            <a:pPr algn="ctr"/>
            <a:r>
              <a:rPr lang="en-US" sz="54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t>
            </a:r>
            <a:endParaRPr lang="en-US" sz="54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6300192" y="1700808"/>
            <a:ext cx="2071073" cy="923330"/>
          </a:xfrm>
          <a:prstGeom prst="rect">
            <a:avLst/>
          </a:prstGeom>
          <a:no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13" name="Straight Connector 12"/>
          <p:cNvCxnSpPr>
            <a:stCxn id="6" idx="3"/>
          </p:cNvCxnSpPr>
          <p:nvPr/>
        </p:nvCxnSpPr>
        <p:spPr>
          <a:xfrm>
            <a:off x="1806831" y="2162473"/>
            <a:ext cx="1108985" cy="474439"/>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1907704" y="4365104"/>
            <a:ext cx="1440160" cy="864096"/>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cxnSp>
        <p:nvCxnSpPr>
          <p:cNvPr id="17" name="Straight Connector 16"/>
          <p:cNvCxnSpPr>
            <a:stCxn id="4" idx="2"/>
          </p:cNvCxnSpPr>
          <p:nvPr/>
        </p:nvCxnSpPr>
        <p:spPr>
          <a:xfrm flipV="1">
            <a:off x="5875719" y="2276872"/>
            <a:ext cx="1288569" cy="9001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 Box 23"/>
          <p:cNvSpPr txBox="1">
            <a:spLocks noChangeArrowheads="1"/>
          </p:cNvSpPr>
          <p:nvPr/>
        </p:nvSpPr>
        <p:spPr bwMode="auto">
          <a:xfrm>
            <a:off x="0" y="2636912"/>
            <a:ext cx="2663825" cy="1192213"/>
          </a:xfrm>
          <a:prstGeom prst="rect">
            <a:avLst/>
          </a:prstGeom>
          <a:noFill/>
          <a:ln w="9525">
            <a:noFill/>
            <a:miter lim="800000"/>
            <a:headEnd/>
            <a:tailEnd/>
          </a:ln>
          <a:effectLst/>
        </p:spPr>
        <p:txBody>
          <a:bodyPr>
            <a:spAutoFit/>
          </a:bodyPr>
          <a:lstStyle/>
          <a:p>
            <a:pPr>
              <a:spcBef>
                <a:spcPct val="50000"/>
              </a:spcBef>
              <a:buFontTx/>
              <a:buBlip>
                <a:blip r:embed="rId3"/>
              </a:buBlip>
            </a:pPr>
            <a:r>
              <a:rPr lang="en-GB" dirty="0" err="1">
                <a:solidFill>
                  <a:schemeClr val="bg1"/>
                </a:solidFill>
              </a:rPr>
              <a:t>Ideas,issues</a:t>
            </a:r>
            <a:r>
              <a:rPr lang="en-GB" dirty="0">
                <a:solidFill>
                  <a:schemeClr val="bg1"/>
                </a:solidFill>
              </a:rPr>
              <a:t> et cetera</a:t>
            </a:r>
          </a:p>
          <a:p>
            <a:pPr>
              <a:spcBef>
                <a:spcPct val="50000"/>
              </a:spcBef>
              <a:buFontTx/>
              <a:buBlip>
                <a:blip r:embed="rId3"/>
              </a:buBlip>
            </a:pPr>
            <a:r>
              <a:rPr lang="en-GB" dirty="0">
                <a:solidFill>
                  <a:schemeClr val="bg1"/>
                </a:solidFill>
              </a:rPr>
              <a:t>Ideas ……</a:t>
            </a:r>
          </a:p>
          <a:p>
            <a:pPr>
              <a:spcBef>
                <a:spcPct val="50000"/>
              </a:spcBef>
              <a:buFontTx/>
              <a:buBlip>
                <a:blip r:embed="rId3"/>
              </a:buBlip>
            </a:pPr>
            <a:r>
              <a:rPr lang="en-GB" dirty="0">
                <a:solidFill>
                  <a:schemeClr val="bg1"/>
                </a:solidFill>
              </a:rPr>
              <a:t>Notes</a:t>
            </a:r>
          </a:p>
        </p:txBody>
      </p:sp>
      <p:sp>
        <p:nvSpPr>
          <p:cNvPr id="20" name="Text Box 23"/>
          <p:cNvSpPr txBox="1">
            <a:spLocks noChangeArrowheads="1"/>
          </p:cNvSpPr>
          <p:nvPr/>
        </p:nvSpPr>
        <p:spPr bwMode="auto">
          <a:xfrm>
            <a:off x="1763687" y="5052367"/>
            <a:ext cx="2663825" cy="1192213"/>
          </a:xfrm>
          <a:prstGeom prst="rect">
            <a:avLst/>
          </a:prstGeom>
          <a:noFill/>
          <a:ln w="9525">
            <a:noFill/>
            <a:miter lim="800000"/>
            <a:headEnd/>
            <a:tailEnd/>
          </a:ln>
          <a:effectLst/>
        </p:spPr>
        <p:txBody>
          <a:bodyPr>
            <a:spAutoFit/>
          </a:bodyPr>
          <a:lstStyle/>
          <a:p>
            <a:pPr>
              <a:spcBef>
                <a:spcPct val="50000"/>
              </a:spcBef>
              <a:buFontTx/>
              <a:buBlip>
                <a:blip r:embed="rId3"/>
              </a:buBlip>
            </a:pPr>
            <a:r>
              <a:rPr lang="en-GB" dirty="0" err="1">
                <a:solidFill>
                  <a:schemeClr val="bg1"/>
                </a:solidFill>
              </a:rPr>
              <a:t>Ideas,issues</a:t>
            </a:r>
            <a:r>
              <a:rPr lang="en-GB" dirty="0">
                <a:solidFill>
                  <a:schemeClr val="bg1"/>
                </a:solidFill>
              </a:rPr>
              <a:t> et cetera</a:t>
            </a:r>
          </a:p>
          <a:p>
            <a:pPr>
              <a:spcBef>
                <a:spcPct val="50000"/>
              </a:spcBef>
              <a:buFontTx/>
              <a:buBlip>
                <a:blip r:embed="rId3"/>
              </a:buBlip>
            </a:pPr>
            <a:r>
              <a:rPr lang="en-GB" dirty="0">
                <a:solidFill>
                  <a:schemeClr val="bg1"/>
                </a:solidFill>
              </a:rPr>
              <a:t>Ideas ……</a:t>
            </a:r>
          </a:p>
          <a:p>
            <a:pPr>
              <a:spcBef>
                <a:spcPct val="50000"/>
              </a:spcBef>
              <a:buFontTx/>
              <a:buBlip>
                <a:blip r:embed="rId3"/>
              </a:buBlip>
            </a:pPr>
            <a:r>
              <a:rPr lang="en-GB" dirty="0">
                <a:solidFill>
                  <a:schemeClr val="bg1"/>
                </a:solidFill>
              </a:rPr>
              <a:t>Notes</a:t>
            </a:r>
          </a:p>
        </p:txBody>
      </p:sp>
    </p:spTree>
    <p:extLst>
      <p:ext uri="{BB962C8B-B14F-4D97-AF65-F5344CB8AC3E}">
        <p14:creationId xmlns:p14="http://schemas.microsoft.com/office/powerpoint/2010/main" val="1904218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229600" cy="1143000"/>
          </a:xfrm>
        </p:spPr>
        <p:txBody>
          <a:bodyPr/>
          <a:lstStyle/>
          <a:p>
            <a:pPr>
              <a:defRPr/>
            </a:pPr>
            <a:r>
              <a:rPr lang="en-GB" dirty="0" smtClean="0">
                <a:solidFill>
                  <a:schemeClr val="tx2">
                    <a:lumMod val="60000"/>
                    <a:lumOff val="40000"/>
                  </a:schemeClr>
                </a:solidFill>
              </a:rPr>
              <a:t>Flow Diagram</a:t>
            </a:r>
            <a:endParaRPr lang="en-GB" dirty="0">
              <a:solidFill>
                <a:schemeClr val="tx2">
                  <a:lumMod val="60000"/>
                  <a:lumOff val="40000"/>
                </a:schemeClr>
              </a:solidFill>
            </a:endParaRPr>
          </a:p>
        </p:txBody>
      </p:sp>
      <p:sp>
        <p:nvSpPr>
          <p:cNvPr id="9219" name="Content Placeholder 2"/>
          <p:cNvSpPr>
            <a:spLocks noGrp="1"/>
          </p:cNvSpPr>
          <p:nvPr>
            <p:ph idx="1"/>
          </p:nvPr>
        </p:nvSpPr>
        <p:spPr/>
        <p:txBody>
          <a:bodyPr/>
          <a:lstStyle/>
          <a:p>
            <a:pPr lvl="1">
              <a:buFont typeface="Arial" charset="0"/>
              <a:buNone/>
            </a:pPr>
            <a:r>
              <a:rPr lang="en-GB" dirty="0" smtClean="0">
                <a:solidFill>
                  <a:schemeClr val="accent5">
                    <a:lumMod val="40000"/>
                    <a:lumOff val="60000"/>
                  </a:schemeClr>
                </a:solidFill>
              </a:rPr>
              <a:t>Cause</a:t>
            </a:r>
          </a:p>
          <a:p>
            <a:pPr lvl="1">
              <a:buFont typeface="Arial" charset="0"/>
              <a:buNone/>
            </a:pPr>
            <a:endParaRPr lang="en-GB" dirty="0" smtClean="0">
              <a:solidFill>
                <a:schemeClr val="accent5">
                  <a:lumMod val="40000"/>
                  <a:lumOff val="60000"/>
                </a:schemeClr>
              </a:solidFill>
            </a:endParaRPr>
          </a:p>
          <a:p>
            <a:pPr lvl="1">
              <a:buFont typeface="Arial" charset="0"/>
              <a:buNone/>
            </a:pPr>
            <a:r>
              <a:rPr lang="en-GB" dirty="0" smtClean="0">
                <a:solidFill>
                  <a:schemeClr val="accent5">
                    <a:lumMod val="40000"/>
                    <a:lumOff val="60000"/>
                  </a:schemeClr>
                </a:solidFill>
              </a:rPr>
              <a:t>Cause</a:t>
            </a:r>
          </a:p>
          <a:p>
            <a:pPr lvl="1">
              <a:buFont typeface="Arial" charset="0"/>
              <a:buNone/>
            </a:pPr>
            <a:endParaRPr lang="en-GB" dirty="0" smtClean="0">
              <a:solidFill>
                <a:schemeClr val="accent5">
                  <a:lumMod val="40000"/>
                  <a:lumOff val="60000"/>
                </a:schemeClr>
              </a:solidFill>
            </a:endParaRPr>
          </a:p>
          <a:p>
            <a:pPr lvl="1">
              <a:buFont typeface="Arial" charset="0"/>
              <a:buNone/>
            </a:pPr>
            <a:r>
              <a:rPr lang="en-GB" dirty="0" smtClean="0">
                <a:solidFill>
                  <a:schemeClr val="accent5">
                    <a:lumMod val="40000"/>
                    <a:lumOff val="60000"/>
                  </a:schemeClr>
                </a:solidFill>
              </a:rPr>
              <a:t>Cause</a:t>
            </a:r>
          </a:p>
          <a:p>
            <a:pPr lvl="1">
              <a:buFont typeface="Arial" charset="0"/>
              <a:buNone/>
            </a:pPr>
            <a:r>
              <a:rPr lang="en-GB" dirty="0" smtClean="0"/>
              <a:t>                               </a:t>
            </a:r>
          </a:p>
          <a:p>
            <a:pPr lvl="1">
              <a:buFont typeface="Arial" charset="0"/>
              <a:buNone/>
            </a:pPr>
            <a:r>
              <a:rPr lang="en-GB" dirty="0" smtClean="0"/>
              <a:t>                                                      </a:t>
            </a:r>
          </a:p>
          <a:p>
            <a:pPr lvl="1">
              <a:buFont typeface="Arial" charset="0"/>
              <a:buNone/>
            </a:pPr>
            <a:r>
              <a:rPr lang="en-GB" dirty="0" smtClean="0">
                <a:solidFill>
                  <a:schemeClr val="accent5">
                    <a:lumMod val="40000"/>
                    <a:lumOff val="60000"/>
                  </a:schemeClr>
                </a:solidFill>
              </a:rPr>
              <a:t>Not  a                                  Not an</a:t>
            </a:r>
          </a:p>
          <a:p>
            <a:pPr lvl="1">
              <a:buFont typeface="Arial" charset="0"/>
              <a:buNone/>
            </a:pPr>
            <a:r>
              <a:rPr lang="en-GB" dirty="0" smtClean="0">
                <a:solidFill>
                  <a:schemeClr val="accent5">
                    <a:lumMod val="40000"/>
                    <a:lumOff val="60000"/>
                  </a:schemeClr>
                </a:solidFill>
              </a:rPr>
              <a:t>Cause                                 Effect</a:t>
            </a:r>
          </a:p>
        </p:txBody>
      </p:sp>
      <p:sp>
        <p:nvSpPr>
          <p:cNvPr id="5" name="TextBox 4"/>
          <p:cNvSpPr txBox="1"/>
          <p:nvPr/>
        </p:nvSpPr>
        <p:spPr>
          <a:xfrm>
            <a:off x="2771800" y="1844824"/>
            <a:ext cx="2736304" cy="2031325"/>
          </a:xfrm>
          <a:prstGeom prst="rect">
            <a:avLst/>
          </a:prstGeom>
          <a:solidFill>
            <a:schemeClr val="accent2"/>
          </a:solidFill>
        </p:spPr>
        <p:txBody>
          <a:bodyPr wrap="square" rtlCol="0">
            <a:spAutoFit/>
          </a:bodyPr>
          <a:lstStyle/>
          <a:p>
            <a:pPr algn="ctr"/>
            <a:endParaRPr lang="en-GB" dirty="0" smtClean="0">
              <a:solidFill>
                <a:schemeClr val="bg1"/>
              </a:solidFill>
            </a:endParaRPr>
          </a:p>
          <a:p>
            <a:pPr algn="ctr"/>
            <a:endParaRPr lang="en-GB" dirty="0" smtClean="0">
              <a:solidFill>
                <a:schemeClr val="bg1"/>
              </a:solidFill>
            </a:endParaRPr>
          </a:p>
          <a:p>
            <a:pPr algn="ctr"/>
            <a:endParaRPr lang="en-GB" dirty="0" smtClean="0">
              <a:solidFill>
                <a:schemeClr val="bg1"/>
              </a:solidFill>
            </a:endParaRPr>
          </a:p>
          <a:p>
            <a:pPr algn="ctr"/>
            <a:r>
              <a:rPr lang="en-GB" dirty="0" smtClean="0">
                <a:solidFill>
                  <a:schemeClr val="bg1"/>
                </a:solidFill>
              </a:rPr>
              <a:t>Event</a:t>
            </a:r>
          </a:p>
          <a:p>
            <a:pPr algn="ctr"/>
            <a:endParaRPr lang="en-GB" dirty="0" smtClean="0">
              <a:solidFill>
                <a:schemeClr val="bg1"/>
              </a:solidFill>
            </a:endParaRPr>
          </a:p>
          <a:p>
            <a:pPr algn="ctr"/>
            <a:endParaRPr lang="en-GB" dirty="0" smtClean="0">
              <a:solidFill>
                <a:schemeClr val="bg1"/>
              </a:solidFill>
            </a:endParaRPr>
          </a:p>
          <a:p>
            <a:pPr algn="ctr"/>
            <a:endParaRPr lang="en-GB" dirty="0">
              <a:solidFill>
                <a:schemeClr val="bg1"/>
              </a:solidFill>
            </a:endParaRPr>
          </a:p>
        </p:txBody>
      </p:sp>
      <p:cxnSp>
        <p:nvCxnSpPr>
          <p:cNvPr id="8" name="Straight Arrow Connector 7"/>
          <p:cNvCxnSpPr/>
          <p:nvPr/>
        </p:nvCxnSpPr>
        <p:spPr>
          <a:xfrm>
            <a:off x="2051720" y="1844824"/>
            <a:ext cx="720080" cy="57606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1979712" y="2924944"/>
            <a:ext cx="792088" cy="7200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flipV="1">
            <a:off x="1979712" y="3501008"/>
            <a:ext cx="792088" cy="36004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6156176" y="0"/>
            <a:ext cx="2448272" cy="2585323"/>
          </a:xfrm>
          <a:prstGeom prst="rect">
            <a:avLst/>
          </a:prstGeom>
          <a:solidFill>
            <a:schemeClr val="accent2"/>
          </a:solidFill>
        </p:spPr>
        <p:txBody>
          <a:bodyPr wrap="square" rtlCol="0">
            <a:spAutoFit/>
          </a:bodyPr>
          <a:lstStyle/>
          <a:p>
            <a:endParaRPr lang="en-GB" dirty="0" smtClean="0"/>
          </a:p>
          <a:p>
            <a:endParaRPr lang="en-GB" dirty="0" smtClean="0"/>
          </a:p>
          <a:p>
            <a:endParaRPr lang="en-GB" dirty="0" smtClean="0"/>
          </a:p>
          <a:p>
            <a:pPr algn="ctr"/>
            <a:r>
              <a:rPr lang="en-GB" dirty="0" smtClean="0">
                <a:solidFill>
                  <a:schemeClr val="bg1"/>
                </a:solidFill>
              </a:rPr>
              <a:t>Effect</a:t>
            </a:r>
          </a:p>
          <a:p>
            <a:pPr algn="ctr"/>
            <a:endParaRPr lang="en-GB" dirty="0" smtClean="0">
              <a:solidFill>
                <a:schemeClr val="bg1"/>
              </a:solidFill>
            </a:endParaRPr>
          </a:p>
          <a:p>
            <a:pPr algn="ctr"/>
            <a:r>
              <a:rPr lang="en-GB" dirty="0" smtClean="0">
                <a:solidFill>
                  <a:schemeClr val="bg1"/>
                </a:solidFill>
              </a:rPr>
              <a:t>.................</a:t>
            </a:r>
          </a:p>
          <a:p>
            <a:pPr algn="ctr"/>
            <a:endParaRPr lang="en-GB" dirty="0" smtClean="0">
              <a:solidFill>
                <a:schemeClr val="bg1"/>
              </a:solidFill>
            </a:endParaRPr>
          </a:p>
          <a:p>
            <a:pPr algn="ctr"/>
            <a:endParaRPr lang="en-GB" dirty="0" smtClean="0">
              <a:solidFill>
                <a:schemeClr val="bg1"/>
              </a:solidFill>
            </a:endParaRPr>
          </a:p>
          <a:p>
            <a:pPr algn="ctr"/>
            <a:r>
              <a:rPr lang="en-GB" dirty="0" smtClean="0">
                <a:solidFill>
                  <a:schemeClr val="bg1"/>
                </a:solidFill>
              </a:rPr>
              <a:t>..........</a:t>
            </a:r>
            <a:endParaRPr lang="en-GB" dirty="0">
              <a:solidFill>
                <a:schemeClr val="bg1"/>
              </a:solidFill>
            </a:endParaRPr>
          </a:p>
        </p:txBody>
      </p:sp>
      <p:cxnSp>
        <p:nvCxnSpPr>
          <p:cNvPr id="15" name="Straight Arrow Connector 14"/>
          <p:cNvCxnSpPr>
            <a:stCxn id="5" idx="2"/>
          </p:cNvCxnSpPr>
          <p:nvPr/>
        </p:nvCxnSpPr>
        <p:spPr>
          <a:xfrm>
            <a:off x="4139952" y="3876149"/>
            <a:ext cx="0" cy="993011"/>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a:stCxn id="13" idx="2"/>
          </p:cNvCxnSpPr>
          <p:nvPr/>
        </p:nvCxnSpPr>
        <p:spPr>
          <a:xfrm>
            <a:off x="7380312" y="2585323"/>
            <a:ext cx="0" cy="7990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3"/>
          </p:cNvCxnSpPr>
          <p:nvPr/>
        </p:nvCxnSpPr>
        <p:spPr>
          <a:xfrm flipV="1">
            <a:off x="5508104" y="2636912"/>
            <a:ext cx="648072" cy="22357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a:stCxn id="13" idx="2"/>
          </p:cNvCxnSpPr>
          <p:nvPr/>
        </p:nvCxnSpPr>
        <p:spPr>
          <a:xfrm>
            <a:off x="7380312" y="2585323"/>
            <a:ext cx="0" cy="79905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4" name="TextBox 23"/>
          <p:cNvSpPr txBox="1"/>
          <p:nvPr/>
        </p:nvSpPr>
        <p:spPr>
          <a:xfrm>
            <a:off x="3125918" y="4797152"/>
            <a:ext cx="2016224" cy="1477328"/>
          </a:xfrm>
          <a:prstGeom prst="rect">
            <a:avLst/>
          </a:prstGeom>
          <a:noFill/>
        </p:spPr>
        <p:txBody>
          <a:bodyPr wrap="square" rtlCol="0">
            <a:spAutoFit/>
          </a:bodyPr>
          <a:lstStyle/>
          <a:p>
            <a:r>
              <a:rPr lang="en-GB" b="1" dirty="0" smtClean="0">
                <a:solidFill>
                  <a:schemeClr val="accent6"/>
                </a:solidFill>
              </a:rPr>
              <a:t>Notes...</a:t>
            </a:r>
          </a:p>
          <a:p>
            <a:endParaRPr lang="en-GB" b="1" dirty="0" smtClean="0">
              <a:solidFill>
                <a:schemeClr val="accent6"/>
              </a:solidFill>
            </a:endParaRPr>
          </a:p>
          <a:p>
            <a:r>
              <a:rPr lang="en-GB" b="1" dirty="0" smtClean="0">
                <a:solidFill>
                  <a:schemeClr val="accent6"/>
                </a:solidFill>
              </a:rPr>
              <a:t>Notes...</a:t>
            </a:r>
          </a:p>
          <a:p>
            <a:endParaRPr lang="en-GB" b="1" dirty="0" smtClean="0">
              <a:solidFill>
                <a:schemeClr val="accent6"/>
              </a:solidFill>
            </a:endParaRPr>
          </a:p>
          <a:p>
            <a:r>
              <a:rPr lang="en-GB" b="1" dirty="0" smtClean="0">
                <a:solidFill>
                  <a:schemeClr val="accent6"/>
                </a:solidFill>
              </a:rPr>
              <a:t>Notes...</a:t>
            </a:r>
            <a:endParaRPr lang="en-GB" b="1" dirty="0">
              <a:solidFill>
                <a:schemeClr val="accent6"/>
              </a:solidFill>
            </a:endParaRPr>
          </a:p>
        </p:txBody>
      </p:sp>
      <p:sp>
        <p:nvSpPr>
          <p:cNvPr id="25" name="TextBox 24"/>
          <p:cNvSpPr txBox="1"/>
          <p:nvPr/>
        </p:nvSpPr>
        <p:spPr>
          <a:xfrm>
            <a:off x="6300192" y="3429000"/>
            <a:ext cx="2016224" cy="1477328"/>
          </a:xfrm>
          <a:prstGeom prst="rect">
            <a:avLst/>
          </a:prstGeom>
          <a:noFill/>
        </p:spPr>
        <p:txBody>
          <a:bodyPr wrap="square" rtlCol="0">
            <a:spAutoFit/>
          </a:bodyPr>
          <a:lstStyle/>
          <a:p>
            <a:pPr algn="ctr"/>
            <a:r>
              <a:rPr lang="en-GB" b="1" dirty="0" smtClean="0">
                <a:solidFill>
                  <a:schemeClr val="accent6"/>
                </a:solidFill>
              </a:rPr>
              <a:t>Notes...</a:t>
            </a:r>
          </a:p>
          <a:p>
            <a:pPr algn="ctr"/>
            <a:endParaRPr lang="en-GB" b="1" dirty="0" smtClean="0">
              <a:solidFill>
                <a:schemeClr val="accent6"/>
              </a:solidFill>
            </a:endParaRPr>
          </a:p>
          <a:p>
            <a:pPr algn="ctr"/>
            <a:r>
              <a:rPr lang="en-GB" b="1" dirty="0" smtClean="0">
                <a:solidFill>
                  <a:schemeClr val="accent6"/>
                </a:solidFill>
              </a:rPr>
              <a:t>Notes...</a:t>
            </a:r>
          </a:p>
          <a:p>
            <a:pPr algn="ctr"/>
            <a:endParaRPr lang="en-GB" b="1" dirty="0" smtClean="0">
              <a:solidFill>
                <a:schemeClr val="accent6"/>
              </a:solidFill>
            </a:endParaRPr>
          </a:p>
          <a:p>
            <a:pPr algn="ctr"/>
            <a:r>
              <a:rPr lang="en-GB" b="1" dirty="0" smtClean="0">
                <a:solidFill>
                  <a:schemeClr val="accent6"/>
                </a:solidFill>
              </a:rPr>
              <a:t>Notes...</a:t>
            </a:r>
            <a:endParaRPr lang="en-GB" b="1" dirty="0">
              <a:solidFill>
                <a:schemeClr val="accent6"/>
              </a:solidFill>
            </a:endParaRPr>
          </a:p>
        </p:txBody>
      </p:sp>
    </p:spTree>
    <p:extLst>
      <p:ext uri="{BB962C8B-B14F-4D97-AF65-F5344CB8AC3E}">
        <p14:creationId xmlns:p14="http://schemas.microsoft.com/office/powerpoint/2010/main" val="1399657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143000"/>
          </a:xfrm>
        </p:spPr>
        <p:txBody>
          <a:bodyPr/>
          <a:lstStyle/>
          <a:p>
            <a:pPr>
              <a:defRPr/>
            </a:pPr>
            <a:r>
              <a:rPr lang="en-GB" dirty="0" smtClean="0">
                <a:solidFill>
                  <a:schemeClr val="accent5">
                    <a:lumMod val="40000"/>
                    <a:lumOff val="60000"/>
                  </a:schemeClr>
                </a:solidFill>
              </a:rPr>
              <a:t>Visual Essay Planning</a:t>
            </a:r>
            <a:endParaRPr lang="en-GB" dirty="0">
              <a:solidFill>
                <a:schemeClr val="accent5">
                  <a:lumMod val="40000"/>
                  <a:lumOff val="60000"/>
                </a:schemeClr>
              </a:solidFill>
            </a:endParaRPr>
          </a:p>
        </p:txBody>
      </p:sp>
      <p:sp>
        <p:nvSpPr>
          <p:cNvPr id="11267" name="Content Placeholder 5"/>
          <p:cNvSpPr>
            <a:spLocks noGrp="1"/>
          </p:cNvSpPr>
          <p:nvPr>
            <p:ph idx="1"/>
          </p:nvPr>
        </p:nvSpPr>
        <p:spPr/>
        <p:txBody>
          <a:bodyPr/>
          <a:lstStyle/>
          <a:p>
            <a:pPr>
              <a:buNone/>
            </a:pPr>
            <a:r>
              <a:rPr lang="en-GB" dirty="0" smtClean="0"/>
              <a:t>                                                       	</a:t>
            </a:r>
            <a:r>
              <a:rPr lang="en-GB" dirty="0" smtClean="0">
                <a:solidFill>
                  <a:schemeClr val="bg1"/>
                </a:solidFill>
              </a:rPr>
              <a:t>Pros   Cons</a:t>
            </a:r>
          </a:p>
          <a:p>
            <a:endParaRPr lang="en-GB" dirty="0" smtClean="0"/>
          </a:p>
          <a:p>
            <a:endParaRPr lang="en-GB" dirty="0" smtClean="0"/>
          </a:p>
          <a:p>
            <a:pPr>
              <a:buNone/>
            </a:pPr>
            <a:r>
              <a:rPr lang="en-GB" dirty="0" smtClean="0"/>
              <a:t>     </a:t>
            </a:r>
            <a:r>
              <a:rPr lang="en-GB" b="1" dirty="0" smtClean="0"/>
              <a:t> </a:t>
            </a:r>
            <a:r>
              <a:rPr lang="en-GB" b="1" dirty="0" smtClean="0">
                <a:solidFill>
                  <a:schemeClr val="bg1"/>
                </a:solidFill>
              </a:rPr>
              <a:t>So</a:t>
            </a:r>
            <a:r>
              <a:rPr lang="en-GB" b="1" dirty="0" smtClean="0"/>
              <a:t>                     </a:t>
            </a:r>
            <a:r>
              <a:rPr lang="en-GB" b="1" dirty="0" smtClean="0">
                <a:solidFill>
                  <a:schemeClr val="bg1"/>
                </a:solidFill>
              </a:rPr>
              <a:t>This means</a:t>
            </a:r>
          </a:p>
        </p:txBody>
      </p:sp>
      <p:sp>
        <p:nvSpPr>
          <p:cNvPr id="5" name="Rectangle 7"/>
          <p:cNvSpPr>
            <a:spLocks noChangeArrowheads="1"/>
          </p:cNvSpPr>
          <p:nvPr/>
        </p:nvSpPr>
        <p:spPr bwMode="auto">
          <a:xfrm>
            <a:off x="306747" y="1458143"/>
            <a:ext cx="576262" cy="431800"/>
          </a:xfrm>
          <a:prstGeom prst="rect">
            <a:avLst/>
          </a:prstGeom>
          <a:solidFill>
            <a:srgbClr val="FFFF00"/>
          </a:solidFill>
          <a:ln w="9525">
            <a:solidFill>
              <a:schemeClr val="tx1"/>
            </a:solidFill>
            <a:miter lim="800000"/>
            <a:headEnd/>
            <a:tailEnd/>
          </a:ln>
          <a:effectLst/>
        </p:spPr>
        <p:txBody>
          <a:bodyPr wrap="none" anchor="ctr"/>
          <a:lstStyle/>
          <a:p>
            <a:endParaRPr lang="en-GB"/>
          </a:p>
        </p:txBody>
      </p:sp>
      <p:sp>
        <p:nvSpPr>
          <p:cNvPr id="6" name="Rectangle 7"/>
          <p:cNvSpPr>
            <a:spLocks noChangeArrowheads="1"/>
          </p:cNvSpPr>
          <p:nvPr/>
        </p:nvSpPr>
        <p:spPr bwMode="auto">
          <a:xfrm>
            <a:off x="1348499" y="2205112"/>
            <a:ext cx="576262" cy="431800"/>
          </a:xfrm>
          <a:prstGeom prst="rect">
            <a:avLst/>
          </a:prstGeom>
          <a:solidFill>
            <a:srgbClr val="FFFF00"/>
          </a:solidFill>
          <a:ln w="9525">
            <a:solidFill>
              <a:schemeClr val="tx1"/>
            </a:solidFill>
            <a:miter lim="800000"/>
            <a:headEnd/>
            <a:tailEnd/>
          </a:ln>
          <a:effectLst/>
        </p:spPr>
        <p:txBody>
          <a:bodyPr wrap="none" anchor="ctr"/>
          <a:lstStyle/>
          <a:p>
            <a:endParaRPr lang="en-GB" dirty="0"/>
          </a:p>
        </p:txBody>
      </p:sp>
      <p:sp>
        <p:nvSpPr>
          <p:cNvPr id="7" name="Rectangle 7"/>
          <p:cNvSpPr>
            <a:spLocks noChangeArrowheads="1"/>
          </p:cNvSpPr>
          <p:nvPr/>
        </p:nvSpPr>
        <p:spPr bwMode="auto">
          <a:xfrm>
            <a:off x="882012" y="5157192"/>
            <a:ext cx="576262" cy="431800"/>
          </a:xfrm>
          <a:prstGeom prst="rect">
            <a:avLst/>
          </a:prstGeom>
          <a:solidFill>
            <a:srgbClr val="FFFF00"/>
          </a:solidFill>
          <a:ln w="9525">
            <a:solidFill>
              <a:schemeClr val="tx1"/>
            </a:solidFill>
            <a:miter lim="800000"/>
            <a:headEnd/>
            <a:tailEnd/>
          </a:ln>
          <a:effectLst/>
        </p:spPr>
        <p:txBody>
          <a:bodyPr wrap="none" anchor="ctr"/>
          <a:lstStyle/>
          <a:p>
            <a:endParaRPr lang="en-GB"/>
          </a:p>
        </p:txBody>
      </p:sp>
      <p:sp>
        <p:nvSpPr>
          <p:cNvPr id="8" name="Rectangle 7"/>
          <p:cNvSpPr>
            <a:spLocks noChangeArrowheads="1"/>
          </p:cNvSpPr>
          <p:nvPr/>
        </p:nvSpPr>
        <p:spPr bwMode="auto">
          <a:xfrm>
            <a:off x="1259632" y="4509120"/>
            <a:ext cx="576262" cy="431800"/>
          </a:xfrm>
          <a:prstGeom prst="rect">
            <a:avLst/>
          </a:prstGeom>
          <a:solidFill>
            <a:srgbClr val="FFFF00"/>
          </a:solidFill>
          <a:ln w="9525">
            <a:solidFill>
              <a:schemeClr val="tx1"/>
            </a:solidFill>
            <a:miter lim="800000"/>
            <a:headEnd/>
            <a:tailEnd/>
          </a:ln>
          <a:effectLst/>
        </p:spPr>
        <p:txBody>
          <a:bodyPr wrap="none" anchor="ctr"/>
          <a:lstStyle/>
          <a:p>
            <a:endParaRPr lang="en-GB"/>
          </a:p>
        </p:txBody>
      </p:sp>
      <p:sp>
        <p:nvSpPr>
          <p:cNvPr id="9" name="Rectangle 7"/>
          <p:cNvSpPr>
            <a:spLocks noChangeArrowheads="1"/>
          </p:cNvSpPr>
          <p:nvPr/>
        </p:nvSpPr>
        <p:spPr bwMode="auto">
          <a:xfrm>
            <a:off x="539552" y="4509120"/>
            <a:ext cx="576262" cy="431800"/>
          </a:xfrm>
          <a:prstGeom prst="rect">
            <a:avLst/>
          </a:prstGeom>
          <a:solidFill>
            <a:srgbClr val="FFFF00"/>
          </a:solidFill>
          <a:ln w="9525">
            <a:solidFill>
              <a:schemeClr val="tx1"/>
            </a:solidFill>
            <a:miter lim="800000"/>
            <a:headEnd/>
            <a:tailEnd/>
          </a:ln>
          <a:effectLst/>
        </p:spPr>
        <p:txBody>
          <a:bodyPr wrap="none" anchor="ctr"/>
          <a:lstStyle/>
          <a:p>
            <a:endParaRPr lang="en-GB"/>
          </a:p>
        </p:txBody>
      </p:sp>
      <p:sp>
        <p:nvSpPr>
          <p:cNvPr id="10" name="Rectangle 7"/>
          <p:cNvSpPr>
            <a:spLocks noChangeArrowheads="1"/>
          </p:cNvSpPr>
          <p:nvPr/>
        </p:nvSpPr>
        <p:spPr bwMode="auto">
          <a:xfrm>
            <a:off x="306747" y="2205112"/>
            <a:ext cx="576262" cy="431800"/>
          </a:xfrm>
          <a:prstGeom prst="rect">
            <a:avLst/>
          </a:prstGeom>
          <a:solidFill>
            <a:srgbClr val="FFFF00"/>
          </a:solidFill>
          <a:ln w="9525">
            <a:solidFill>
              <a:schemeClr val="tx1"/>
            </a:solidFill>
            <a:miter lim="800000"/>
            <a:headEnd/>
            <a:tailEnd/>
          </a:ln>
          <a:effectLst/>
        </p:spPr>
        <p:txBody>
          <a:bodyPr wrap="none" anchor="ctr"/>
          <a:lstStyle/>
          <a:p>
            <a:endParaRPr lang="en-GB"/>
          </a:p>
        </p:txBody>
      </p:sp>
      <p:sp>
        <p:nvSpPr>
          <p:cNvPr id="11" name="Rectangle 7"/>
          <p:cNvSpPr>
            <a:spLocks noChangeArrowheads="1"/>
          </p:cNvSpPr>
          <p:nvPr/>
        </p:nvSpPr>
        <p:spPr bwMode="auto">
          <a:xfrm>
            <a:off x="1339523" y="1451470"/>
            <a:ext cx="576262" cy="431800"/>
          </a:xfrm>
          <a:prstGeom prst="rect">
            <a:avLst/>
          </a:prstGeom>
          <a:solidFill>
            <a:srgbClr val="FFFF00"/>
          </a:solidFill>
          <a:ln w="9525">
            <a:solidFill>
              <a:schemeClr val="tx1"/>
            </a:solidFill>
            <a:miter lim="800000"/>
            <a:headEnd/>
            <a:tailEnd/>
          </a:ln>
          <a:effectLst/>
        </p:spPr>
        <p:txBody>
          <a:bodyPr wrap="none" anchor="ctr"/>
          <a:lstStyle/>
          <a:p>
            <a:endParaRPr lang="en-GB" dirty="0"/>
          </a:p>
        </p:txBody>
      </p:sp>
      <p:sp>
        <p:nvSpPr>
          <p:cNvPr id="12" name="Rectangle 11"/>
          <p:cNvSpPr>
            <a:spLocks noChangeArrowheads="1"/>
          </p:cNvSpPr>
          <p:nvPr/>
        </p:nvSpPr>
        <p:spPr bwMode="auto">
          <a:xfrm>
            <a:off x="2339752" y="3212976"/>
            <a:ext cx="576262" cy="431800"/>
          </a:xfrm>
          <a:prstGeom prst="rect">
            <a:avLst/>
          </a:prstGeom>
          <a:solidFill>
            <a:srgbClr val="FFFF00"/>
          </a:solidFill>
          <a:ln w="9525">
            <a:solidFill>
              <a:schemeClr val="tx1"/>
            </a:solidFill>
            <a:miter lim="800000"/>
            <a:headEnd/>
            <a:tailEnd/>
          </a:ln>
          <a:effectLst/>
        </p:spPr>
        <p:txBody>
          <a:bodyPr wrap="none" anchor="ctr"/>
          <a:lstStyle/>
          <a:p>
            <a:endParaRPr lang="en-GB" b="1" dirty="0"/>
          </a:p>
        </p:txBody>
      </p:sp>
      <p:sp>
        <p:nvSpPr>
          <p:cNvPr id="13" name="Rectangle 12"/>
          <p:cNvSpPr>
            <a:spLocks noChangeArrowheads="1"/>
          </p:cNvSpPr>
          <p:nvPr/>
        </p:nvSpPr>
        <p:spPr bwMode="auto">
          <a:xfrm>
            <a:off x="2411760" y="4077072"/>
            <a:ext cx="576262" cy="431800"/>
          </a:xfrm>
          <a:prstGeom prst="rect">
            <a:avLst/>
          </a:prstGeom>
          <a:solidFill>
            <a:srgbClr val="FFFF00"/>
          </a:solidFill>
          <a:ln w="9525">
            <a:solidFill>
              <a:schemeClr val="tx1"/>
            </a:solidFill>
            <a:miter lim="800000"/>
            <a:headEnd/>
            <a:tailEnd/>
          </a:ln>
          <a:effectLst/>
        </p:spPr>
        <p:txBody>
          <a:bodyPr wrap="none" anchor="ctr"/>
          <a:lstStyle/>
          <a:p>
            <a:endParaRPr lang="en-GB"/>
          </a:p>
        </p:txBody>
      </p:sp>
      <p:cxnSp>
        <p:nvCxnSpPr>
          <p:cNvPr id="17" name="Straight Arrow Connector 16"/>
          <p:cNvCxnSpPr/>
          <p:nvPr/>
        </p:nvCxnSpPr>
        <p:spPr>
          <a:xfrm>
            <a:off x="763459" y="2744676"/>
            <a:ext cx="576064" cy="648072"/>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9" name="Straight Arrow Connector 18"/>
          <p:cNvCxnSpPr/>
          <p:nvPr/>
        </p:nvCxnSpPr>
        <p:spPr>
          <a:xfrm flipV="1">
            <a:off x="539552" y="3860800"/>
            <a:ext cx="648072" cy="576064"/>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1" name="Straight Arrow Connector 20"/>
          <p:cNvCxnSpPr/>
          <p:nvPr/>
        </p:nvCxnSpPr>
        <p:spPr>
          <a:xfrm flipH="1" flipV="1">
            <a:off x="1763688" y="3717032"/>
            <a:ext cx="576064" cy="36004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3" name="Straight Arrow Connector 22"/>
          <p:cNvCxnSpPr/>
          <p:nvPr/>
        </p:nvCxnSpPr>
        <p:spPr>
          <a:xfrm>
            <a:off x="4140101" y="3860800"/>
            <a:ext cx="2016224" cy="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24" name="Rectangle 8"/>
          <p:cNvSpPr>
            <a:spLocks noChangeArrowheads="1"/>
          </p:cNvSpPr>
          <p:nvPr/>
        </p:nvSpPr>
        <p:spPr bwMode="auto">
          <a:xfrm>
            <a:off x="6228184" y="2636912"/>
            <a:ext cx="576263" cy="431800"/>
          </a:xfrm>
          <a:prstGeom prst="rect">
            <a:avLst/>
          </a:prstGeom>
          <a:solidFill>
            <a:srgbClr val="6A37FB"/>
          </a:solidFill>
          <a:ln w="9525">
            <a:solidFill>
              <a:schemeClr val="tx1"/>
            </a:solidFill>
            <a:miter lim="800000"/>
            <a:headEnd/>
            <a:tailEnd/>
          </a:ln>
          <a:effectLst/>
        </p:spPr>
        <p:txBody>
          <a:bodyPr wrap="none" anchor="ctr"/>
          <a:lstStyle/>
          <a:p>
            <a:endParaRPr lang="en-GB"/>
          </a:p>
        </p:txBody>
      </p:sp>
      <p:sp>
        <p:nvSpPr>
          <p:cNvPr id="25" name="Rectangle 8"/>
          <p:cNvSpPr>
            <a:spLocks noChangeArrowheads="1"/>
          </p:cNvSpPr>
          <p:nvPr/>
        </p:nvSpPr>
        <p:spPr bwMode="auto">
          <a:xfrm>
            <a:off x="7308303" y="2636912"/>
            <a:ext cx="576263" cy="431800"/>
          </a:xfrm>
          <a:prstGeom prst="rect">
            <a:avLst/>
          </a:prstGeom>
          <a:solidFill>
            <a:srgbClr val="6A37FB"/>
          </a:solidFill>
          <a:ln w="9525">
            <a:solidFill>
              <a:schemeClr val="tx1"/>
            </a:solidFill>
            <a:miter lim="800000"/>
            <a:headEnd/>
            <a:tailEnd/>
          </a:ln>
          <a:effectLst/>
        </p:spPr>
        <p:txBody>
          <a:bodyPr wrap="none" anchor="ctr"/>
          <a:lstStyle/>
          <a:p>
            <a:endParaRPr lang="en-GB"/>
          </a:p>
        </p:txBody>
      </p:sp>
      <p:sp>
        <p:nvSpPr>
          <p:cNvPr id="26" name="Rectangle 8"/>
          <p:cNvSpPr>
            <a:spLocks noChangeArrowheads="1"/>
          </p:cNvSpPr>
          <p:nvPr/>
        </p:nvSpPr>
        <p:spPr bwMode="auto">
          <a:xfrm>
            <a:off x="6228184" y="3429000"/>
            <a:ext cx="576263" cy="431800"/>
          </a:xfrm>
          <a:prstGeom prst="rect">
            <a:avLst/>
          </a:prstGeom>
          <a:solidFill>
            <a:srgbClr val="6A37FB"/>
          </a:solidFill>
          <a:ln w="9525">
            <a:solidFill>
              <a:schemeClr val="tx1"/>
            </a:solidFill>
            <a:miter lim="800000"/>
            <a:headEnd/>
            <a:tailEnd/>
          </a:ln>
          <a:effectLst/>
        </p:spPr>
        <p:txBody>
          <a:bodyPr wrap="none" anchor="ctr"/>
          <a:lstStyle/>
          <a:p>
            <a:endParaRPr lang="en-GB"/>
          </a:p>
        </p:txBody>
      </p:sp>
      <p:sp>
        <p:nvSpPr>
          <p:cNvPr id="27" name="Rectangle 8"/>
          <p:cNvSpPr>
            <a:spLocks noChangeArrowheads="1"/>
          </p:cNvSpPr>
          <p:nvPr/>
        </p:nvSpPr>
        <p:spPr bwMode="auto">
          <a:xfrm>
            <a:off x="6228184" y="4221088"/>
            <a:ext cx="576263" cy="431800"/>
          </a:xfrm>
          <a:prstGeom prst="rect">
            <a:avLst/>
          </a:prstGeom>
          <a:solidFill>
            <a:srgbClr val="6A37FB"/>
          </a:solidFill>
          <a:ln w="9525">
            <a:solidFill>
              <a:schemeClr val="tx1"/>
            </a:solidFill>
            <a:miter lim="800000"/>
            <a:headEnd/>
            <a:tailEnd/>
          </a:ln>
          <a:effectLst/>
        </p:spPr>
        <p:txBody>
          <a:bodyPr wrap="none" anchor="ctr"/>
          <a:lstStyle/>
          <a:p>
            <a:endParaRPr lang="en-GB"/>
          </a:p>
        </p:txBody>
      </p:sp>
      <p:sp>
        <p:nvSpPr>
          <p:cNvPr id="28" name="Rectangle 8"/>
          <p:cNvSpPr>
            <a:spLocks noChangeArrowheads="1"/>
          </p:cNvSpPr>
          <p:nvPr/>
        </p:nvSpPr>
        <p:spPr bwMode="auto">
          <a:xfrm>
            <a:off x="7308304" y="3429000"/>
            <a:ext cx="576263" cy="431800"/>
          </a:xfrm>
          <a:prstGeom prst="rect">
            <a:avLst/>
          </a:prstGeom>
          <a:solidFill>
            <a:srgbClr val="6A37FB"/>
          </a:solidFill>
          <a:ln w="9525">
            <a:solidFill>
              <a:schemeClr val="tx1"/>
            </a:solidFill>
            <a:miter lim="800000"/>
            <a:headEnd/>
            <a:tailEnd/>
          </a:ln>
          <a:effectLst/>
        </p:spPr>
        <p:txBody>
          <a:bodyPr wrap="none" anchor="ctr"/>
          <a:lstStyle/>
          <a:p>
            <a:endParaRPr lang="en-GB"/>
          </a:p>
        </p:txBody>
      </p:sp>
      <p:sp>
        <p:nvSpPr>
          <p:cNvPr id="29" name="Rectangle 8"/>
          <p:cNvSpPr>
            <a:spLocks noChangeArrowheads="1"/>
          </p:cNvSpPr>
          <p:nvPr/>
        </p:nvSpPr>
        <p:spPr bwMode="auto">
          <a:xfrm>
            <a:off x="7308304" y="4221088"/>
            <a:ext cx="576263" cy="431800"/>
          </a:xfrm>
          <a:prstGeom prst="rect">
            <a:avLst/>
          </a:prstGeom>
          <a:solidFill>
            <a:srgbClr val="6A37FB"/>
          </a:solidFill>
          <a:ln w="9525">
            <a:solidFill>
              <a:schemeClr val="tx1"/>
            </a:solidFill>
            <a:miter lim="800000"/>
            <a:headEnd/>
            <a:tailEnd/>
          </a:ln>
          <a:effectLst/>
        </p:spPr>
        <p:txBody>
          <a:bodyPr wrap="none" anchor="ctr"/>
          <a:lstStyle/>
          <a:p>
            <a:endParaRPr lang="en-GB"/>
          </a:p>
        </p:txBody>
      </p:sp>
    </p:spTree>
    <p:extLst>
      <p:ext uri="{BB962C8B-B14F-4D97-AF65-F5344CB8AC3E}">
        <p14:creationId xmlns:p14="http://schemas.microsoft.com/office/powerpoint/2010/main" val="2081683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r>
              <a:rPr lang="en-GB" dirty="0" smtClean="0">
                <a:solidFill>
                  <a:schemeClr val="accent5">
                    <a:lumMod val="40000"/>
                    <a:lumOff val="60000"/>
                  </a:schemeClr>
                </a:solidFill>
              </a:rPr>
              <a:t>Workshops</a:t>
            </a:r>
            <a:endParaRPr lang="en-GB" dirty="0">
              <a:solidFill>
                <a:schemeClr val="accent5">
                  <a:lumMod val="40000"/>
                  <a:lumOff val="60000"/>
                </a:schemeClr>
              </a:solidFill>
            </a:endParaRPr>
          </a:p>
        </p:txBody>
      </p:sp>
      <p:sp>
        <p:nvSpPr>
          <p:cNvPr id="3" name="Content Placeholder 2"/>
          <p:cNvSpPr>
            <a:spLocks noGrp="1"/>
          </p:cNvSpPr>
          <p:nvPr>
            <p:ph idx="1"/>
          </p:nvPr>
        </p:nvSpPr>
        <p:spPr/>
        <p:txBody>
          <a:bodyPr/>
          <a:lstStyle/>
          <a:p>
            <a:pPr>
              <a:buNone/>
            </a:pPr>
            <a:r>
              <a:rPr lang="en-GB" sz="2400" b="1" dirty="0" smtClean="0">
                <a:solidFill>
                  <a:srgbClr val="6A37FB"/>
                </a:solidFill>
              </a:rPr>
              <a:t>Workshop 1</a:t>
            </a:r>
          </a:p>
          <a:p>
            <a:pPr>
              <a:buNone/>
            </a:pPr>
            <a:endParaRPr lang="en-GB" sz="2400" b="1" dirty="0" smtClean="0">
              <a:solidFill>
                <a:srgbClr val="6A37FB"/>
              </a:solidFill>
            </a:endParaRPr>
          </a:p>
          <a:p>
            <a:pPr>
              <a:buNone/>
            </a:pPr>
            <a:r>
              <a:rPr lang="en-GB" sz="2400" b="1" dirty="0" smtClean="0">
                <a:solidFill>
                  <a:schemeClr val="bg1"/>
                </a:solidFill>
              </a:rPr>
              <a:t>Which Graphic Organisers would be most appropriate for the following tasks?</a:t>
            </a:r>
          </a:p>
          <a:p>
            <a:pPr>
              <a:buNone/>
            </a:pPr>
            <a:endParaRPr lang="en-GB" sz="2400" b="1" dirty="0" smtClean="0">
              <a:solidFill>
                <a:srgbClr val="6A37FB"/>
              </a:solidFill>
            </a:endParaRPr>
          </a:p>
          <a:p>
            <a:pPr>
              <a:buNone/>
            </a:pPr>
            <a:r>
              <a:rPr lang="en-GB" sz="2400" b="1" dirty="0" smtClean="0">
                <a:solidFill>
                  <a:srgbClr val="6A37FB"/>
                </a:solidFill>
              </a:rPr>
              <a:t>Workshop 2</a:t>
            </a:r>
          </a:p>
          <a:p>
            <a:pPr>
              <a:buNone/>
            </a:pPr>
            <a:endParaRPr lang="en-GB" sz="2400" b="1" dirty="0" smtClean="0">
              <a:solidFill>
                <a:srgbClr val="6A37FB"/>
              </a:solidFill>
            </a:endParaRPr>
          </a:p>
          <a:p>
            <a:pPr>
              <a:buNone/>
            </a:pPr>
            <a:r>
              <a:rPr lang="en-GB" sz="2400" b="1" dirty="0" smtClean="0">
                <a:solidFill>
                  <a:schemeClr val="bg1"/>
                </a:solidFill>
              </a:rPr>
              <a:t>Based on Scenario 1 and Scenario 2</a:t>
            </a:r>
          </a:p>
          <a:p>
            <a:pPr>
              <a:buNone/>
            </a:pPr>
            <a:endParaRPr lang="en-GB" sz="2400" b="1" dirty="0" smtClean="0">
              <a:solidFill>
                <a:srgbClr val="6A37FB"/>
              </a:solidFill>
            </a:endParaRPr>
          </a:p>
          <a:p>
            <a:pPr>
              <a:buNone/>
            </a:pPr>
            <a:r>
              <a:rPr lang="en-GB" sz="2400" b="1" dirty="0" smtClean="0">
                <a:solidFill>
                  <a:schemeClr val="bg1"/>
                </a:solidFill>
              </a:rPr>
              <a:t>Solutions to Consider </a:t>
            </a:r>
          </a:p>
          <a:p>
            <a:pPr>
              <a:buNone/>
            </a:pPr>
            <a:endParaRPr lang="en-GB" sz="2400" b="1" dirty="0" smtClean="0">
              <a:solidFill>
                <a:srgbClr val="6A37FB"/>
              </a:solidFill>
            </a:endParaRPr>
          </a:p>
          <a:p>
            <a:pPr>
              <a:buNone/>
            </a:pPr>
            <a:endParaRPr lang="en-GB" sz="2400" b="1" dirty="0" smtClean="0">
              <a:solidFill>
                <a:srgbClr val="6A37FB"/>
              </a:solidFill>
            </a:endParaRPr>
          </a:p>
          <a:p>
            <a:endParaRPr lang="en-GB" sz="2400" dirty="0"/>
          </a:p>
        </p:txBody>
      </p:sp>
      <p:sp>
        <p:nvSpPr>
          <p:cNvPr id="5" name="Right Arrow 4"/>
          <p:cNvSpPr/>
          <p:nvPr/>
        </p:nvSpPr>
        <p:spPr>
          <a:xfrm>
            <a:off x="4139952" y="5517232"/>
            <a:ext cx="1440160" cy="36004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7533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48760"/>
            <a:ext cx="8229600" cy="1143000"/>
          </a:xfrm>
        </p:spPr>
        <p:txBody>
          <a:bodyPr/>
          <a:lstStyle/>
          <a:p>
            <a:r>
              <a:rPr lang="en-GB" dirty="0" smtClean="0">
                <a:solidFill>
                  <a:schemeClr val="accent5">
                    <a:lumMod val="40000"/>
                    <a:lumOff val="60000"/>
                  </a:schemeClr>
                </a:solidFill>
              </a:rPr>
              <a:t>Scenario 1 Information Assurance</a:t>
            </a:r>
            <a:endParaRPr lang="en-GB" dirty="0">
              <a:solidFill>
                <a:schemeClr val="accent5">
                  <a:lumMod val="40000"/>
                  <a:lumOff val="60000"/>
                </a:schemeClr>
              </a:solidFill>
            </a:endParaRPr>
          </a:p>
        </p:txBody>
      </p:sp>
      <p:sp>
        <p:nvSpPr>
          <p:cNvPr id="4" name="Cloud"/>
          <p:cNvSpPr>
            <a:spLocks noChangeAspect="1" noEditPoints="1" noChangeArrowheads="1"/>
          </p:cNvSpPr>
          <p:nvPr/>
        </p:nvSpPr>
        <p:spPr bwMode="auto">
          <a:xfrm>
            <a:off x="3132138" y="2997200"/>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2"/>
          </a:solidFill>
          <a:ln w="9525">
            <a:solidFill>
              <a:schemeClr val="folHlink"/>
            </a:solidFill>
            <a:miter lim="800000"/>
            <a:headEnd/>
            <a:tailEnd/>
          </a:ln>
          <a:effectLst>
            <a:outerShdw dist="107763" dir="2700000" algn="ctr" rotWithShape="0">
              <a:srgbClr val="808080"/>
            </a:outerShdw>
          </a:effectLst>
        </p:spPr>
        <p:txBody>
          <a:bodyPr/>
          <a:lstStyle/>
          <a:p>
            <a:pPr>
              <a:defRPr/>
            </a:pPr>
            <a:endParaRPr lang="en-GB"/>
          </a:p>
        </p:txBody>
      </p:sp>
      <p:sp>
        <p:nvSpPr>
          <p:cNvPr id="5" name="Text Box 5"/>
          <p:cNvSpPr txBox="1">
            <a:spLocks noChangeArrowheads="1"/>
          </p:cNvSpPr>
          <p:nvPr/>
        </p:nvSpPr>
        <p:spPr bwMode="auto">
          <a:xfrm>
            <a:off x="3708400" y="3644900"/>
            <a:ext cx="1800225" cy="641350"/>
          </a:xfrm>
          <a:prstGeom prst="rect">
            <a:avLst/>
          </a:prstGeom>
          <a:noFill/>
          <a:ln w="9525">
            <a:noFill/>
            <a:miter lim="800000"/>
            <a:headEnd/>
            <a:tailEnd/>
          </a:ln>
        </p:spPr>
        <p:txBody>
          <a:bodyPr>
            <a:spAutoFit/>
          </a:bodyPr>
          <a:lstStyle/>
          <a:p>
            <a:pPr>
              <a:spcBef>
                <a:spcPct val="50000"/>
              </a:spcBef>
            </a:pPr>
            <a:r>
              <a:rPr lang="en-GB" b="1">
                <a:solidFill>
                  <a:schemeClr val="tx2"/>
                </a:solidFill>
              </a:rPr>
              <a:t>Information Assurance</a:t>
            </a:r>
          </a:p>
        </p:txBody>
      </p:sp>
      <p:sp>
        <p:nvSpPr>
          <p:cNvPr id="6" name="Line 6"/>
          <p:cNvSpPr>
            <a:spLocks noChangeShapeType="1"/>
          </p:cNvSpPr>
          <p:nvPr/>
        </p:nvSpPr>
        <p:spPr bwMode="auto">
          <a:xfrm flipV="1">
            <a:off x="5508625" y="2852738"/>
            <a:ext cx="431800" cy="288925"/>
          </a:xfrm>
          <a:prstGeom prst="line">
            <a:avLst/>
          </a:prstGeom>
          <a:noFill/>
          <a:ln w="9525">
            <a:solidFill>
              <a:schemeClr val="tx1"/>
            </a:solidFill>
            <a:round/>
            <a:headEnd/>
            <a:tailEnd/>
          </a:ln>
        </p:spPr>
        <p:txBody>
          <a:bodyPr/>
          <a:lstStyle/>
          <a:p>
            <a:endParaRPr lang="en-GB"/>
          </a:p>
        </p:txBody>
      </p:sp>
      <p:sp>
        <p:nvSpPr>
          <p:cNvPr id="7" name="Text Box 7"/>
          <p:cNvSpPr txBox="1">
            <a:spLocks noChangeArrowheads="1"/>
          </p:cNvSpPr>
          <p:nvPr/>
        </p:nvSpPr>
        <p:spPr bwMode="auto">
          <a:xfrm>
            <a:off x="5580063" y="2565400"/>
            <a:ext cx="1223962" cy="369332"/>
          </a:xfrm>
          <a:prstGeom prst="rect">
            <a:avLst/>
          </a:prstGeom>
          <a:noFill/>
          <a:ln w="9525">
            <a:noFill/>
            <a:miter lim="800000"/>
            <a:headEnd/>
            <a:tailEnd/>
          </a:ln>
        </p:spPr>
        <p:txBody>
          <a:bodyPr>
            <a:spAutoFit/>
          </a:bodyPr>
          <a:lstStyle/>
          <a:p>
            <a:pPr>
              <a:spcBef>
                <a:spcPct val="50000"/>
              </a:spcBef>
            </a:pPr>
            <a:r>
              <a:rPr lang="en-GB" b="1" dirty="0">
                <a:solidFill>
                  <a:schemeClr val="accent6"/>
                </a:solidFill>
              </a:rPr>
              <a:t>Goals</a:t>
            </a:r>
          </a:p>
        </p:txBody>
      </p:sp>
      <p:sp>
        <p:nvSpPr>
          <p:cNvPr id="8" name="Text Box 8"/>
          <p:cNvSpPr txBox="1">
            <a:spLocks noChangeArrowheads="1"/>
          </p:cNvSpPr>
          <p:nvPr/>
        </p:nvSpPr>
        <p:spPr bwMode="auto">
          <a:xfrm>
            <a:off x="3779837" y="2298700"/>
            <a:ext cx="1511300" cy="336550"/>
          </a:xfrm>
          <a:prstGeom prst="rect">
            <a:avLst/>
          </a:prstGeom>
          <a:noFill/>
          <a:ln w="9525">
            <a:noFill/>
            <a:miter lim="800000"/>
            <a:headEnd/>
            <a:tailEnd/>
          </a:ln>
        </p:spPr>
        <p:txBody>
          <a:bodyPr>
            <a:spAutoFit/>
          </a:bodyPr>
          <a:lstStyle/>
          <a:p>
            <a:pPr>
              <a:spcBef>
                <a:spcPct val="50000"/>
              </a:spcBef>
            </a:pPr>
            <a:r>
              <a:rPr lang="en-GB" sz="1600" dirty="0">
                <a:solidFill>
                  <a:schemeClr val="bg1"/>
                </a:solidFill>
              </a:rPr>
              <a:t>Timeliness</a:t>
            </a:r>
          </a:p>
        </p:txBody>
      </p:sp>
      <p:sp>
        <p:nvSpPr>
          <p:cNvPr id="9" name="Line 9"/>
          <p:cNvSpPr>
            <a:spLocks noChangeShapeType="1"/>
          </p:cNvSpPr>
          <p:nvPr/>
        </p:nvSpPr>
        <p:spPr bwMode="auto">
          <a:xfrm flipH="1" flipV="1">
            <a:off x="4787900" y="2492375"/>
            <a:ext cx="935038" cy="142875"/>
          </a:xfrm>
          <a:prstGeom prst="line">
            <a:avLst/>
          </a:prstGeom>
          <a:noFill/>
          <a:ln w="9525">
            <a:solidFill>
              <a:schemeClr val="tx1"/>
            </a:solidFill>
            <a:round/>
            <a:headEnd/>
            <a:tailEnd/>
          </a:ln>
        </p:spPr>
        <p:txBody>
          <a:bodyPr/>
          <a:lstStyle/>
          <a:p>
            <a:endParaRPr lang="en-GB"/>
          </a:p>
        </p:txBody>
      </p:sp>
      <p:sp>
        <p:nvSpPr>
          <p:cNvPr id="10" name="Line 10"/>
          <p:cNvSpPr>
            <a:spLocks noChangeShapeType="1"/>
          </p:cNvSpPr>
          <p:nvPr/>
        </p:nvSpPr>
        <p:spPr bwMode="auto">
          <a:xfrm flipV="1">
            <a:off x="5867400" y="2205038"/>
            <a:ext cx="0" cy="431800"/>
          </a:xfrm>
          <a:prstGeom prst="line">
            <a:avLst/>
          </a:prstGeom>
          <a:noFill/>
          <a:ln w="9525">
            <a:solidFill>
              <a:schemeClr val="tx1"/>
            </a:solidFill>
            <a:round/>
            <a:headEnd/>
            <a:tailEnd/>
          </a:ln>
        </p:spPr>
        <p:txBody>
          <a:bodyPr/>
          <a:lstStyle/>
          <a:p>
            <a:endParaRPr lang="en-GB"/>
          </a:p>
        </p:txBody>
      </p:sp>
      <p:sp>
        <p:nvSpPr>
          <p:cNvPr id="11" name="Text Box 11"/>
          <p:cNvSpPr txBox="1">
            <a:spLocks noChangeArrowheads="1"/>
          </p:cNvSpPr>
          <p:nvPr/>
        </p:nvSpPr>
        <p:spPr bwMode="auto">
          <a:xfrm>
            <a:off x="5472907" y="1868488"/>
            <a:ext cx="1223962" cy="336550"/>
          </a:xfrm>
          <a:prstGeom prst="rect">
            <a:avLst/>
          </a:prstGeom>
          <a:noFill/>
          <a:ln w="9525">
            <a:noFill/>
            <a:miter lim="800000"/>
            <a:headEnd/>
            <a:tailEnd/>
          </a:ln>
        </p:spPr>
        <p:txBody>
          <a:bodyPr>
            <a:spAutoFit/>
          </a:bodyPr>
          <a:lstStyle/>
          <a:p>
            <a:pPr>
              <a:spcBef>
                <a:spcPct val="50000"/>
              </a:spcBef>
            </a:pPr>
            <a:r>
              <a:rPr lang="en-GB" sz="1600" dirty="0">
                <a:solidFill>
                  <a:schemeClr val="bg1"/>
                </a:solidFill>
              </a:rPr>
              <a:t>Accuracy</a:t>
            </a:r>
          </a:p>
        </p:txBody>
      </p:sp>
      <p:sp>
        <p:nvSpPr>
          <p:cNvPr id="12" name="Text Box 12"/>
          <p:cNvSpPr txBox="1">
            <a:spLocks noChangeArrowheads="1"/>
          </p:cNvSpPr>
          <p:nvPr/>
        </p:nvSpPr>
        <p:spPr bwMode="auto">
          <a:xfrm>
            <a:off x="6732588" y="2781300"/>
            <a:ext cx="1871662" cy="336550"/>
          </a:xfrm>
          <a:prstGeom prst="rect">
            <a:avLst/>
          </a:prstGeom>
          <a:noFill/>
          <a:ln w="9525">
            <a:noFill/>
            <a:miter lim="800000"/>
            <a:headEnd/>
            <a:tailEnd/>
          </a:ln>
        </p:spPr>
        <p:txBody>
          <a:bodyPr>
            <a:spAutoFit/>
          </a:bodyPr>
          <a:lstStyle/>
          <a:p>
            <a:pPr>
              <a:spcBef>
                <a:spcPct val="50000"/>
              </a:spcBef>
            </a:pPr>
            <a:r>
              <a:rPr lang="en-GB" sz="1600" dirty="0">
                <a:solidFill>
                  <a:schemeClr val="bg1"/>
                </a:solidFill>
              </a:rPr>
              <a:t>Non-repudiation</a:t>
            </a:r>
          </a:p>
        </p:txBody>
      </p:sp>
      <p:sp>
        <p:nvSpPr>
          <p:cNvPr id="13" name="Line 13"/>
          <p:cNvSpPr>
            <a:spLocks noChangeShapeType="1"/>
          </p:cNvSpPr>
          <p:nvPr/>
        </p:nvSpPr>
        <p:spPr bwMode="auto">
          <a:xfrm>
            <a:off x="6227763" y="2708275"/>
            <a:ext cx="576262" cy="144463"/>
          </a:xfrm>
          <a:prstGeom prst="line">
            <a:avLst/>
          </a:prstGeom>
          <a:noFill/>
          <a:ln w="9525">
            <a:solidFill>
              <a:schemeClr val="tx1"/>
            </a:solidFill>
            <a:round/>
            <a:headEnd/>
            <a:tailEnd/>
          </a:ln>
        </p:spPr>
        <p:txBody>
          <a:bodyPr/>
          <a:lstStyle/>
          <a:p>
            <a:endParaRPr lang="en-GB"/>
          </a:p>
        </p:txBody>
      </p:sp>
      <p:sp>
        <p:nvSpPr>
          <p:cNvPr id="14" name="Text Box 14"/>
          <p:cNvSpPr txBox="1">
            <a:spLocks noChangeArrowheads="1"/>
          </p:cNvSpPr>
          <p:nvPr/>
        </p:nvSpPr>
        <p:spPr bwMode="auto">
          <a:xfrm>
            <a:off x="5580062" y="4797425"/>
            <a:ext cx="1584225" cy="369332"/>
          </a:xfrm>
          <a:prstGeom prst="rect">
            <a:avLst/>
          </a:prstGeom>
          <a:noFill/>
          <a:ln w="9525">
            <a:noFill/>
            <a:miter lim="800000"/>
            <a:headEnd/>
            <a:tailEnd/>
          </a:ln>
        </p:spPr>
        <p:txBody>
          <a:bodyPr wrap="square">
            <a:spAutoFit/>
          </a:bodyPr>
          <a:lstStyle/>
          <a:p>
            <a:pPr>
              <a:spcBef>
                <a:spcPct val="50000"/>
              </a:spcBef>
            </a:pPr>
            <a:r>
              <a:rPr lang="en-GB" b="1" dirty="0">
                <a:solidFill>
                  <a:schemeClr val="accent6"/>
                </a:solidFill>
              </a:rPr>
              <a:t>Perspective</a:t>
            </a:r>
          </a:p>
        </p:txBody>
      </p:sp>
      <p:sp>
        <p:nvSpPr>
          <p:cNvPr id="15" name="Line 15"/>
          <p:cNvSpPr>
            <a:spLocks noChangeShapeType="1"/>
          </p:cNvSpPr>
          <p:nvPr/>
        </p:nvSpPr>
        <p:spPr bwMode="auto">
          <a:xfrm>
            <a:off x="5435600" y="4437063"/>
            <a:ext cx="720725" cy="431800"/>
          </a:xfrm>
          <a:prstGeom prst="line">
            <a:avLst/>
          </a:prstGeom>
          <a:noFill/>
          <a:ln w="9525">
            <a:solidFill>
              <a:schemeClr val="tx1"/>
            </a:solidFill>
            <a:round/>
            <a:headEnd/>
            <a:tailEnd/>
          </a:ln>
        </p:spPr>
        <p:txBody>
          <a:bodyPr/>
          <a:lstStyle/>
          <a:p>
            <a:endParaRPr lang="en-GB"/>
          </a:p>
        </p:txBody>
      </p:sp>
      <p:sp>
        <p:nvSpPr>
          <p:cNvPr id="16" name="Text Box 16"/>
          <p:cNvSpPr txBox="1">
            <a:spLocks noChangeArrowheads="1"/>
          </p:cNvSpPr>
          <p:nvPr/>
        </p:nvSpPr>
        <p:spPr bwMode="auto">
          <a:xfrm>
            <a:off x="6804025" y="4437063"/>
            <a:ext cx="1512888" cy="336550"/>
          </a:xfrm>
          <a:prstGeom prst="rect">
            <a:avLst/>
          </a:prstGeom>
          <a:noFill/>
          <a:ln w="9525">
            <a:noFill/>
            <a:miter lim="800000"/>
            <a:headEnd/>
            <a:tailEnd/>
          </a:ln>
        </p:spPr>
        <p:txBody>
          <a:bodyPr>
            <a:spAutoFit/>
          </a:bodyPr>
          <a:lstStyle/>
          <a:p>
            <a:pPr>
              <a:spcBef>
                <a:spcPct val="50000"/>
              </a:spcBef>
            </a:pPr>
            <a:r>
              <a:rPr lang="en-GB" sz="1600" dirty="0">
                <a:solidFill>
                  <a:schemeClr val="bg1"/>
                </a:solidFill>
              </a:rPr>
              <a:t>Products</a:t>
            </a:r>
          </a:p>
        </p:txBody>
      </p:sp>
      <p:sp>
        <p:nvSpPr>
          <p:cNvPr id="17" name="Line 17"/>
          <p:cNvSpPr>
            <a:spLocks noChangeShapeType="1"/>
          </p:cNvSpPr>
          <p:nvPr/>
        </p:nvSpPr>
        <p:spPr bwMode="auto">
          <a:xfrm flipV="1">
            <a:off x="6516688" y="4581525"/>
            <a:ext cx="360362" cy="360363"/>
          </a:xfrm>
          <a:prstGeom prst="line">
            <a:avLst/>
          </a:prstGeom>
          <a:noFill/>
          <a:ln w="9525">
            <a:solidFill>
              <a:schemeClr val="tx1"/>
            </a:solidFill>
            <a:round/>
            <a:headEnd/>
            <a:tailEnd/>
          </a:ln>
        </p:spPr>
        <p:txBody>
          <a:bodyPr/>
          <a:lstStyle/>
          <a:p>
            <a:endParaRPr lang="en-GB"/>
          </a:p>
        </p:txBody>
      </p:sp>
      <p:sp>
        <p:nvSpPr>
          <p:cNvPr id="18" name="Text Box 18"/>
          <p:cNvSpPr txBox="1">
            <a:spLocks noChangeArrowheads="1"/>
          </p:cNvSpPr>
          <p:nvPr/>
        </p:nvSpPr>
        <p:spPr bwMode="auto">
          <a:xfrm>
            <a:off x="7164388" y="5013325"/>
            <a:ext cx="1439862" cy="336550"/>
          </a:xfrm>
          <a:prstGeom prst="rect">
            <a:avLst/>
          </a:prstGeom>
          <a:noFill/>
          <a:ln w="9525">
            <a:noFill/>
            <a:miter lim="800000"/>
            <a:headEnd/>
            <a:tailEnd/>
          </a:ln>
        </p:spPr>
        <p:txBody>
          <a:bodyPr>
            <a:spAutoFit/>
          </a:bodyPr>
          <a:lstStyle/>
          <a:p>
            <a:pPr>
              <a:spcBef>
                <a:spcPct val="50000"/>
              </a:spcBef>
            </a:pPr>
            <a:r>
              <a:rPr lang="en-GB" sz="1600" dirty="0">
                <a:solidFill>
                  <a:schemeClr val="bg1"/>
                </a:solidFill>
              </a:rPr>
              <a:t>Procedures</a:t>
            </a:r>
          </a:p>
        </p:txBody>
      </p:sp>
      <p:sp>
        <p:nvSpPr>
          <p:cNvPr id="19" name="Line 19"/>
          <p:cNvSpPr>
            <a:spLocks noChangeShapeType="1"/>
          </p:cNvSpPr>
          <p:nvPr/>
        </p:nvSpPr>
        <p:spPr bwMode="auto">
          <a:xfrm>
            <a:off x="6877050" y="5013325"/>
            <a:ext cx="358775" cy="144463"/>
          </a:xfrm>
          <a:prstGeom prst="line">
            <a:avLst/>
          </a:prstGeom>
          <a:noFill/>
          <a:ln w="9525">
            <a:solidFill>
              <a:schemeClr val="tx1"/>
            </a:solidFill>
            <a:round/>
            <a:headEnd/>
            <a:tailEnd/>
          </a:ln>
        </p:spPr>
        <p:txBody>
          <a:bodyPr/>
          <a:lstStyle/>
          <a:p>
            <a:endParaRPr lang="en-GB"/>
          </a:p>
        </p:txBody>
      </p:sp>
      <p:sp>
        <p:nvSpPr>
          <p:cNvPr id="20" name="Text Box 20"/>
          <p:cNvSpPr txBox="1">
            <a:spLocks noChangeArrowheads="1"/>
          </p:cNvSpPr>
          <p:nvPr/>
        </p:nvSpPr>
        <p:spPr bwMode="auto">
          <a:xfrm>
            <a:off x="6300788" y="5589588"/>
            <a:ext cx="1439862" cy="336550"/>
          </a:xfrm>
          <a:prstGeom prst="rect">
            <a:avLst/>
          </a:prstGeom>
          <a:noFill/>
          <a:ln w="9525">
            <a:noFill/>
            <a:miter lim="800000"/>
            <a:headEnd/>
            <a:tailEnd/>
          </a:ln>
        </p:spPr>
        <p:txBody>
          <a:bodyPr>
            <a:spAutoFit/>
          </a:bodyPr>
          <a:lstStyle/>
          <a:p>
            <a:pPr>
              <a:spcBef>
                <a:spcPct val="50000"/>
              </a:spcBef>
            </a:pPr>
            <a:r>
              <a:rPr lang="en-GB" sz="1600" dirty="0">
                <a:solidFill>
                  <a:schemeClr val="bg1"/>
                </a:solidFill>
              </a:rPr>
              <a:t>Policies</a:t>
            </a:r>
          </a:p>
        </p:txBody>
      </p:sp>
      <p:sp>
        <p:nvSpPr>
          <p:cNvPr id="21" name="Line 21"/>
          <p:cNvSpPr>
            <a:spLocks noChangeShapeType="1"/>
          </p:cNvSpPr>
          <p:nvPr/>
        </p:nvSpPr>
        <p:spPr bwMode="auto">
          <a:xfrm>
            <a:off x="6372225" y="5084763"/>
            <a:ext cx="576263" cy="576262"/>
          </a:xfrm>
          <a:prstGeom prst="line">
            <a:avLst/>
          </a:prstGeom>
          <a:noFill/>
          <a:ln w="9525">
            <a:solidFill>
              <a:schemeClr val="tx1"/>
            </a:solidFill>
            <a:round/>
            <a:headEnd/>
            <a:tailEnd/>
          </a:ln>
        </p:spPr>
        <p:txBody>
          <a:bodyPr/>
          <a:lstStyle/>
          <a:p>
            <a:endParaRPr lang="en-GB"/>
          </a:p>
        </p:txBody>
      </p:sp>
      <p:sp>
        <p:nvSpPr>
          <p:cNvPr id="22" name="Line 23"/>
          <p:cNvSpPr>
            <a:spLocks noChangeShapeType="1"/>
          </p:cNvSpPr>
          <p:nvPr/>
        </p:nvSpPr>
        <p:spPr bwMode="auto">
          <a:xfrm flipH="1" flipV="1">
            <a:off x="1619250" y="1773238"/>
            <a:ext cx="1800225" cy="1584325"/>
          </a:xfrm>
          <a:prstGeom prst="line">
            <a:avLst/>
          </a:prstGeom>
          <a:noFill/>
          <a:ln w="9525">
            <a:solidFill>
              <a:schemeClr val="tx1"/>
            </a:solidFill>
            <a:round/>
            <a:headEnd/>
            <a:tailEnd/>
          </a:ln>
        </p:spPr>
        <p:txBody>
          <a:bodyPr/>
          <a:lstStyle/>
          <a:p>
            <a:endParaRPr lang="en-GB"/>
          </a:p>
        </p:txBody>
      </p:sp>
      <p:sp>
        <p:nvSpPr>
          <p:cNvPr id="23" name="Line 24"/>
          <p:cNvSpPr>
            <a:spLocks noChangeShapeType="1"/>
          </p:cNvSpPr>
          <p:nvPr/>
        </p:nvSpPr>
        <p:spPr bwMode="auto">
          <a:xfrm>
            <a:off x="1187450" y="1773238"/>
            <a:ext cx="0" cy="287337"/>
          </a:xfrm>
          <a:prstGeom prst="line">
            <a:avLst/>
          </a:prstGeom>
          <a:noFill/>
          <a:ln w="9525">
            <a:solidFill>
              <a:schemeClr val="tx1"/>
            </a:solidFill>
            <a:round/>
            <a:headEnd/>
            <a:tailEnd/>
          </a:ln>
        </p:spPr>
        <p:txBody>
          <a:bodyPr/>
          <a:lstStyle/>
          <a:p>
            <a:endParaRPr lang="en-GB"/>
          </a:p>
        </p:txBody>
      </p:sp>
      <p:sp>
        <p:nvSpPr>
          <p:cNvPr id="24" name="Text Box 25"/>
          <p:cNvSpPr txBox="1">
            <a:spLocks noChangeArrowheads="1"/>
          </p:cNvSpPr>
          <p:nvPr/>
        </p:nvSpPr>
        <p:spPr bwMode="auto">
          <a:xfrm>
            <a:off x="611188" y="2060575"/>
            <a:ext cx="1655762" cy="336550"/>
          </a:xfrm>
          <a:prstGeom prst="rect">
            <a:avLst/>
          </a:prstGeom>
          <a:noFill/>
          <a:ln w="9525">
            <a:noFill/>
            <a:miter lim="800000"/>
            <a:headEnd/>
            <a:tailEnd/>
          </a:ln>
        </p:spPr>
        <p:txBody>
          <a:bodyPr>
            <a:spAutoFit/>
          </a:bodyPr>
          <a:lstStyle/>
          <a:p>
            <a:pPr>
              <a:spcBef>
                <a:spcPct val="50000"/>
              </a:spcBef>
            </a:pPr>
            <a:r>
              <a:rPr lang="en-GB" sz="1600" dirty="0">
                <a:solidFill>
                  <a:schemeClr val="bg1"/>
                </a:solidFill>
              </a:rPr>
              <a:t>Intrusion</a:t>
            </a:r>
          </a:p>
        </p:txBody>
      </p:sp>
      <p:sp>
        <p:nvSpPr>
          <p:cNvPr id="25" name="Text Box 27"/>
          <p:cNvSpPr txBox="1">
            <a:spLocks noChangeArrowheads="1"/>
          </p:cNvSpPr>
          <p:nvPr/>
        </p:nvSpPr>
        <p:spPr bwMode="auto">
          <a:xfrm>
            <a:off x="395288" y="3429000"/>
            <a:ext cx="1079500" cy="336550"/>
          </a:xfrm>
          <a:prstGeom prst="rect">
            <a:avLst/>
          </a:prstGeom>
          <a:noFill/>
          <a:ln w="9525">
            <a:noFill/>
            <a:miter lim="800000"/>
            <a:headEnd/>
            <a:tailEnd/>
          </a:ln>
        </p:spPr>
        <p:txBody>
          <a:bodyPr>
            <a:spAutoFit/>
          </a:bodyPr>
          <a:lstStyle/>
          <a:p>
            <a:pPr>
              <a:spcBef>
                <a:spcPct val="50000"/>
              </a:spcBef>
            </a:pPr>
            <a:r>
              <a:rPr lang="en-GB" sz="1600" dirty="0">
                <a:solidFill>
                  <a:schemeClr val="bg1"/>
                </a:solidFill>
              </a:rPr>
              <a:t>Networks</a:t>
            </a:r>
          </a:p>
        </p:txBody>
      </p:sp>
      <p:sp>
        <p:nvSpPr>
          <p:cNvPr id="26" name="Text Box 29"/>
          <p:cNvSpPr txBox="1">
            <a:spLocks noChangeArrowheads="1"/>
          </p:cNvSpPr>
          <p:nvPr/>
        </p:nvSpPr>
        <p:spPr bwMode="auto">
          <a:xfrm>
            <a:off x="1979613" y="3500438"/>
            <a:ext cx="1079500" cy="336550"/>
          </a:xfrm>
          <a:prstGeom prst="rect">
            <a:avLst/>
          </a:prstGeom>
          <a:noFill/>
          <a:ln w="9525">
            <a:noFill/>
            <a:miter lim="800000"/>
            <a:headEnd/>
            <a:tailEnd/>
          </a:ln>
        </p:spPr>
        <p:txBody>
          <a:bodyPr>
            <a:spAutoFit/>
          </a:bodyPr>
          <a:lstStyle/>
          <a:p>
            <a:pPr>
              <a:spcBef>
                <a:spcPct val="50000"/>
              </a:spcBef>
            </a:pPr>
            <a:r>
              <a:rPr lang="en-GB" sz="1600" dirty="0">
                <a:solidFill>
                  <a:schemeClr val="bg1"/>
                </a:solidFill>
              </a:rPr>
              <a:t>Buildings</a:t>
            </a:r>
          </a:p>
        </p:txBody>
      </p:sp>
      <p:sp>
        <p:nvSpPr>
          <p:cNvPr id="27" name="Line 30"/>
          <p:cNvSpPr>
            <a:spLocks noChangeShapeType="1"/>
          </p:cNvSpPr>
          <p:nvPr/>
        </p:nvSpPr>
        <p:spPr bwMode="auto">
          <a:xfrm flipH="1">
            <a:off x="468313" y="3068638"/>
            <a:ext cx="790575" cy="360362"/>
          </a:xfrm>
          <a:prstGeom prst="line">
            <a:avLst/>
          </a:prstGeom>
          <a:noFill/>
          <a:ln w="9525">
            <a:solidFill>
              <a:schemeClr val="tx1"/>
            </a:solidFill>
            <a:round/>
            <a:headEnd/>
            <a:tailEnd/>
          </a:ln>
        </p:spPr>
        <p:txBody>
          <a:bodyPr/>
          <a:lstStyle/>
          <a:p>
            <a:endParaRPr lang="en-GB"/>
          </a:p>
        </p:txBody>
      </p:sp>
      <p:sp>
        <p:nvSpPr>
          <p:cNvPr id="28" name="Line 31"/>
          <p:cNvSpPr>
            <a:spLocks noChangeShapeType="1"/>
          </p:cNvSpPr>
          <p:nvPr/>
        </p:nvSpPr>
        <p:spPr bwMode="auto">
          <a:xfrm>
            <a:off x="1258888" y="3068638"/>
            <a:ext cx="936625" cy="431800"/>
          </a:xfrm>
          <a:prstGeom prst="line">
            <a:avLst/>
          </a:prstGeom>
          <a:noFill/>
          <a:ln w="9525">
            <a:solidFill>
              <a:schemeClr val="tx1"/>
            </a:solidFill>
            <a:round/>
            <a:headEnd/>
            <a:tailEnd/>
          </a:ln>
        </p:spPr>
        <p:txBody>
          <a:bodyPr/>
          <a:lstStyle/>
          <a:p>
            <a:endParaRPr lang="en-GB"/>
          </a:p>
        </p:txBody>
      </p:sp>
      <p:sp>
        <p:nvSpPr>
          <p:cNvPr id="29" name="Text Box 32"/>
          <p:cNvSpPr txBox="1">
            <a:spLocks noChangeArrowheads="1"/>
          </p:cNvSpPr>
          <p:nvPr/>
        </p:nvSpPr>
        <p:spPr bwMode="auto">
          <a:xfrm>
            <a:off x="468313" y="4221163"/>
            <a:ext cx="1079500" cy="336550"/>
          </a:xfrm>
          <a:prstGeom prst="rect">
            <a:avLst/>
          </a:prstGeom>
          <a:noFill/>
          <a:ln w="9525">
            <a:noFill/>
            <a:miter lim="800000"/>
            <a:headEnd/>
            <a:tailEnd/>
          </a:ln>
        </p:spPr>
        <p:txBody>
          <a:bodyPr>
            <a:spAutoFit/>
          </a:bodyPr>
          <a:lstStyle/>
          <a:p>
            <a:pPr>
              <a:spcBef>
                <a:spcPct val="50000"/>
              </a:spcBef>
            </a:pPr>
            <a:r>
              <a:rPr lang="en-GB" sz="1600" dirty="0">
                <a:solidFill>
                  <a:schemeClr val="bg1"/>
                </a:solidFill>
              </a:rPr>
              <a:t>Firewalls</a:t>
            </a:r>
          </a:p>
        </p:txBody>
      </p:sp>
      <p:sp>
        <p:nvSpPr>
          <p:cNvPr id="30" name="Line 33"/>
          <p:cNvSpPr>
            <a:spLocks noChangeShapeType="1"/>
          </p:cNvSpPr>
          <p:nvPr/>
        </p:nvSpPr>
        <p:spPr bwMode="auto">
          <a:xfrm>
            <a:off x="900113" y="3789363"/>
            <a:ext cx="0" cy="431800"/>
          </a:xfrm>
          <a:prstGeom prst="line">
            <a:avLst/>
          </a:prstGeom>
          <a:noFill/>
          <a:ln w="9525">
            <a:solidFill>
              <a:schemeClr val="tx1"/>
            </a:solidFill>
            <a:round/>
            <a:headEnd/>
            <a:tailEnd/>
          </a:ln>
        </p:spPr>
        <p:txBody>
          <a:bodyPr/>
          <a:lstStyle/>
          <a:p>
            <a:endParaRPr lang="en-GB"/>
          </a:p>
        </p:txBody>
      </p:sp>
      <p:sp>
        <p:nvSpPr>
          <p:cNvPr id="31" name="Text Box 34"/>
          <p:cNvSpPr txBox="1">
            <a:spLocks noChangeArrowheads="1"/>
          </p:cNvSpPr>
          <p:nvPr/>
        </p:nvSpPr>
        <p:spPr bwMode="auto">
          <a:xfrm>
            <a:off x="1619250" y="4221163"/>
            <a:ext cx="1368425" cy="336550"/>
          </a:xfrm>
          <a:prstGeom prst="rect">
            <a:avLst/>
          </a:prstGeom>
          <a:noFill/>
          <a:ln w="9525">
            <a:noFill/>
            <a:miter lim="800000"/>
            <a:headEnd/>
            <a:tailEnd/>
          </a:ln>
        </p:spPr>
        <p:txBody>
          <a:bodyPr>
            <a:spAutoFit/>
          </a:bodyPr>
          <a:lstStyle/>
          <a:p>
            <a:pPr>
              <a:spcBef>
                <a:spcPct val="50000"/>
              </a:spcBef>
            </a:pPr>
            <a:r>
              <a:rPr lang="en-GB" sz="1600" dirty="0">
                <a:solidFill>
                  <a:schemeClr val="bg1"/>
                </a:solidFill>
              </a:rPr>
              <a:t>Passwords</a:t>
            </a:r>
          </a:p>
        </p:txBody>
      </p:sp>
      <p:sp>
        <p:nvSpPr>
          <p:cNvPr id="32" name="Line 36"/>
          <p:cNvSpPr>
            <a:spLocks noChangeShapeType="1"/>
          </p:cNvSpPr>
          <p:nvPr/>
        </p:nvSpPr>
        <p:spPr bwMode="auto">
          <a:xfrm>
            <a:off x="900113" y="3789363"/>
            <a:ext cx="936625" cy="431800"/>
          </a:xfrm>
          <a:prstGeom prst="line">
            <a:avLst/>
          </a:prstGeom>
          <a:noFill/>
          <a:ln w="9525">
            <a:solidFill>
              <a:schemeClr val="tx1"/>
            </a:solidFill>
            <a:round/>
            <a:headEnd/>
            <a:tailEnd/>
          </a:ln>
        </p:spPr>
        <p:txBody>
          <a:bodyPr/>
          <a:lstStyle/>
          <a:p>
            <a:endParaRPr lang="en-GB"/>
          </a:p>
        </p:txBody>
      </p:sp>
      <p:sp>
        <p:nvSpPr>
          <p:cNvPr id="33" name="Text Box 37"/>
          <p:cNvSpPr txBox="1">
            <a:spLocks noChangeArrowheads="1"/>
          </p:cNvSpPr>
          <p:nvPr/>
        </p:nvSpPr>
        <p:spPr bwMode="auto">
          <a:xfrm>
            <a:off x="546887" y="4940300"/>
            <a:ext cx="1079500" cy="336550"/>
          </a:xfrm>
          <a:prstGeom prst="rect">
            <a:avLst/>
          </a:prstGeom>
          <a:noFill/>
          <a:ln w="9525">
            <a:noFill/>
            <a:miter lim="800000"/>
            <a:headEnd/>
            <a:tailEnd/>
          </a:ln>
        </p:spPr>
        <p:txBody>
          <a:bodyPr>
            <a:spAutoFit/>
          </a:bodyPr>
          <a:lstStyle/>
          <a:p>
            <a:pPr>
              <a:spcBef>
                <a:spcPct val="50000"/>
              </a:spcBef>
            </a:pPr>
            <a:r>
              <a:rPr lang="en-GB" sz="1600" dirty="0">
                <a:solidFill>
                  <a:schemeClr val="bg1"/>
                </a:solidFill>
              </a:rPr>
              <a:t>Viruses</a:t>
            </a:r>
          </a:p>
        </p:txBody>
      </p:sp>
      <p:sp>
        <p:nvSpPr>
          <p:cNvPr id="34" name="Line 38"/>
          <p:cNvSpPr>
            <a:spLocks noChangeShapeType="1"/>
          </p:cNvSpPr>
          <p:nvPr/>
        </p:nvSpPr>
        <p:spPr bwMode="auto">
          <a:xfrm flipH="1">
            <a:off x="827088" y="4508500"/>
            <a:ext cx="144462" cy="431800"/>
          </a:xfrm>
          <a:prstGeom prst="line">
            <a:avLst/>
          </a:prstGeom>
          <a:noFill/>
          <a:ln w="9525">
            <a:solidFill>
              <a:schemeClr val="tx1"/>
            </a:solidFill>
            <a:round/>
            <a:headEnd/>
            <a:tailEnd/>
          </a:ln>
        </p:spPr>
        <p:txBody>
          <a:bodyPr/>
          <a:lstStyle/>
          <a:p>
            <a:endParaRPr lang="en-GB"/>
          </a:p>
        </p:txBody>
      </p:sp>
      <p:sp>
        <p:nvSpPr>
          <p:cNvPr id="35" name="Text Box 39"/>
          <p:cNvSpPr txBox="1">
            <a:spLocks noChangeArrowheads="1"/>
          </p:cNvSpPr>
          <p:nvPr/>
        </p:nvSpPr>
        <p:spPr bwMode="auto">
          <a:xfrm>
            <a:off x="1331913" y="5013325"/>
            <a:ext cx="1079500" cy="336550"/>
          </a:xfrm>
          <a:prstGeom prst="rect">
            <a:avLst/>
          </a:prstGeom>
          <a:noFill/>
          <a:ln w="9525">
            <a:noFill/>
            <a:miter lim="800000"/>
            <a:headEnd/>
            <a:tailEnd/>
          </a:ln>
        </p:spPr>
        <p:txBody>
          <a:bodyPr>
            <a:spAutoFit/>
          </a:bodyPr>
          <a:lstStyle/>
          <a:p>
            <a:pPr>
              <a:spcBef>
                <a:spcPct val="50000"/>
              </a:spcBef>
            </a:pPr>
            <a:r>
              <a:rPr lang="en-GB" sz="1600" dirty="0">
                <a:solidFill>
                  <a:schemeClr val="bg1"/>
                </a:solidFill>
              </a:rPr>
              <a:t>Hackers</a:t>
            </a:r>
          </a:p>
        </p:txBody>
      </p:sp>
      <p:sp>
        <p:nvSpPr>
          <p:cNvPr id="36" name="Line 40"/>
          <p:cNvSpPr>
            <a:spLocks noChangeShapeType="1"/>
          </p:cNvSpPr>
          <p:nvPr/>
        </p:nvSpPr>
        <p:spPr bwMode="auto">
          <a:xfrm>
            <a:off x="971550" y="4508500"/>
            <a:ext cx="647700" cy="574675"/>
          </a:xfrm>
          <a:prstGeom prst="line">
            <a:avLst/>
          </a:prstGeom>
          <a:noFill/>
          <a:ln w="9525">
            <a:solidFill>
              <a:schemeClr val="tx1"/>
            </a:solidFill>
            <a:round/>
            <a:headEnd/>
            <a:tailEnd/>
          </a:ln>
        </p:spPr>
        <p:txBody>
          <a:bodyPr/>
          <a:lstStyle/>
          <a:p>
            <a:endParaRPr lang="en-GB"/>
          </a:p>
        </p:txBody>
      </p:sp>
      <p:sp>
        <p:nvSpPr>
          <p:cNvPr id="37" name="Line 41"/>
          <p:cNvSpPr>
            <a:spLocks noChangeShapeType="1"/>
          </p:cNvSpPr>
          <p:nvPr/>
        </p:nvSpPr>
        <p:spPr bwMode="auto">
          <a:xfrm flipV="1">
            <a:off x="1908175" y="4508500"/>
            <a:ext cx="287338" cy="503238"/>
          </a:xfrm>
          <a:prstGeom prst="line">
            <a:avLst/>
          </a:prstGeom>
          <a:noFill/>
          <a:ln w="9525">
            <a:solidFill>
              <a:schemeClr val="tx1"/>
            </a:solidFill>
            <a:round/>
            <a:headEnd/>
            <a:tailEnd/>
          </a:ln>
        </p:spPr>
        <p:txBody>
          <a:bodyPr/>
          <a:lstStyle/>
          <a:p>
            <a:endParaRPr lang="en-GB"/>
          </a:p>
        </p:txBody>
      </p:sp>
      <p:sp>
        <p:nvSpPr>
          <p:cNvPr id="38" name="Text Box 42"/>
          <p:cNvSpPr txBox="1">
            <a:spLocks noChangeArrowheads="1"/>
          </p:cNvSpPr>
          <p:nvPr/>
        </p:nvSpPr>
        <p:spPr bwMode="auto">
          <a:xfrm>
            <a:off x="611188" y="2565400"/>
            <a:ext cx="1439862" cy="581025"/>
          </a:xfrm>
          <a:prstGeom prst="rect">
            <a:avLst/>
          </a:prstGeom>
          <a:noFill/>
          <a:ln w="9525">
            <a:noFill/>
            <a:miter lim="800000"/>
            <a:headEnd/>
            <a:tailEnd/>
          </a:ln>
        </p:spPr>
        <p:txBody>
          <a:bodyPr>
            <a:spAutoFit/>
          </a:bodyPr>
          <a:lstStyle/>
          <a:p>
            <a:pPr>
              <a:spcBef>
                <a:spcPct val="50000"/>
              </a:spcBef>
            </a:pPr>
            <a:r>
              <a:rPr lang="en-GB" sz="1600" dirty="0">
                <a:solidFill>
                  <a:schemeClr val="bg1"/>
                </a:solidFill>
              </a:rPr>
              <a:t>Permission rights</a:t>
            </a:r>
          </a:p>
        </p:txBody>
      </p:sp>
      <p:sp>
        <p:nvSpPr>
          <p:cNvPr id="39" name="Line 43"/>
          <p:cNvSpPr>
            <a:spLocks noChangeShapeType="1"/>
          </p:cNvSpPr>
          <p:nvPr/>
        </p:nvSpPr>
        <p:spPr bwMode="auto">
          <a:xfrm>
            <a:off x="1187450" y="2349500"/>
            <a:ext cx="0" cy="287338"/>
          </a:xfrm>
          <a:prstGeom prst="line">
            <a:avLst/>
          </a:prstGeom>
          <a:noFill/>
          <a:ln w="9525">
            <a:solidFill>
              <a:schemeClr val="tx1"/>
            </a:solidFill>
            <a:round/>
            <a:headEnd/>
            <a:tailEnd/>
          </a:ln>
        </p:spPr>
        <p:txBody>
          <a:bodyPr/>
          <a:lstStyle/>
          <a:p>
            <a:endParaRPr lang="en-GB"/>
          </a:p>
        </p:txBody>
      </p:sp>
      <p:sp>
        <p:nvSpPr>
          <p:cNvPr id="40" name="Line 44"/>
          <p:cNvSpPr>
            <a:spLocks noChangeShapeType="1"/>
          </p:cNvSpPr>
          <p:nvPr/>
        </p:nvSpPr>
        <p:spPr bwMode="auto">
          <a:xfrm>
            <a:off x="2484438" y="3789363"/>
            <a:ext cx="574675" cy="1368425"/>
          </a:xfrm>
          <a:prstGeom prst="line">
            <a:avLst/>
          </a:prstGeom>
          <a:noFill/>
          <a:ln w="9525">
            <a:solidFill>
              <a:schemeClr val="tx1"/>
            </a:solidFill>
            <a:round/>
            <a:headEnd/>
            <a:tailEnd/>
          </a:ln>
        </p:spPr>
        <p:txBody>
          <a:bodyPr/>
          <a:lstStyle/>
          <a:p>
            <a:endParaRPr lang="en-GB"/>
          </a:p>
        </p:txBody>
      </p:sp>
      <p:sp>
        <p:nvSpPr>
          <p:cNvPr id="41" name="Text Box 45"/>
          <p:cNvSpPr txBox="1">
            <a:spLocks noChangeArrowheads="1"/>
          </p:cNvSpPr>
          <p:nvPr/>
        </p:nvSpPr>
        <p:spPr bwMode="auto">
          <a:xfrm>
            <a:off x="2843213" y="5084763"/>
            <a:ext cx="1008062" cy="581025"/>
          </a:xfrm>
          <a:prstGeom prst="rect">
            <a:avLst/>
          </a:prstGeom>
          <a:noFill/>
          <a:ln w="9525">
            <a:noFill/>
            <a:miter lim="800000"/>
            <a:headEnd/>
            <a:tailEnd/>
          </a:ln>
        </p:spPr>
        <p:txBody>
          <a:bodyPr>
            <a:spAutoFit/>
          </a:bodyPr>
          <a:lstStyle/>
          <a:p>
            <a:pPr>
              <a:spcBef>
                <a:spcPct val="50000"/>
              </a:spcBef>
            </a:pPr>
            <a:r>
              <a:rPr lang="en-GB" sz="1600" dirty="0">
                <a:solidFill>
                  <a:schemeClr val="bg1"/>
                </a:solidFill>
              </a:rPr>
              <a:t>Security Guard</a:t>
            </a:r>
          </a:p>
        </p:txBody>
      </p:sp>
      <p:sp>
        <p:nvSpPr>
          <p:cNvPr id="42" name="Line 47"/>
          <p:cNvSpPr>
            <a:spLocks noChangeShapeType="1"/>
          </p:cNvSpPr>
          <p:nvPr/>
        </p:nvSpPr>
        <p:spPr bwMode="auto">
          <a:xfrm flipV="1">
            <a:off x="3708400" y="5013325"/>
            <a:ext cx="1871663" cy="215900"/>
          </a:xfrm>
          <a:prstGeom prst="line">
            <a:avLst/>
          </a:prstGeom>
          <a:noFill/>
          <a:ln w="9525">
            <a:solidFill>
              <a:schemeClr val="tx1"/>
            </a:solidFill>
            <a:round/>
            <a:headEnd/>
            <a:tailEnd/>
          </a:ln>
        </p:spPr>
        <p:txBody>
          <a:bodyPr/>
          <a:lstStyle/>
          <a:p>
            <a:endParaRPr lang="en-GB"/>
          </a:p>
        </p:txBody>
      </p:sp>
      <p:sp>
        <p:nvSpPr>
          <p:cNvPr id="43" name="Line 48"/>
          <p:cNvSpPr>
            <a:spLocks noChangeShapeType="1"/>
          </p:cNvSpPr>
          <p:nvPr/>
        </p:nvSpPr>
        <p:spPr bwMode="auto">
          <a:xfrm>
            <a:off x="971550" y="5300663"/>
            <a:ext cx="0" cy="792162"/>
          </a:xfrm>
          <a:prstGeom prst="line">
            <a:avLst/>
          </a:prstGeom>
          <a:noFill/>
          <a:ln w="9525">
            <a:solidFill>
              <a:schemeClr val="tx1"/>
            </a:solidFill>
            <a:round/>
            <a:headEnd/>
            <a:tailEnd/>
          </a:ln>
        </p:spPr>
        <p:txBody>
          <a:bodyPr/>
          <a:lstStyle/>
          <a:p>
            <a:endParaRPr lang="en-GB"/>
          </a:p>
        </p:txBody>
      </p:sp>
      <p:sp>
        <p:nvSpPr>
          <p:cNvPr id="44" name="Line 49"/>
          <p:cNvSpPr>
            <a:spLocks noChangeShapeType="1"/>
          </p:cNvSpPr>
          <p:nvPr/>
        </p:nvSpPr>
        <p:spPr bwMode="auto">
          <a:xfrm>
            <a:off x="971550" y="6092825"/>
            <a:ext cx="5616575" cy="0"/>
          </a:xfrm>
          <a:prstGeom prst="line">
            <a:avLst/>
          </a:prstGeom>
          <a:noFill/>
          <a:ln w="9525">
            <a:solidFill>
              <a:schemeClr val="tx1"/>
            </a:solidFill>
            <a:round/>
            <a:headEnd/>
            <a:tailEnd/>
          </a:ln>
        </p:spPr>
        <p:txBody>
          <a:bodyPr/>
          <a:lstStyle/>
          <a:p>
            <a:endParaRPr lang="en-GB"/>
          </a:p>
        </p:txBody>
      </p:sp>
      <p:sp>
        <p:nvSpPr>
          <p:cNvPr id="45" name="Line 50"/>
          <p:cNvSpPr>
            <a:spLocks noChangeShapeType="1"/>
          </p:cNvSpPr>
          <p:nvPr/>
        </p:nvSpPr>
        <p:spPr bwMode="auto">
          <a:xfrm flipV="1">
            <a:off x="6588125" y="5876925"/>
            <a:ext cx="0" cy="215900"/>
          </a:xfrm>
          <a:prstGeom prst="line">
            <a:avLst/>
          </a:prstGeom>
          <a:noFill/>
          <a:ln w="9525">
            <a:solidFill>
              <a:schemeClr val="tx1"/>
            </a:solidFill>
            <a:round/>
            <a:headEnd/>
            <a:tailEnd/>
          </a:ln>
        </p:spPr>
        <p:txBody>
          <a:bodyPr/>
          <a:lstStyle/>
          <a:p>
            <a:endParaRPr lang="en-GB"/>
          </a:p>
        </p:txBody>
      </p:sp>
      <p:sp>
        <p:nvSpPr>
          <p:cNvPr id="46" name="Line 51"/>
          <p:cNvSpPr>
            <a:spLocks noChangeShapeType="1"/>
          </p:cNvSpPr>
          <p:nvPr/>
        </p:nvSpPr>
        <p:spPr bwMode="auto">
          <a:xfrm>
            <a:off x="1835150" y="5300663"/>
            <a:ext cx="0" cy="504825"/>
          </a:xfrm>
          <a:prstGeom prst="line">
            <a:avLst/>
          </a:prstGeom>
          <a:noFill/>
          <a:ln w="9525">
            <a:solidFill>
              <a:schemeClr val="tx1"/>
            </a:solidFill>
            <a:round/>
            <a:headEnd/>
            <a:tailEnd/>
          </a:ln>
        </p:spPr>
        <p:txBody>
          <a:bodyPr/>
          <a:lstStyle/>
          <a:p>
            <a:endParaRPr lang="en-GB"/>
          </a:p>
        </p:txBody>
      </p:sp>
      <p:sp>
        <p:nvSpPr>
          <p:cNvPr id="47" name="Line 52"/>
          <p:cNvSpPr>
            <a:spLocks noChangeShapeType="1"/>
          </p:cNvSpPr>
          <p:nvPr/>
        </p:nvSpPr>
        <p:spPr bwMode="auto">
          <a:xfrm>
            <a:off x="1835150" y="5805488"/>
            <a:ext cx="4537075" cy="0"/>
          </a:xfrm>
          <a:prstGeom prst="line">
            <a:avLst/>
          </a:prstGeom>
          <a:noFill/>
          <a:ln w="9525">
            <a:solidFill>
              <a:schemeClr val="tx1"/>
            </a:solidFill>
            <a:round/>
            <a:headEnd/>
            <a:tailEnd/>
          </a:ln>
        </p:spPr>
        <p:txBody>
          <a:bodyPr/>
          <a:lstStyle/>
          <a:p>
            <a:endParaRPr lang="en-GB"/>
          </a:p>
        </p:txBody>
      </p:sp>
      <p:sp>
        <p:nvSpPr>
          <p:cNvPr id="48" name="Line 53"/>
          <p:cNvSpPr>
            <a:spLocks noChangeShapeType="1"/>
          </p:cNvSpPr>
          <p:nvPr/>
        </p:nvSpPr>
        <p:spPr bwMode="auto">
          <a:xfrm flipV="1">
            <a:off x="7092950" y="5300663"/>
            <a:ext cx="719138" cy="433387"/>
          </a:xfrm>
          <a:prstGeom prst="line">
            <a:avLst/>
          </a:prstGeom>
          <a:noFill/>
          <a:ln w="9525">
            <a:solidFill>
              <a:schemeClr val="tx1"/>
            </a:solidFill>
            <a:round/>
            <a:headEnd/>
            <a:tailEnd/>
          </a:ln>
        </p:spPr>
        <p:txBody>
          <a:bodyPr/>
          <a:lstStyle/>
          <a:p>
            <a:endParaRPr lang="en-GB"/>
          </a:p>
        </p:txBody>
      </p:sp>
      <p:sp>
        <p:nvSpPr>
          <p:cNvPr id="49" name="Line 54"/>
          <p:cNvSpPr>
            <a:spLocks noChangeShapeType="1"/>
          </p:cNvSpPr>
          <p:nvPr/>
        </p:nvSpPr>
        <p:spPr bwMode="auto">
          <a:xfrm flipH="1" flipV="1">
            <a:off x="6156325" y="2852738"/>
            <a:ext cx="215900" cy="1871662"/>
          </a:xfrm>
          <a:prstGeom prst="line">
            <a:avLst/>
          </a:prstGeom>
          <a:noFill/>
          <a:ln w="9525">
            <a:solidFill>
              <a:schemeClr val="tx1"/>
            </a:solidFill>
            <a:round/>
            <a:headEnd/>
            <a:tailEnd/>
          </a:ln>
        </p:spPr>
        <p:txBody>
          <a:bodyPr/>
          <a:lstStyle/>
          <a:p>
            <a:endParaRPr lang="en-GB"/>
          </a:p>
        </p:txBody>
      </p:sp>
      <p:sp>
        <p:nvSpPr>
          <p:cNvPr id="50" name="Line 55"/>
          <p:cNvSpPr>
            <a:spLocks noChangeShapeType="1"/>
          </p:cNvSpPr>
          <p:nvPr/>
        </p:nvSpPr>
        <p:spPr bwMode="auto">
          <a:xfrm flipH="1" flipV="1">
            <a:off x="1547813" y="1557338"/>
            <a:ext cx="4103687" cy="358775"/>
          </a:xfrm>
          <a:prstGeom prst="line">
            <a:avLst/>
          </a:prstGeom>
          <a:noFill/>
          <a:ln w="9525">
            <a:solidFill>
              <a:schemeClr val="tx1"/>
            </a:solidFill>
            <a:round/>
            <a:headEnd/>
            <a:tailEnd/>
          </a:ln>
        </p:spPr>
        <p:txBody>
          <a:bodyPr/>
          <a:lstStyle/>
          <a:p>
            <a:endParaRPr lang="en-GB"/>
          </a:p>
        </p:txBody>
      </p:sp>
      <p:sp>
        <p:nvSpPr>
          <p:cNvPr id="51" name="Line 56"/>
          <p:cNvSpPr>
            <a:spLocks noChangeShapeType="1"/>
          </p:cNvSpPr>
          <p:nvPr/>
        </p:nvSpPr>
        <p:spPr bwMode="auto">
          <a:xfrm>
            <a:off x="1619250" y="1700213"/>
            <a:ext cx="2376488" cy="649287"/>
          </a:xfrm>
          <a:prstGeom prst="line">
            <a:avLst/>
          </a:prstGeom>
          <a:noFill/>
          <a:ln w="9525">
            <a:solidFill>
              <a:schemeClr val="tx1"/>
            </a:solidFill>
            <a:round/>
            <a:headEnd/>
            <a:tailEnd/>
          </a:ln>
        </p:spPr>
        <p:txBody>
          <a:bodyPr/>
          <a:lstStyle/>
          <a:p>
            <a:endParaRPr lang="en-GB"/>
          </a:p>
        </p:txBody>
      </p:sp>
      <p:sp>
        <p:nvSpPr>
          <p:cNvPr id="100" name="TextBox 99"/>
          <p:cNvSpPr txBox="1"/>
          <p:nvPr/>
        </p:nvSpPr>
        <p:spPr>
          <a:xfrm>
            <a:off x="395536" y="1412776"/>
            <a:ext cx="1296144" cy="369332"/>
          </a:xfrm>
          <a:prstGeom prst="rect">
            <a:avLst/>
          </a:prstGeom>
          <a:noFill/>
        </p:spPr>
        <p:txBody>
          <a:bodyPr wrap="square" rtlCol="0">
            <a:spAutoFit/>
          </a:bodyPr>
          <a:lstStyle/>
          <a:p>
            <a:r>
              <a:rPr lang="en-GB" b="1" dirty="0" smtClean="0">
                <a:solidFill>
                  <a:schemeClr val="accent6"/>
                </a:solidFill>
              </a:rPr>
              <a:t>Access</a:t>
            </a:r>
            <a:endParaRPr lang="en-GB" b="1" dirty="0">
              <a:solidFill>
                <a:schemeClr val="accent6"/>
              </a:solidFill>
            </a:endParaRPr>
          </a:p>
        </p:txBody>
      </p:sp>
    </p:spTree>
    <p:extLst>
      <p:ext uri="{BB962C8B-B14F-4D97-AF65-F5344CB8AC3E}">
        <p14:creationId xmlns:p14="http://schemas.microsoft.com/office/powerpoint/2010/main" val="398816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85775"/>
            <a:ext cx="8229600" cy="1143000"/>
          </a:xfrm>
        </p:spPr>
        <p:txBody>
          <a:bodyPr/>
          <a:lstStyle/>
          <a:p>
            <a:r>
              <a:rPr lang="en-GB" dirty="0" smtClean="0">
                <a:solidFill>
                  <a:schemeClr val="accent5">
                    <a:lumMod val="40000"/>
                    <a:lumOff val="60000"/>
                  </a:schemeClr>
                </a:solidFill>
              </a:rPr>
              <a:t>Scenario 2 Ornamental Plasterwork</a:t>
            </a:r>
            <a:endParaRPr lang="en-GB" dirty="0">
              <a:solidFill>
                <a:schemeClr val="accent5">
                  <a:lumMod val="40000"/>
                  <a:lumOff val="60000"/>
                </a:schemeClr>
              </a:solidFill>
            </a:endParaRPr>
          </a:p>
        </p:txBody>
      </p:sp>
      <p:sp>
        <p:nvSpPr>
          <p:cNvPr id="3" name="Oval 4"/>
          <p:cNvSpPr>
            <a:spLocks noChangeArrowheads="1"/>
          </p:cNvSpPr>
          <p:nvPr/>
        </p:nvSpPr>
        <p:spPr bwMode="auto">
          <a:xfrm>
            <a:off x="1187450" y="1628775"/>
            <a:ext cx="4248150" cy="3889375"/>
          </a:xfrm>
          <a:prstGeom prst="ellipse">
            <a:avLst/>
          </a:prstGeom>
          <a:noFill/>
          <a:ln w="9525">
            <a:solidFill>
              <a:schemeClr val="tx1"/>
            </a:solidFill>
            <a:round/>
            <a:headEnd/>
            <a:tailEnd/>
          </a:ln>
        </p:spPr>
        <p:txBody>
          <a:bodyPr wrap="none" anchor="ctr"/>
          <a:lstStyle/>
          <a:p>
            <a:endParaRPr lang="en-US">
              <a:solidFill>
                <a:schemeClr val="accent6"/>
              </a:solidFill>
            </a:endParaRPr>
          </a:p>
        </p:txBody>
      </p:sp>
      <p:sp>
        <p:nvSpPr>
          <p:cNvPr id="4" name="Oval 5"/>
          <p:cNvSpPr>
            <a:spLocks noChangeArrowheads="1"/>
          </p:cNvSpPr>
          <p:nvPr/>
        </p:nvSpPr>
        <p:spPr bwMode="auto">
          <a:xfrm>
            <a:off x="3563938" y="1628775"/>
            <a:ext cx="4248150" cy="3889375"/>
          </a:xfrm>
          <a:prstGeom prst="ellipse">
            <a:avLst/>
          </a:prstGeom>
          <a:noFill/>
          <a:ln w="9525">
            <a:solidFill>
              <a:schemeClr val="tx1"/>
            </a:solidFill>
            <a:round/>
            <a:headEnd/>
            <a:tailEnd/>
          </a:ln>
        </p:spPr>
        <p:txBody>
          <a:bodyPr wrap="none" anchor="ctr"/>
          <a:lstStyle/>
          <a:p>
            <a:endParaRPr lang="en-US">
              <a:solidFill>
                <a:schemeClr val="accent6"/>
              </a:solidFill>
            </a:endParaRPr>
          </a:p>
        </p:txBody>
      </p:sp>
      <p:sp>
        <p:nvSpPr>
          <p:cNvPr id="5" name="Text Box 6"/>
          <p:cNvSpPr txBox="1">
            <a:spLocks noChangeArrowheads="1"/>
          </p:cNvSpPr>
          <p:nvPr/>
        </p:nvSpPr>
        <p:spPr bwMode="auto">
          <a:xfrm>
            <a:off x="3995738" y="2924175"/>
            <a:ext cx="1223962" cy="1015663"/>
          </a:xfrm>
          <a:prstGeom prst="rect">
            <a:avLst/>
          </a:prstGeom>
          <a:noFill/>
          <a:ln w="9525">
            <a:noFill/>
            <a:miter lim="800000"/>
            <a:headEnd/>
            <a:tailEnd/>
          </a:ln>
        </p:spPr>
        <p:txBody>
          <a:bodyPr>
            <a:spAutoFit/>
          </a:bodyPr>
          <a:lstStyle/>
          <a:p>
            <a:pPr>
              <a:spcBef>
                <a:spcPct val="50000"/>
              </a:spcBef>
            </a:pPr>
            <a:r>
              <a:rPr lang="en-GB" sz="2400" b="1">
                <a:solidFill>
                  <a:schemeClr val="accent6"/>
                </a:solidFill>
              </a:rPr>
              <a:t>Cost</a:t>
            </a:r>
          </a:p>
          <a:p>
            <a:pPr>
              <a:spcBef>
                <a:spcPct val="50000"/>
              </a:spcBef>
            </a:pPr>
            <a:r>
              <a:rPr lang="en-GB" sz="2400" b="1">
                <a:solidFill>
                  <a:schemeClr val="accent6"/>
                </a:solidFill>
              </a:rPr>
              <a:t>££££</a:t>
            </a:r>
          </a:p>
        </p:txBody>
      </p:sp>
      <p:sp>
        <p:nvSpPr>
          <p:cNvPr id="6" name="Text Box 7"/>
          <p:cNvSpPr txBox="1">
            <a:spLocks noChangeArrowheads="1"/>
          </p:cNvSpPr>
          <p:nvPr/>
        </p:nvSpPr>
        <p:spPr bwMode="auto">
          <a:xfrm>
            <a:off x="1476375" y="2708275"/>
            <a:ext cx="2016125" cy="1879600"/>
          </a:xfrm>
          <a:prstGeom prst="rect">
            <a:avLst/>
          </a:prstGeom>
          <a:noFill/>
          <a:ln w="9525">
            <a:noFill/>
            <a:miter lim="800000"/>
            <a:headEnd/>
            <a:tailEnd/>
          </a:ln>
        </p:spPr>
        <p:txBody>
          <a:bodyPr>
            <a:spAutoFit/>
          </a:bodyPr>
          <a:lstStyle/>
          <a:p>
            <a:pPr>
              <a:spcBef>
                <a:spcPct val="50000"/>
              </a:spcBef>
              <a:buFontTx/>
              <a:buBlip>
                <a:blip r:embed="rId2"/>
              </a:buBlip>
            </a:pPr>
            <a:r>
              <a:rPr lang="en-GB">
                <a:solidFill>
                  <a:schemeClr val="accent6"/>
                </a:solidFill>
              </a:rPr>
              <a:t>Lightweight</a:t>
            </a:r>
          </a:p>
          <a:p>
            <a:pPr>
              <a:spcBef>
                <a:spcPct val="50000"/>
              </a:spcBef>
              <a:buFontTx/>
              <a:buBlip>
                <a:blip r:embed="rId2"/>
              </a:buBlip>
            </a:pPr>
            <a:r>
              <a:rPr lang="en-GB">
                <a:solidFill>
                  <a:schemeClr val="accent6"/>
                </a:solidFill>
              </a:rPr>
              <a:t>Speed on Site</a:t>
            </a:r>
          </a:p>
          <a:p>
            <a:pPr>
              <a:spcBef>
                <a:spcPct val="50000"/>
              </a:spcBef>
              <a:buFontTx/>
              <a:buBlip>
                <a:blip r:embed="rId2"/>
              </a:buBlip>
            </a:pPr>
            <a:r>
              <a:rPr lang="en-GB">
                <a:solidFill>
                  <a:schemeClr val="accent6"/>
                </a:solidFill>
              </a:rPr>
              <a:t>Less mess</a:t>
            </a:r>
          </a:p>
          <a:p>
            <a:pPr>
              <a:spcBef>
                <a:spcPct val="50000"/>
              </a:spcBef>
              <a:buFontTx/>
              <a:buBlip>
                <a:blip r:embed="rId2"/>
              </a:buBlip>
            </a:pPr>
            <a:r>
              <a:rPr lang="en-GB">
                <a:solidFill>
                  <a:schemeClr val="accent6"/>
                </a:solidFill>
              </a:rPr>
              <a:t>Any design or shape catered for</a:t>
            </a:r>
          </a:p>
        </p:txBody>
      </p:sp>
      <p:sp>
        <p:nvSpPr>
          <p:cNvPr id="7" name="Text Box 8"/>
          <p:cNvSpPr txBox="1">
            <a:spLocks noChangeArrowheads="1"/>
          </p:cNvSpPr>
          <p:nvPr/>
        </p:nvSpPr>
        <p:spPr bwMode="auto">
          <a:xfrm>
            <a:off x="5364163" y="2852738"/>
            <a:ext cx="2016125" cy="2016125"/>
          </a:xfrm>
          <a:prstGeom prst="rect">
            <a:avLst/>
          </a:prstGeom>
          <a:noFill/>
          <a:ln w="9525">
            <a:noFill/>
            <a:miter lim="800000"/>
            <a:headEnd/>
            <a:tailEnd/>
          </a:ln>
        </p:spPr>
        <p:txBody>
          <a:bodyPr>
            <a:spAutoFit/>
          </a:bodyPr>
          <a:lstStyle/>
          <a:p>
            <a:pPr>
              <a:spcBef>
                <a:spcPct val="50000"/>
              </a:spcBef>
              <a:buFontTx/>
              <a:buBlip>
                <a:blip r:embed="rId2"/>
              </a:buBlip>
            </a:pPr>
            <a:r>
              <a:rPr lang="en-GB">
                <a:solidFill>
                  <a:schemeClr val="accent6"/>
                </a:solidFill>
              </a:rPr>
              <a:t>Breakages – on site &amp; in transit</a:t>
            </a:r>
          </a:p>
          <a:p>
            <a:pPr>
              <a:spcBef>
                <a:spcPct val="50000"/>
              </a:spcBef>
              <a:buFontTx/>
              <a:buBlip>
                <a:blip r:embed="rId2"/>
              </a:buBlip>
            </a:pPr>
            <a:r>
              <a:rPr lang="en-GB">
                <a:solidFill>
                  <a:schemeClr val="accent6"/>
                </a:solidFill>
              </a:rPr>
              <a:t>Casts – buckled/twisting, bent</a:t>
            </a:r>
          </a:p>
          <a:p>
            <a:pPr>
              <a:spcBef>
                <a:spcPct val="50000"/>
              </a:spcBef>
              <a:buFontTx/>
              <a:buBlip>
                <a:blip r:embed="rId2"/>
              </a:buBlip>
            </a:pPr>
            <a:r>
              <a:rPr lang="en-GB">
                <a:solidFill>
                  <a:schemeClr val="accent6"/>
                </a:solidFill>
              </a:rPr>
              <a:t>Very expensive</a:t>
            </a:r>
          </a:p>
        </p:txBody>
      </p:sp>
      <p:sp>
        <p:nvSpPr>
          <p:cNvPr id="8" name="Text Box 9"/>
          <p:cNvSpPr txBox="1">
            <a:spLocks noChangeArrowheads="1"/>
          </p:cNvSpPr>
          <p:nvPr/>
        </p:nvSpPr>
        <p:spPr bwMode="auto">
          <a:xfrm>
            <a:off x="1908175" y="2133600"/>
            <a:ext cx="2233613" cy="457200"/>
          </a:xfrm>
          <a:prstGeom prst="rect">
            <a:avLst/>
          </a:prstGeom>
          <a:noFill/>
          <a:ln w="9525">
            <a:noFill/>
            <a:miter lim="800000"/>
            <a:headEnd/>
            <a:tailEnd/>
          </a:ln>
        </p:spPr>
        <p:txBody>
          <a:bodyPr>
            <a:spAutoFit/>
          </a:bodyPr>
          <a:lstStyle/>
          <a:p>
            <a:pPr>
              <a:spcBef>
                <a:spcPct val="50000"/>
              </a:spcBef>
            </a:pPr>
            <a:r>
              <a:rPr lang="en-GB" sz="2400" b="1">
                <a:solidFill>
                  <a:schemeClr val="accent6"/>
                </a:solidFill>
              </a:rPr>
              <a:t>Advantages</a:t>
            </a:r>
          </a:p>
        </p:txBody>
      </p:sp>
      <p:sp>
        <p:nvSpPr>
          <p:cNvPr id="9" name="Text Box 10"/>
          <p:cNvSpPr txBox="1">
            <a:spLocks noChangeArrowheads="1"/>
          </p:cNvSpPr>
          <p:nvPr/>
        </p:nvSpPr>
        <p:spPr bwMode="auto">
          <a:xfrm>
            <a:off x="5076825" y="2133600"/>
            <a:ext cx="2447925" cy="457200"/>
          </a:xfrm>
          <a:prstGeom prst="rect">
            <a:avLst/>
          </a:prstGeom>
          <a:noFill/>
          <a:ln w="9525">
            <a:noFill/>
            <a:miter lim="800000"/>
            <a:headEnd/>
            <a:tailEnd/>
          </a:ln>
        </p:spPr>
        <p:txBody>
          <a:bodyPr>
            <a:spAutoFit/>
          </a:bodyPr>
          <a:lstStyle/>
          <a:p>
            <a:pPr>
              <a:spcBef>
                <a:spcPct val="50000"/>
              </a:spcBef>
            </a:pPr>
            <a:r>
              <a:rPr lang="en-GB" sz="2400" b="1">
                <a:solidFill>
                  <a:schemeClr val="accent6"/>
                </a:solidFill>
              </a:rPr>
              <a:t>Disadvantages</a:t>
            </a:r>
          </a:p>
        </p:txBody>
      </p:sp>
    </p:spTree>
    <p:extLst>
      <p:ext uri="{BB962C8B-B14F-4D97-AF65-F5344CB8AC3E}">
        <p14:creationId xmlns:p14="http://schemas.microsoft.com/office/powerpoint/2010/main" val="3720672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68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7544" y="620688"/>
            <a:ext cx="8229600" cy="1143000"/>
          </a:xfrm>
        </p:spPr>
        <p:txBody>
          <a:bodyPr/>
          <a:lstStyle/>
          <a:p>
            <a:pPr eaLnBrk="1" hangingPunct="1">
              <a:defRPr/>
            </a:pPr>
            <a:r>
              <a:rPr lang="en-GB" sz="3200" dirty="0" smtClean="0">
                <a:solidFill>
                  <a:schemeClr val="accent5">
                    <a:lumMod val="40000"/>
                    <a:lumOff val="60000"/>
                  </a:schemeClr>
                </a:solidFill>
              </a:rPr>
              <a:t>Digital Technologies</a:t>
            </a:r>
          </a:p>
        </p:txBody>
      </p:sp>
      <p:sp>
        <p:nvSpPr>
          <p:cNvPr id="14339" name="Rectangle 3"/>
          <p:cNvSpPr>
            <a:spLocks noGrp="1" noChangeArrowheads="1"/>
          </p:cNvSpPr>
          <p:nvPr>
            <p:ph idx="1"/>
          </p:nvPr>
        </p:nvSpPr>
        <p:spPr>
          <a:xfrm>
            <a:off x="467544" y="1628800"/>
            <a:ext cx="8229600" cy="4492625"/>
          </a:xfrm>
        </p:spPr>
        <p:txBody>
          <a:bodyPr/>
          <a:lstStyle/>
          <a:p>
            <a:r>
              <a:rPr lang="en-GB" dirty="0" smtClean="0">
                <a:solidFill>
                  <a:schemeClr val="bg1"/>
                </a:solidFill>
              </a:rPr>
              <a:t>Communication Technologies</a:t>
            </a:r>
          </a:p>
          <a:p>
            <a:r>
              <a:rPr lang="en-GB" dirty="0" smtClean="0">
                <a:solidFill>
                  <a:schemeClr val="bg1"/>
                </a:solidFill>
              </a:rPr>
              <a:t>Social Media</a:t>
            </a:r>
          </a:p>
          <a:p>
            <a:r>
              <a:rPr lang="en-GB" dirty="0" smtClean="0">
                <a:solidFill>
                  <a:schemeClr val="bg1"/>
                </a:solidFill>
              </a:rPr>
              <a:t>Collaborative Software</a:t>
            </a:r>
          </a:p>
          <a:p>
            <a:r>
              <a:rPr lang="en-GB" dirty="0" smtClean="0">
                <a:solidFill>
                  <a:schemeClr val="bg1"/>
                </a:solidFill>
              </a:rPr>
              <a:t>Web Services .....</a:t>
            </a:r>
          </a:p>
          <a:p>
            <a:endParaRPr lang="en-GB" dirty="0" smtClean="0">
              <a:solidFill>
                <a:schemeClr val="bg1"/>
              </a:solidFill>
            </a:endParaRPr>
          </a:p>
          <a:p>
            <a:pPr>
              <a:buNone/>
            </a:pPr>
            <a:r>
              <a:rPr lang="en-GB" dirty="0" smtClean="0">
                <a:solidFill>
                  <a:schemeClr val="bg1"/>
                </a:solidFill>
              </a:rPr>
              <a:t>All in a Business Context</a:t>
            </a:r>
          </a:p>
          <a:p>
            <a:pPr>
              <a:buNone/>
            </a:pPr>
            <a:endParaRPr lang="en-GB" dirty="0" smtClean="0"/>
          </a:p>
        </p:txBody>
      </p:sp>
      <p:sp>
        <p:nvSpPr>
          <p:cNvPr id="5" name="TextBox 4"/>
          <p:cNvSpPr txBox="1"/>
          <p:nvPr/>
        </p:nvSpPr>
        <p:spPr>
          <a:xfrm>
            <a:off x="611560" y="3429000"/>
            <a:ext cx="7488832" cy="646331"/>
          </a:xfrm>
          <a:prstGeom prst="rect">
            <a:avLst/>
          </a:prstGeom>
          <a:noFill/>
        </p:spPr>
        <p:txBody>
          <a:bodyPr wrap="square" rtlCol="0">
            <a:spAutoFit/>
          </a:bodyPr>
          <a:lstStyle/>
          <a:p>
            <a:endParaRPr lang="en-GB" dirty="0" smtClean="0"/>
          </a:p>
          <a:p>
            <a:endParaRPr lang="en-GB" dirty="0"/>
          </a:p>
        </p:txBody>
      </p:sp>
    </p:spTree>
    <p:extLst>
      <p:ext uri="{BB962C8B-B14F-4D97-AF65-F5344CB8AC3E}">
        <p14:creationId xmlns:p14="http://schemas.microsoft.com/office/powerpoint/2010/main" val="120509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fade">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animEffect transition="in" filter="fade">
                                      <p:cBhvr>
                                        <p:cTn id="27"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7544" y="476672"/>
            <a:ext cx="8229600" cy="1143000"/>
          </a:xfrm>
        </p:spPr>
        <p:txBody>
          <a:bodyPr/>
          <a:lstStyle/>
          <a:p>
            <a:pPr eaLnBrk="1" hangingPunct="1">
              <a:defRPr/>
            </a:pPr>
            <a:r>
              <a:rPr lang="en-GB" sz="3200" dirty="0" smtClean="0">
                <a:solidFill>
                  <a:schemeClr val="accent5">
                    <a:lumMod val="40000"/>
                    <a:lumOff val="60000"/>
                  </a:schemeClr>
                </a:solidFill>
              </a:rPr>
              <a:t>Outcomes 1 and 2</a:t>
            </a:r>
          </a:p>
        </p:txBody>
      </p:sp>
      <p:sp>
        <p:nvSpPr>
          <p:cNvPr id="14339" name="Rectangle 3"/>
          <p:cNvSpPr>
            <a:spLocks noGrp="1" noChangeArrowheads="1"/>
          </p:cNvSpPr>
          <p:nvPr>
            <p:ph idx="1"/>
          </p:nvPr>
        </p:nvSpPr>
        <p:spPr>
          <a:xfrm>
            <a:off x="467544" y="1196752"/>
            <a:ext cx="8229600" cy="4608041"/>
          </a:xfrm>
        </p:spPr>
        <p:txBody>
          <a:bodyPr/>
          <a:lstStyle/>
          <a:p>
            <a:pPr eaLnBrk="1" hangingPunct="1">
              <a:buNone/>
              <a:defRPr/>
            </a:pPr>
            <a:r>
              <a:rPr lang="en-GB" dirty="0" smtClean="0">
                <a:solidFill>
                  <a:schemeClr val="bg1"/>
                </a:solidFill>
              </a:rPr>
              <a:t>Outcome 1</a:t>
            </a:r>
          </a:p>
          <a:p>
            <a:pPr eaLnBrk="1" hangingPunct="1">
              <a:defRPr/>
            </a:pPr>
            <a:r>
              <a:rPr lang="en-GB" dirty="0" smtClean="0">
                <a:solidFill>
                  <a:schemeClr val="bg1"/>
                </a:solidFill>
              </a:rPr>
              <a:t>Students are asked to Investigate and explain a range of Information and Communication Technologies.</a:t>
            </a:r>
          </a:p>
          <a:p>
            <a:pPr eaLnBrk="1" hangingPunct="1">
              <a:buNone/>
              <a:defRPr/>
            </a:pPr>
            <a:r>
              <a:rPr lang="en-GB" dirty="0" smtClean="0">
                <a:solidFill>
                  <a:schemeClr val="bg1"/>
                </a:solidFill>
              </a:rPr>
              <a:t>Outcome 2</a:t>
            </a:r>
          </a:p>
          <a:p>
            <a:pPr eaLnBrk="1" hangingPunct="1">
              <a:defRPr/>
            </a:pPr>
            <a:r>
              <a:rPr lang="en-GB" dirty="0" smtClean="0">
                <a:solidFill>
                  <a:schemeClr val="bg1"/>
                </a:solidFill>
              </a:rPr>
              <a:t>Students are asked to investigate and explain the effective use of social software in a modern business environment.</a:t>
            </a:r>
          </a:p>
          <a:p>
            <a:pPr eaLnBrk="1" hangingPunct="1">
              <a:defRPr/>
            </a:pPr>
            <a:endParaRPr lang="en-GB" dirty="0" smtClean="0"/>
          </a:p>
        </p:txBody>
      </p:sp>
      <p:sp>
        <p:nvSpPr>
          <p:cNvPr id="5" name="TextBox 4"/>
          <p:cNvSpPr txBox="1"/>
          <p:nvPr/>
        </p:nvSpPr>
        <p:spPr>
          <a:xfrm>
            <a:off x="539552" y="3451934"/>
            <a:ext cx="7488832" cy="646331"/>
          </a:xfrm>
          <a:prstGeom prst="rect">
            <a:avLst/>
          </a:prstGeom>
          <a:noFill/>
        </p:spPr>
        <p:txBody>
          <a:bodyPr wrap="square" rtlCol="0">
            <a:spAutoFit/>
          </a:bodyPr>
          <a:lstStyle/>
          <a:p>
            <a:endParaRPr lang="en-GB" dirty="0" smtClean="0"/>
          </a:p>
          <a:p>
            <a:endParaRPr lang="en-GB" dirty="0"/>
          </a:p>
        </p:txBody>
      </p:sp>
    </p:spTree>
    <p:extLst>
      <p:ext uri="{BB962C8B-B14F-4D97-AF65-F5344CB8AC3E}">
        <p14:creationId xmlns:p14="http://schemas.microsoft.com/office/powerpoint/2010/main" val="1979468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r>
              <a:rPr lang="en-GB" dirty="0" smtClean="0">
                <a:solidFill>
                  <a:schemeClr val="accent5">
                    <a:lumMod val="40000"/>
                    <a:lumOff val="60000"/>
                  </a:schemeClr>
                </a:solidFill>
              </a:rPr>
              <a:t>Outcome 3</a:t>
            </a:r>
            <a:endParaRPr lang="en-GB" dirty="0">
              <a:solidFill>
                <a:schemeClr val="accent5">
                  <a:lumMod val="40000"/>
                  <a:lumOff val="60000"/>
                </a:schemeClr>
              </a:solidFill>
            </a:endParaRPr>
          </a:p>
        </p:txBody>
      </p:sp>
      <p:sp>
        <p:nvSpPr>
          <p:cNvPr id="3" name="Content Placeholder 2"/>
          <p:cNvSpPr>
            <a:spLocks noGrp="1"/>
          </p:cNvSpPr>
          <p:nvPr>
            <p:ph idx="1"/>
          </p:nvPr>
        </p:nvSpPr>
        <p:spPr/>
        <p:txBody>
          <a:bodyPr/>
          <a:lstStyle/>
          <a:p>
            <a:pPr>
              <a:buNone/>
            </a:pPr>
            <a:r>
              <a:rPr lang="en-GB" dirty="0" smtClean="0">
                <a:solidFill>
                  <a:schemeClr val="bg1"/>
                </a:solidFill>
              </a:rPr>
              <a:t>Outcome 3</a:t>
            </a:r>
          </a:p>
          <a:p>
            <a:r>
              <a:rPr lang="en-GB" dirty="0" smtClean="0">
                <a:solidFill>
                  <a:schemeClr val="bg1"/>
                </a:solidFill>
              </a:rPr>
              <a:t>Students are asked to demonstrate both cognitive and practical competence using various web services and collaborative software to organise work.  </a:t>
            </a:r>
          </a:p>
          <a:p>
            <a:r>
              <a:rPr lang="en-GB" dirty="0" smtClean="0">
                <a:solidFill>
                  <a:schemeClr val="bg1"/>
                </a:solidFill>
              </a:rPr>
              <a:t>Students will evaluate and present findings and conclusions derived from feedback. </a:t>
            </a:r>
            <a:endParaRPr lang="en-GB" dirty="0">
              <a:solidFill>
                <a:schemeClr val="bg1"/>
              </a:solidFill>
            </a:endParaRPr>
          </a:p>
        </p:txBody>
      </p:sp>
    </p:spTree>
    <p:extLst>
      <p:ext uri="{BB962C8B-B14F-4D97-AF65-F5344CB8AC3E}">
        <p14:creationId xmlns:p14="http://schemas.microsoft.com/office/powerpoint/2010/main" val="4128919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r>
              <a:rPr lang="en-GB" dirty="0" smtClean="0">
                <a:solidFill>
                  <a:schemeClr val="accent5">
                    <a:lumMod val="40000"/>
                    <a:lumOff val="60000"/>
                  </a:schemeClr>
                </a:solidFill>
              </a:rPr>
              <a:t>Assessment of Outcomes 1 and 2</a:t>
            </a:r>
            <a:endParaRPr lang="en-GB" dirty="0">
              <a:solidFill>
                <a:schemeClr val="accent5">
                  <a:lumMod val="40000"/>
                  <a:lumOff val="60000"/>
                </a:schemeClr>
              </a:solidFill>
            </a:endParaRPr>
          </a:p>
        </p:txBody>
      </p:sp>
      <p:sp>
        <p:nvSpPr>
          <p:cNvPr id="3" name="Content Placeholder 2"/>
          <p:cNvSpPr>
            <a:spLocks noGrp="1"/>
          </p:cNvSpPr>
          <p:nvPr>
            <p:ph idx="1"/>
          </p:nvPr>
        </p:nvSpPr>
        <p:spPr>
          <a:xfrm>
            <a:off x="467544" y="1340768"/>
            <a:ext cx="8229600" cy="4492625"/>
          </a:xfrm>
        </p:spPr>
        <p:txBody>
          <a:bodyPr/>
          <a:lstStyle/>
          <a:p>
            <a:r>
              <a:rPr lang="en-GB" dirty="0" smtClean="0">
                <a:solidFill>
                  <a:schemeClr val="bg1"/>
                </a:solidFill>
              </a:rPr>
              <a:t>Use of Solar Assessment Bank Questions</a:t>
            </a:r>
          </a:p>
          <a:p>
            <a:r>
              <a:rPr lang="en-GB" dirty="0" smtClean="0">
                <a:solidFill>
                  <a:schemeClr val="bg1"/>
                </a:solidFill>
              </a:rPr>
              <a:t>Multiple Choice and Multiple Response Questions</a:t>
            </a:r>
          </a:p>
          <a:p>
            <a:r>
              <a:rPr lang="en-GB" dirty="0" smtClean="0">
                <a:solidFill>
                  <a:schemeClr val="bg1"/>
                </a:solidFill>
              </a:rPr>
              <a:t>An issue that is often raised about MCQ/MRQs is can they be used to assess descriptive (or higher order) competence?</a:t>
            </a:r>
          </a:p>
          <a:p>
            <a:r>
              <a:rPr lang="en-GB" dirty="0" smtClean="0">
                <a:solidFill>
                  <a:schemeClr val="bg1"/>
                </a:solidFill>
              </a:rPr>
              <a:t>The answer is ..Yes they can. Selecting a description is considered cognitively the same as writing a description. </a:t>
            </a:r>
          </a:p>
          <a:p>
            <a:pPr>
              <a:buNone/>
            </a:pPr>
            <a:endParaRPr lang="en-GB" dirty="0" smtClean="0"/>
          </a:p>
          <a:p>
            <a:pPr>
              <a:buNone/>
            </a:pPr>
            <a:endParaRPr lang="en-GB" dirty="0"/>
          </a:p>
        </p:txBody>
      </p:sp>
    </p:spTree>
    <p:extLst>
      <p:ext uri="{BB962C8B-B14F-4D97-AF65-F5344CB8AC3E}">
        <p14:creationId xmlns:p14="http://schemas.microsoft.com/office/powerpoint/2010/main" val="1047900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r>
              <a:rPr lang="en-GB" dirty="0" smtClean="0">
                <a:solidFill>
                  <a:schemeClr val="accent5">
                    <a:lumMod val="40000"/>
                    <a:lumOff val="60000"/>
                  </a:schemeClr>
                </a:solidFill>
              </a:rPr>
              <a:t>MCQs Example</a:t>
            </a:r>
            <a:endParaRPr lang="en-GB" dirty="0">
              <a:solidFill>
                <a:schemeClr val="accent5">
                  <a:lumMod val="40000"/>
                  <a:lumOff val="60000"/>
                </a:schemeClr>
              </a:solidFill>
            </a:endParaRPr>
          </a:p>
        </p:txBody>
      </p:sp>
      <p:sp>
        <p:nvSpPr>
          <p:cNvPr id="3" name="Content Placeholder 2"/>
          <p:cNvSpPr>
            <a:spLocks noGrp="1"/>
          </p:cNvSpPr>
          <p:nvPr>
            <p:ph idx="1"/>
          </p:nvPr>
        </p:nvSpPr>
        <p:spPr/>
        <p:txBody>
          <a:bodyPr/>
          <a:lstStyle/>
          <a:p>
            <a:pPr>
              <a:buNone/>
            </a:pPr>
            <a:r>
              <a:rPr lang="en-GB" dirty="0" smtClean="0">
                <a:solidFill>
                  <a:schemeClr val="bg1"/>
                </a:solidFill>
              </a:rPr>
              <a:t>Which of the following is a freeware, cross-platform and end-to-end encrypted instant messaging application for smartphones?</a:t>
            </a:r>
          </a:p>
          <a:p>
            <a:pPr>
              <a:buNone/>
            </a:pPr>
            <a:r>
              <a:rPr lang="en-GB" dirty="0" smtClean="0">
                <a:solidFill>
                  <a:schemeClr val="bg1"/>
                </a:solidFill>
              </a:rPr>
              <a:t>a. </a:t>
            </a:r>
            <a:r>
              <a:rPr lang="en-GB" dirty="0" err="1" smtClean="0">
                <a:solidFill>
                  <a:schemeClr val="bg1"/>
                </a:solidFill>
              </a:rPr>
              <a:t>Whatsapp</a:t>
            </a:r>
            <a:r>
              <a:rPr lang="en-GB" dirty="0" smtClean="0">
                <a:solidFill>
                  <a:schemeClr val="bg1"/>
                </a:solidFill>
              </a:rPr>
              <a:t>, b. </a:t>
            </a:r>
            <a:r>
              <a:rPr lang="en-GB" dirty="0" err="1" smtClean="0">
                <a:solidFill>
                  <a:schemeClr val="bg1"/>
                </a:solidFill>
              </a:rPr>
              <a:t>Snapchat</a:t>
            </a:r>
            <a:r>
              <a:rPr lang="en-GB" dirty="0" smtClean="0">
                <a:solidFill>
                  <a:schemeClr val="bg1"/>
                </a:solidFill>
              </a:rPr>
              <a:t> c. Twitter d. </a:t>
            </a:r>
            <a:r>
              <a:rPr lang="en-GB" dirty="0" err="1" smtClean="0">
                <a:solidFill>
                  <a:schemeClr val="bg1"/>
                </a:solidFill>
              </a:rPr>
              <a:t>Facebook</a:t>
            </a:r>
            <a:endParaRPr lang="en-GB" dirty="0" smtClean="0">
              <a:solidFill>
                <a:schemeClr val="bg1"/>
              </a:solidFill>
            </a:endParaRPr>
          </a:p>
          <a:p>
            <a:pPr>
              <a:buNone/>
            </a:pPr>
            <a:endParaRPr lang="en-GB" dirty="0" smtClean="0">
              <a:solidFill>
                <a:schemeClr val="bg1"/>
              </a:solidFill>
            </a:endParaRPr>
          </a:p>
          <a:p>
            <a:pPr>
              <a:buNone/>
            </a:pPr>
            <a:r>
              <a:rPr lang="en-GB" dirty="0" smtClean="0">
                <a:solidFill>
                  <a:schemeClr val="bg1"/>
                </a:solidFill>
              </a:rPr>
              <a:t>This is a question on Types of social software.</a:t>
            </a:r>
          </a:p>
          <a:p>
            <a:pPr>
              <a:buNone/>
            </a:pPr>
            <a:endParaRPr lang="en-GB" dirty="0" smtClean="0">
              <a:solidFill>
                <a:schemeClr val="bg1"/>
              </a:solidFill>
            </a:endParaRPr>
          </a:p>
          <a:p>
            <a:pPr>
              <a:buNone/>
            </a:pPr>
            <a:r>
              <a:rPr lang="en-GB" dirty="0" smtClean="0">
                <a:solidFill>
                  <a:schemeClr val="bg1"/>
                </a:solidFill>
              </a:rPr>
              <a:t>Answer is ‘a’</a:t>
            </a:r>
          </a:p>
          <a:p>
            <a:endParaRPr lang="en-GB" dirty="0"/>
          </a:p>
        </p:txBody>
      </p:sp>
    </p:spTree>
    <p:extLst>
      <p:ext uri="{BB962C8B-B14F-4D97-AF65-F5344CB8AC3E}">
        <p14:creationId xmlns:p14="http://schemas.microsoft.com/office/powerpoint/2010/main" val="2737535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lstStyle/>
          <a:p>
            <a:r>
              <a:rPr lang="en-GB" dirty="0" smtClean="0">
                <a:solidFill>
                  <a:schemeClr val="accent5">
                    <a:lumMod val="40000"/>
                    <a:lumOff val="60000"/>
                  </a:schemeClr>
                </a:solidFill>
              </a:rPr>
              <a:t>MRQs Example</a:t>
            </a:r>
            <a:endParaRPr lang="en-GB" dirty="0">
              <a:solidFill>
                <a:schemeClr val="accent5">
                  <a:lumMod val="40000"/>
                  <a:lumOff val="60000"/>
                </a:schemeClr>
              </a:solidFill>
            </a:endParaRPr>
          </a:p>
        </p:txBody>
      </p:sp>
      <p:sp>
        <p:nvSpPr>
          <p:cNvPr id="3" name="Content Placeholder 2"/>
          <p:cNvSpPr>
            <a:spLocks noGrp="1"/>
          </p:cNvSpPr>
          <p:nvPr>
            <p:ph idx="1"/>
          </p:nvPr>
        </p:nvSpPr>
        <p:spPr>
          <a:xfrm>
            <a:off x="251520" y="1600200"/>
            <a:ext cx="8640960" cy="4492625"/>
          </a:xfrm>
        </p:spPr>
        <p:txBody>
          <a:bodyPr/>
          <a:lstStyle/>
          <a:p>
            <a:pPr>
              <a:buNone/>
            </a:pPr>
            <a:r>
              <a:rPr lang="en-GB" dirty="0" smtClean="0">
                <a:solidFill>
                  <a:schemeClr val="bg1"/>
                </a:solidFill>
              </a:rPr>
              <a:t>You are to carry out research for your manager using the WWW.  Which of the following attributes should you consider when validating your source information?</a:t>
            </a:r>
          </a:p>
          <a:p>
            <a:endParaRPr lang="en-GB" sz="1600" dirty="0" smtClean="0">
              <a:solidFill>
                <a:schemeClr val="bg1"/>
              </a:solidFill>
            </a:endParaRPr>
          </a:p>
          <a:p>
            <a:pPr marL="514350" indent="-514350">
              <a:buAutoNum type="alphaLcPeriod"/>
            </a:pPr>
            <a:r>
              <a:rPr lang="en-GB" dirty="0" smtClean="0">
                <a:solidFill>
                  <a:schemeClr val="bg1"/>
                </a:solidFill>
              </a:rPr>
              <a:t>Authority b. Accuracy c. Objectivity d. Browser</a:t>
            </a:r>
          </a:p>
          <a:p>
            <a:pPr marL="0" indent="0">
              <a:buNone/>
            </a:pPr>
            <a:endParaRPr lang="en-GB" sz="1600" dirty="0" smtClean="0">
              <a:solidFill>
                <a:schemeClr val="bg1"/>
              </a:solidFill>
            </a:endParaRPr>
          </a:p>
          <a:p>
            <a:pPr marL="514350" indent="-514350">
              <a:buNone/>
            </a:pPr>
            <a:r>
              <a:rPr lang="en-GB" dirty="0" smtClean="0">
                <a:solidFill>
                  <a:schemeClr val="bg1"/>
                </a:solidFill>
              </a:rPr>
              <a:t>This is a question on Validity of source information</a:t>
            </a:r>
          </a:p>
          <a:p>
            <a:pPr marL="514350" indent="-514350">
              <a:buNone/>
            </a:pPr>
            <a:r>
              <a:rPr lang="en-GB" dirty="0" smtClean="0">
                <a:solidFill>
                  <a:schemeClr val="bg1"/>
                </a:solidFill>
              </a:rPr>
              <a:t>Answer is a, b, c</a:t>
            </a:r>
            <a:endParaRPr lang="en-GB" dirty="0">
              <a:solidFill>
                <a:schemeClr val="bg1"/>
              </a:solidFill>
            </a:endParaRPr>
          </a:p>
        </p:txBody>
      </p:sp>
    </p:spTree>
    <p:extLst>
      <p:ext uri="{BB962C8B-B14F-4D97-AF65-F5344CB8AC3E}">
        <p14:creationId xmlns:p14="http://schemas.microsoft.com/office/powerpoint/2010/main" val="113417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r>
              <a:rPr lang="en-GB" dirty="0" smtClean="0">
                <a:solidFill>
                  <a:schemeClr val="accent5">
                    <a:lumMod val="40000"/>
                    <a:lumOff val="60000"/>
                  </a:schemeClr>
                </a:solidFill>
              </a:rPr>
              <a:t>Outcome 3</a:t>
            </a:r>
            <a:endParaRPr lang="en-GB" dirty="0">
              <a:solidFill>
                <a:schemeClr val="accent5">
                  <a:lumMod val="40000"/>
                  <a:lumOff val="60000"/>
                </a:schemeClr>
              </a:solidFill>
            </a:endParaRPr>
          </a:p>
        </p:txBody>
      </p:sp>
      <p:sp>
        <p:nvSpPr>
          <p:cNvPr id="3" name="Content Placeholder 2"/>
          <p:cNvSpPr>
            <a:spLocks noGrp="1"/>
          </p:cNvSpPr>
          <p:nvPr>
            <p:ph idx="1"/>
          </p:nvPr>
        </p:nvSpPr>
        <p:spPr/>
        <p:txBody>
          <a:bodyPr/>
          <a:lstStyle/>
          <a:p>
            <a:pPr>
              <a:buNone/>
            </a:pPr>
            <a:r>
              <a:rPr lang="en-GB" dirty="0" smtClean="0">
                <a:solidFill>
                  <a:schemeClr val="bg1"/>
                </a:solidFill>
              </a:rPr>
              <a:t>Assessment using Solar</a:t>
            </a:r>
          </a:p>
          <a:p>
            <a:pPr>
              <a:buNone/>
            </a:pPr>
            <a:endParaRPr lang="en-GB" dirty="0" smtClean="0">
              <a:solidFill>
                <a:schemeClr val="bg1"/>
              </a:solidFill>
            </a:endParaRPr>
          </a:p>
          <a:p>
            <a:pPr>
              <a:buNone/>
            </a:pPr>
            <a:r>
              <a:rPr lang="en-GB" dirty="0" smtClean="0">
                <a:solidFill>
                  <a:schemeClr val="bg1"/>
                </a:solidFill>
              </a:rPr>
              <a:t>Students will work collaboratively to undertake tasks based on a business case study/scenario.</a:t>
            </a:r>
          </a:p>
          <a:p>
            <a:pPr>
              <a:buNone/>
            </a:pPr>
            <a:endParaRPr lang="en-GB" dirty="0" smtClean="0">
              <a:solidFill>
                <a:schemeClr val="bg1"/>
              </a:solidFill>
            </a:endParaRPr>
          </a:p>
          <a:p>
            <a:pPr>
              <a:buNone/>
            </a:pPr>
            <a:r>
              <a:rPr lang="en-GB" dirty="0" smtClean="0">
                <a:solidFill>
                  <a:schemeClr val="bg1"/>
                </a:solidFill>
              </a:rPr>
              <a:t>They will produce an individual report which will be uploaded to Solar and marked using an on-line, detailed checklist.  </a:t>
            </a:r>
            <a:endParaRPr lang="en-GB" dirty="0">
              <a:solidFill>
                <a:schemeClr val="bg1"/>
              </a:solidFill>
            </a:endParaRPr>
          </a:p>
        </p:txBody>
      </p:sp>
    </p:spTree>
    <p:extLst>
      <p:ext uri="{BB962C8B-B14F-4D97-AF65-F5344CB8AC3E}">
        <p14:creationId xmlns:p14="http://schemas.microsoft.com/office/powerpoint/2010/main" val="1990825442"/>
      </p:ext>
    </p:extLst>
  </p:cSld>
  <p:clrMapOvr>
    <a:masterClrMapping/>
  </p:clrMapOvr>
</p:sld>
</file>

<file path=ppt/theme/theme1.xml><?xml version="1.0" encoding="utf-8"?>
<a:theme xmlns:a="http://schemas.openxmlformats.org/drawingml/2006/main" name="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ICBD 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ICBD SQA LOGO  FINAL HOLDING SL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RPORATE BLANK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RPORATE BLANK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QA FINAL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ICBD SQA TITLE HOLDING SLID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CBD 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CBD 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809</TotalTime>
  <Words>728</Words>
  <Application>Microsoft Office PowerPoint</Application>
  <PresentationFormat>On-screen Show (4:3)</PresentationFormat>
  <Paragraphs>229</Paragraphs>
  <Slides>26</Slides>
  <Notes>21</Notes>
  <HiddenSlides>0</HiddenSlides>
  <MMClips>0</MMClips>
  <ScaleCrop>false</ScaleCrop>
  <HeadingPairs>
    <vt:vector size="4" baseType="variant">
      <vt:variant>
        <vt:lpstr>Theme</vt:lpstr>
      </vt:variant>
      <vt:variant>
        <vt:i4>11</vt:i4>
      </vt:variant>
      <vt:variant>
        <vt:lpstr>Slide Titles</vt:lpstr>
      </vt:variant>
      <vt:variant>
        <vt:i4>26</vt:i4>
      </vt:variant>
    </vt:vector>
  </HeadingPairs>
  <TitlesOfParts>
    <vt:vector size="37" baseType="lpstr">
      <vt:lpstr>SQA TITLE GOES HERE</vt:lpstr>
      <vt:lpstr>SQA DARK BACKGROUND</vt:lpstr>
      <vt:lpstr>SQA LIGHT BACKGROUND</vt:lpstr>
      <vt:lpstr>CORPORATE BLANK DARK</vt:lpstr>
      <vt:lpstr>CORPORATE BLANK LIGHT</vt:lpstr>
      <vt:lpstr>SQA FINAL HOLDING SLIDE</vt:lpstr>
      <vt:lpstr>ICBD SQA TITLE HOLDING SLIDE </vt:lpstr>
      <vt:lpstr>ICBD SQA TITLE GOES HERE</vt:lpstr>
      <vt:lpstr>ICBD SQA DARK BACKGROUND</vt:lpstr>
      <vt:lpstr>ICBD SQA LIGHT BACKGROUND</vt:lpstr>
      <vt:lpstr>ICBD SQA LOGO  FINAL HOLDING SLID</vt:lpstr>
      <vt:lpstr>Digital Technologies for Administrators</vt:lpstr>
      <vt:lpstr>Digital Technologies for Administrators</vt:lpstr>
      <vt:lpstr>Digital Technologies</vt:lpstr>
      <vt:lpstr>Outcomes 1 and 2</vt:lpstr>
      <vt:lpstr>Outcome 3</vt:lpstr>
      <vt:lpstr>Assessment of Outcomes 1 and 2</vt:lpstr>
      <vt:lpstr>MCQs Example</vt:lpstr>
      <vt:lpstr>MRQs Example</vt:lpstr>
      <vt:lpstr>Outcome 3</vt:lpstr>
      <vt:lpstr>Students must investigate, gather and document information to meet the evidence requirements.</vt:lpstr>
      <vt:lpstr>Confucius</vt:lpstr>
      <vt:lpstr>Students should do their own learning </vt:lpstr>
      <vt:lpstr>Presenting Information </vt:lpstr>
      <vt:lpstr>How are your Students?</vt:lpstr>
      <vt:lpstr>Graphical Organisers </vt:lpstr>
      <vt:lpstr>Venn Diagram</vt:lpstr>
      <vt:lpstr>Same and Different Table (Comparison Table) </vt:lpstr>
      <vt:lpstr>Tree Diagram</vt:lpstr>
      <vt:lpstr>Decision Tree </vt:lpstr>
      <vt:lpstr>Holistic Concept Map/Mind Map</vt:lpstr>
      <vt:lpstr>Flow Diagram</vt:lpstr>
      <vt:lpstr>Visual Essay Planning</vt:lpstr>
      <vt:lpstr>Workshops</vt:lpstr>
      <vt:lpstr>Scenario 1 Information Assurance</vt:lpstr>
      <vt:lpstr>Scenario 2 Ornamental Plasterwork</vt:lpstr>
      <vt:lpstr>PowerPoint Presentation</vt:lpstr>
    </vt:vector>
  </TitlesOfParts>
  <Company>SQA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Findlay</dc:creator>
  <cp:lastModifiedBy>Tony Hamilton</cp:lastModifiedBy>
  <cp:revision>78</cp:revision>
  <cp:lastPrinted>2013-10-31T13:53:25Z</cp:lastPrinted>
  <dcterms:created xsi:type="dcterms:W3CDTF">2013-10-10T15:37:55Z</dcterms:created>
  <dcterms:modified xsi:type="dcterms:W3CDTF">2017-03-13T10:37:32Z</dcterms:modified>
</cp:coreProperties>
</file>