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59"/>
  </p:notesMasterIdLst>
  <p:handoutMasterIdLst>
    <p:handoutMasterId r:id="rId60"/>
  </p:handoutMasterIdLst>
  <p:sldIdLst>
    <p:sldId id="295" r:id="rId12"/>
    <p:sldId id="296" r:id="rId13"/>
    <p:sldId id="309" r:id="rId14"/>
    <p:sldId id="312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3" r:id="rId25"/>
    <p:sldId id="324" r:id="rId26"/>
    <p:sldId id="327" r:id="rId27"/>
    <p:sldId id="326" r:id="rId28"/>
    <p:sldId id="328" r:id="rId29"/>
    <p:sldId id="345" r:id="rId30"/>
    <p:sldId id="329" r:id="rId31"/>
    <p:sldId id="330" r:id="rId32"/>
    <p:sldId id="331" r:id="rId33"/>
    <p:sldId id="332" r:id="rId34"/>
    <p:sldId id="333" r:id="rId35"/>
    <p:sldId id="347" r:id="rId36"/>
    <p:sldId id="334" r:id="rId37"/>
    <p:sldId id="335" r:id="rId38"/>
    <p:sldId id="336" r:id="rId39"/>
    <p:sldId id="34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8" r:id="rId49"/>
    <p:sldId id="349" r:id="rId50"/>
    <p:sldId id="350" r:id="rId51"/>
    <p:sldId id="351" r:id="rId52"/>
    <p:sldId id="352" r:id="rId53"/>
    <p:sldId id="353" r:id="rId54"/>
    <p:sldId id="355" r:id="rId55"/>
    <p:sldId id="356" r:id="rId56"/>
    <p:sldId id="357" r:id="rId57"/>
    <p:sldId id="308" r:id="rId5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7546-7195-47C7-9129-4CB5D6201F8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F411-5551-4D9D-B9CF-FAF5B002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78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 Administration and Information Technology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Limited Review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December 2015 – November 2016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5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New Framework (HND)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96752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04413"/>
              </p:ext>
            </p:extLst>
          </p:nvPr>
        </p:nvGraphicFramePr>
        <p:xfrm>
          <a:off x="465571" y="1124744"/>
          <a:ext cx="7992888" cy="4103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  <a:gridCol w="1728192"/>
              </a:tblGrid>
              <a:tr h="371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HND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(GM0Y 16)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Mandatory Units – 21 credits +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9 optional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New unit code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HNC</a:t>
                      </a:r>
                      <a:r>
                        <a:rPr lang="en-GB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Mandatory Units, plus: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IT in Business: Advanced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Word Processing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HH86</a:t>
                      </a:r>
                      <a:r>
                        <a:rPr lang="en-GB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IT in Business: Advanced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Spreadsheets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F849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IT in Business: Advanced</a:t>
                      </a:r>
                      <a:r>
                        <a:rPr lang="en-GB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Databases</a:t>
                      </a:r>
                      <a:endParaRPr lang="en-GB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F848</a:t>
                      </a:r>
                      <a:r>
                        <a:rPr lang="en-GB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35</a:t>
                      </a:r>
                      <a:endParaRPr lang="en-GB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Office Management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F84D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and Communication Technology in Business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HH9M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Presentation Skills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HH85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Developing the Individual</a:t>
                      </a:r>
                      <a:r>
                        <a:rPr lang="en-GB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Within a Team (SCQF 7 or 8)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F870 34 / F86Y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Administration and Information Technology: Graded Unit 2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HH9N 35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10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Administration and Information Technology: Graded Unit 3</a:t>
                      </a:r>
                      <a:endParaRPr lang="en-GB" sz="140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HH9R 35</a:t>
                      </a:r>
                      <a:endParaRPr lang="en-GB" sz="14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Credit Transfer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052736"/>
            <a:ext cx="8856984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Group Award Specification currently being written</a:t>
            </a: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Full credit transfer for all old units to new units, </a:t>
            </a: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except: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  Digital Technologies for Administrators</a:t>
            </a:r>
          </a:p>
          <a:p>
            <a:pPr>
              <a:buClr>
                <a:srgbClr val="FFFFFF"/>
              </a:buClr>
              <a:defRPr/>
            </a:pPr>
            <a:endParaRPr lang="en-US" sz="10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Office Technologies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included to assist transition from old HNC to new HND</a:t>
            </a:r>
          </a:p>
          <a:p>
            <a:pPr>
              <a:buClr>
                <a:srgbClr val="FFFFFF"/>
              </a:buClr>
              <a:defRPr/>
            </a:pPr>
            <a:endParaRPr lang="en-GB" sz="1000" kern="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No new entries for 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Office Technologies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after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31.07.2019</a:t>
            </a:r>
          </a:p>
          <a:p>
            <a:pPr>
              <a:buClr>
                <a:srgbClr val="FFFFFF"/>
              </a:buClr>
              <a:defRPr/>
            </a:pPr>
            <a:endParaRPr lang="en-GB" sz="10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Historic achievement of 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Office Technologies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(or any unit) continues to contribute to any framework it is included in</a:t>
            </a:r>
          </a:p>
          <a:p>
            <a:pPr>
              <a:buClr>
                <a:srgbClr val="FFFFFF"/>
              </a:buClr>
              <a:defRPr/>
            </a:pPr>
            <a:endParaRPr lang="en-GB" sz="1000" kern="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Guidance is issued as part of the Review but credit transfer continues to be a centre decision</a:t>
            </a:r>
            <a:endParaRPr lang="en-GB" sz="2400" kern="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Units: what’s changed?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3852" y="1247298"/>
            <a:ext cx="8856984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Digital Technologies for Administrators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IT in Business: Spreadsheets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IT in Business: Advanced Spreadsheets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IT in Business: Advanced Databases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Presentation Skills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IT in Business: Advanced Word Processing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IT in Business: Word Processing &amp; Presentation Applications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Recording Financial Transactions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ICT in Business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Personal Development Planning (ASP)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Graded Units</a:t>
            </a:r>
          </a:p>
          <a:p>
            <a:pPr>
              <a:buClr>
                <a:srgbClr val="FFFFFF"/>
              </a:buClr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7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Digital Technologies for Administrators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340768"/>
            <a:ext cx="8856984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Unit purpose </a:t>
            </a:r>
            <a:r>
              <a:rPr lang="en-GB" sz="2400" kern="0" dirty="0" smtClean="0">
                <a:latin typeface="Arial"/>
              </a:rPr>
              <a:t>– to develop the knowledge and skills required to use digital technology effectively to support administrative functions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Relevant HNC/D aims: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Develop technical and administrative knowledge relevant to current administrative practice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Develop the knowledge underpinning the technical expertise developed throughout the Group Award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Prepare for appropriate employment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Digital Technologies for Administrators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340768"/>
            <a:ext cx="8856984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Big challenge to develop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Previous unit so out of date therefore start from a blank sheet</a:t>
            </a:r>
            <a:endParaRPr lang="en-GB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Potential content huge:</a:t>
            </a:r>
          </a:p>
          <a:p>
            <a:pPr>
              <a:buClr>
                <a:srgbClr val="FFFFFF"/>
              </a:buClr>
              <a:defRPr/>
            </a:pP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Facebook, Twitter, Google+, LinkedIn,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Whatsapp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Viber, Survey Monkey, Meet-o-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matic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Doodle, Reddit, Digg, YouTube, Instagram,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Soundcloud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Wikis,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Wordpress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Yammer,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Ebay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Paypal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</a:t>
            </a:r>
            <a:r>
              <a:rPr lang="en-GB" sz="2400" i="1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GumTree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 Instant Messaging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,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  1million and 1 mobile apps and bespoke web apps </a:t>
            </a:r>
            <a:r>
              <a:rPr lang="en-GB" sz="2400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etc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….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How to avoid excluding relevant material?</a:t>
            </a:r>
          </a:p>
        </p:txBody>
      </p:sp>
    </p:spTree>
    <p:extLst>
      <p:ext uri="{BB962C8B-B14F-4D97-AF65-F5344CB8AC3E}">
        <p14:creationId xmlns:p14="http://schemas.microsoft.com/office/powerpoint/2010/main" val="20585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Digital Technologies for Administrators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24744"/>
            <a:ext cx="8856984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latin typeface="Arial"/>
              </a:rPr>
              <a:t>Divided </a:t>
            </a:r>
            <a:r>
              <a:rPr lang="en-GB" sz="2400" kern="0" dirty="0">
                <a:latin typeface="Arial"/>
              </a:rPr>
              <a:t>into three broad Outcomes: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1 </a:t>
            </a:r>
            <a:r>
              <a:rPr lang="en-GB" sz="2400" kern="0" dirty="0">
                <a:latin typeface="Arial"/>
              </a:rPr>
              <a:t>– Mobile technologies &amp; Networks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2 </a:t>
            </a:r>
            <a:r>
              <a:rPr lang="en-GB" sz="2400" kern="0" dirty="0">
                <a:latin typeface="Arial"/>
              </a:rPr>
              <a:t>– Social software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3 </a:t>
            </a:r>
            <a:r>
              <a:rPr lang="en-GB" sz="2400" kern="0" dirty="0">
                <a:latin typeface="Arial"/>
              </a:rPr>
              <a:t>– The task driven Outcome using collaborative software and web service(s) to arrange an </a:t>
            </a:r>
            <a:r>
              <a:rPr lang="en-GB" sz="2400" kern="0" dirty="0" smtClean="0">
                <a:latin typeface="Arial"/>
              </a:rPr>
              <a:t>event </a:t>
            </a:r>
            <a:r>
              <a:rPr lang="en-GB" sz="2400" kern="0" dirty="0">
                <a:latin typeface="Arial"/>
              </a:rPr>
              <a:t>or activity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Social Software </a:t>
            </a:r>
            <a:r>
              <a:rPr lang="en-GB" sz="2400" kern="0" dirty="0">
                <a:latin typeface="Arial"/>
              </a:rPr>
              <a:t>= Facebook, Twitter, </a:t>
            </a:r>
            <a:r>
              <a:rPr lang="en-GB" sz="2400" kern="0" dirty="0" err="1">
                <a:latin typeface="Arial"/>
              </a:rPr>
              <a:t>Linkedin</a:t>
            </a:r>
            <a:r>
              <a:rPr lang="en-GB" sz="2400" kern="0" dirty="0">
                <a:latin typeface="Arial"/>
              </a:rPr>
              <a:t> etc.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Collaborative software </a:t>
            </a:r>
            <a:r>
              <a:rPr lang="en-GB" sz="2400" kern="0" dirty="0">
                <a:latin typeface="Arial"/>
              </a:rPr>
              <a:t>= Blogs, wiki, online forum etc.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Web services </a:t>
            </a:r>
            <a:r>
              <a:rPr lang="en-GB" sz="2400" kern="0" dirty="0">
                <a:latin typeface="Arial"/>
              </a:rPr>
              <a:t>= Meeting apps, survey apps, content sharing </a:t>
            </a:r>
            <a:r>
              <a:rPr lang="en-GB" sz="2400" kern="0" dirty="0" err="1">
                <a:latin typeface="Arial"/>
              </a:rPr>
              <a:t>etc</a:t>
            </a:r>
            <a:endParaRPr lang="en-GB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5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Digital Technologies for Administrators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7848" y="1257162"/>
            <a:ext cx="8928992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SQA Assessment Support Material: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SOLAR Online assessment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Blends question bank with E-Portfolio</a:t>
            </a:r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June </a:t>
            </a:r>
            <a:r>
              <a:rPr lang="en-GB" sz="2400" kern="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McCamlie</a:t>
            </a: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(assessment writer) and SQA SOLAR colleagues will give more detail this afternoon</a:t>
            </a:r>
          </a:p>
        </p:txBody>
      </p:sp>
    </p:spTree>
    <p:extLst>
      <p:ext uri="{BB962C8B-B14F-4D97-AF65-F5344CB8AC3E}">
        <p14:creationId xmlns:p14="http://schemas.microsoft.com/office/powerpoint/2010/main" val="37312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Digital Technologies for Administrators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900813"/>
            <a:ext cx="8928992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1 </a:t>
            </a:r>
            <a:r>
              <a:rPr lang="en-GB" sz="2400" kern="0" dirty="0" smtClean="0">
                <a:latin typeface="Arial"/>
              </a:rPr>
              <a:t>– Mobile technologies &amp; Networks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2 </a:t>
            </a:r>
            <a:r>
              <a:rPr lang="en-GB" sz="2400" kern="0" dirty="0" smtClean="0">
                <a:latin typeface="Arial"/>
              </a:rPr>
              <a:t>– Social software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Outcome 3 </a:t>
            </a:r>
            <a:r>
              <a:rPr lang="en-GB" sz="2400" kern="0" dirty="0" smtClean="0">
                <a:latin typeface="Arial"/>
              </a:rPr>
              <a:t>– Use collaborative software and web service(s) to arrange an event, or activity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1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Recommended that Knowledge is generated and recorded via collaborative software but more traditional methods may be used. 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Open book – Lends itself to a portfolio/E-Portfolio approach of holistic assessment across all Outcomes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Has flexibility in Evidence Requirements to fit centre and student resource needs (e.g. </a:t>
            </a:r>
            <a:r>
              <a:rPr lang="en-GB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Explain and/or Demonstrate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)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1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IT in Business: Spreadsheets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5022" y="1052736"/>
            <a:ext cx="8928992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Background: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Unit designed to develop knowledge and skills to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customise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solutions to business problems/processes (i.e. not a purely technical unit)</a:t>
            </a:r>
            <a:endParaRPr lang="en-US" sz="1600" kern="0" dirty="0" smtClean="0">
              <a:solidFill>
                <a:schemeClr val="bg1"/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1600" kern="0" dirty="0" smtClean="0">
              <a:solidFill>
                <a:schemeClr val="bg1"/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ASP issues:</a:t>
            </a:r>
            <a:endParaRPr lang="en-US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16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ASPs break down tasks into step by step instructions directing students rather than engage holistic problem solving</a:t>
            </a:r>
          </a:p>
          <a:p>
            <a:pPr>
              <a:buClr>
                <a:srgbClr val="FFFFFF"/>
              </a:buClr>
              <a:defRPr/>
            </a:pPr>
            <a:endParaRPr lang="en-US" sz="20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latin typeface="Arial"/>
              </a:rPr>
              <a:t>Assessment can be a pursuit of the “correct figures” in example solution rather than using knowledge and skills to </a:t>
            </a:r>
            <a:r>
              <a:rPr lang="en-US" sz="2400" kern="0" dirty="0" err="1">
                <a:latin typeface="Arial"/>
              </a:rPr>
              <a:t>customise</a:t>
            </a:r>
            <a:r>
              <a:rPr lang="en-US" sz="2400" kern="0" dirty="0">
                <a:latin typeface="Arial"/>
              </a:rPr>
              <a:t> a solution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0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9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268760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ITIB: Spreadsheets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ITIB: Advanced Spreadsheets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ITIB: Advanced Databases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11560" y="3212976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Wendy McEwan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4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Aims of the Review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2023840"/>
            <a:ext cx="777716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Update in line with technology to ensure aims of the qualifications being met 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(aims not changed)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Reduce volume of assessment where possible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IT in Business: Spreadsheets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Consultation Comments: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US" kern="0" dirty="0">
                <a:latin typeface="Arial"/>
              </a:rPr>
              <a:t>Unit too onerous both in content and assessment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Problem solving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element </a:t>
            </a:r>
            <a:r>
              <a:rPr lang="en-US" kern="0" dirty="0">
                <a:latin typeface="Arial"/>
              </a:rPr>
              <a:t>highlighted as 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key skill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US" kern="0" dirty="0">
                <a:latin typeface="Arial"/>
              </a:rPr>
              <a:t>Too much content:  More depth, less breadth?</a:t>
            </a:r>
          </a:p>
          <a:p>
            <a:pPr>
              <a:buClr>
                <a:srgbClr val="FFFFFF"/>
              </a:buClr>
              <a:defRPr/>
            </a:pPr>
            <a:endParaRPr lang="en-US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>
                <a:latin typeface="Arial"/>
              </a:rPr>
              <a:t>General</a:t>
            </a:r>
            <a:r>
              <a:rPr lang="en-US" kern="0" noProof="0" dirty="0">
                <a:latin typeface="Arial"/>
              </a:rPr>
              <a:t> review leading to revised outcomes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14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What's Changed?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 Outcomes</a:t>
            </a:r>
            <a:r>
              <a:rPr kumimoji="0" lang="en-GB" sz="26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are now: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Design and create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 spreadsheet to meet the needs of a business</a:t>
            </a:r>
            <a:r>
              <a:rPr lang="en-GB" kern="0" dirty="0">
                <a:latin typeface="Arial"/>
              </a:rPr>
              <a:t>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latin typeface="Arial"/>
              </a:rPr>
              <a:t>Apply Statistical functions and present information in an appropriate format.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latin typeface="Arial"/>
              </a:rPr>
              <a:t>Present spreadsheet data in graphical format and evaluate information.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New assessment exemplar being produced.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04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What's Changed?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Reduction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in charting</a:t>
            </a:r>
          </a:p>
          <a:p>
            <a:pPr>
              <a:buClr>
                <a:srgbClr val="FFFFFF"/>
              </a:buClr>
              <a:defRPr/>
            </a:pPr>
            <a:r>
              <a:rPr lang="en-GB" kern="0" baseline="0" dirty="0">
                <a:latin typeface="Arial"/>
              </a:rPr>
              <a:t>More</a:t>
            </a:r>
            <a:r>
              <a:rPr lang="en-GB" kern="0" dirty="0">
                <a:latin typeface="Arial"/>
              </a:rPr>
              <a:t> depth in terms of functions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Reduction in evidence requirements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59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496944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IT in Business: </a:t>
            </a:r>
            <a:r>
              <a:rPr lang="en-GB" kern="0" dirty="0" err="1"/>
              <a:t>Adv</a:t>
            </a:r>
            <a:r>
              <a:rPr lang="en-GB" kern="0" dirty="0"/>
              <a:t> Spreadsheets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Consultation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Comments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Positive comments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Is there overlap with level 7?</a:t>
            </a:r>
          </a:p>
          <a:p>
            <a:pPr lvl="1">
              <a:buClr>
                <a:srgbClr val="FFFFFF"/>
              </a:buClr>
              <a:defRPr/>
            </a:pPr>
            <a:endParaRPr lang="en-GB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b="1" kern="0" dirty="0">
                <a:latin typeface="Arial"/>
              </a:rPr>
              <a:t>What’s Changed?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Reduction of charting element with removal of time series analysis.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Clarification of evidence requirements</a:t>
            </a:r>
          </a:p>
          <a:p>
            <a:pPr lvl="1">
              <a:buClr>
                <a:srgbClr val="FFFFFF"/>
              </a:buClr>
              <a:defRPr/>
            </a:pPr>
            <a:endParaRPr lang="en-GB" kern="0" dirty="0">
              <a:latin typeface="Arial"/>
            </a:endParaRPr>
          </a:p>
          <a:p>
            <a:pPr marL="914400" lvl="2" indent="0">
              <a:buClr>
                <a:srgbClr val="FFFFFF"/>
              </a:buClr>
              <a:buNone/>
              <a:defRPr/>
            </a:pPr>
            <a:endParaRPr kumimoji="0" lang="en-GB" b="0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65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IT in Business</a:t>
            </a:r>
            <a:r>
              <a:rPr lang="en-US" kern="0" dirty="0"/>
              <a:t>: Advanced </a:t>
            </a:r>
            <a:r>
              <a:rPr lang="en-US" kern="0" dirty="0" smtClean="0"/>
              <a:t>Databases</a:t>
            </a:r>
            <a:endParaRPr lang="en-GB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Consultation Comments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No specific comments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Impact of changes to database?</a:t>
            </a:r>
          </a:p>
          <a:p>
            <a:pPr>
              <a:buClr>
                <a:srgbClr val="FFFFFF"/>
              </a:buClr>
              <a:defRPr/>
            </a:pPr>
            <a:endParaRPr lang="en-GB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b="1" kern="0" dirty="0">
                <a:latin typeface="Arial"/>
              </a:rPr>
              <a:t>What’s Changed?</a:t>
            </a:r>
          </a:p>
          <a:p>
            <a:pPr marL="914400" lvl="1" indent="-457200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Very little required</a:t>
            </a:r>
          </a:p>
          <a:p>
            <a:pPr marL="914400" lvl="1" indent="-457200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New features considered/incorporated</a:t>
            </a:r>
          </a:p>
          <a:p>
            <a:pPr>
              <a:buClr>
                <a:srgbClr val="FFFFFF"/>
              </a:buClr>
              <a:defRPr/>
            </a:pPr>
            <a:endParaRPr lang="en-GB" b="1" kern="0" dirty="0">
              <a:latin typeface="Arial"/>
            </a:endParaRPr>
          </a:p>
          <a:p>
            <a:pPr lvl="1">
              <a:buClr>
                <a:srgbClr val="FFFFFF"/>
              </a:buClr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25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8" y="1268760"/>
            <a:ext cx="7926273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Presentation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Skills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ITIB: Advanced Word Processing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4158" y="2708920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Ellie Sneddon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2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Presentation Skills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28658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Employer feedback – high rating for Presentations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Centre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– </a:t>
            </a:r>
            <a:r>
              <a:rPr lang="en-GB" kern="0" dirty="0" smtClean="0">
                <a:latin typeface="Arial"/>
              </a:rPr>
              <a:t>Outcome 1 needs review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Centre – using different software applications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Decision to revise unit 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Integration with other units in course programme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00" y="4350672"/>
            <a:ext cx="3967088" cy="13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Presentation Skills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Outcome 1 – re-written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Prepare for the presentation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Manage the event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Coping strategies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Outcome 2 – integrate with Outcome 5 of ICT in </a:t>
            </a:r>
            <a:r>
              <a:rPr lang="en-GB" kern="0" dirty="0" smtClean="0">
                <a:latin typeface="Arial"/>
              </a:rPr>
              <a:t>Business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Outcome 3 – self evaluation; identify strengths and weaknesses; make recommendations</a:t>
            </a:r>
            <a:endParaRPr lang="en-GB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Holistic a</a:t>
            </a:r>
            <a:r>
              <a:rPr lang="en-GB" kern="0" dirty="0" smtClean="0">
                <a:latin typeface="Arial"/>
              </a:rPr>
              <a:t>ssessment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IT in Business: </a:t>
            </a:r>
            <a:r>
              <a:rPr lang="en-GB" kern="0" dirty="0" smtClean="0"/>
              <a:t>Advanced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Word </a:t>
            </a:r>
            <a:r>
              <a:rPr lang="en-GB" kern="0" dirty="0"/>
              <a:t>Processing</a:t>
            </a:r>
            <a:endParaRPr lang="en-US" kern="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772816"/>
            <a:ext cx="7777162" cy="31875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Candidate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feedback – IT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in Business: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Advanced Word Processing scored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highly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Centre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– issues with </a:t>
            </a:r>
            <a:r>
              <a:rPr lang="en-GB" kern="0" dirty="0" smtClean="0">
                <a:latin typeface="Arial"/>
              </a:rPr>
              <a:t>master/sub documents 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Minor amendments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Remove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master/sub documents</a:t>
            </a:r>
          </a:p>
          <a:p>
            <a:pPr lvl="1">
              <a:buClr>
                <a:srgbClr val="FFFFFF"/>
              </a:buClr>
              <a:defRPr/>
            </a:pPr>
            <a:r>
              <a:rPr lang="en-GB" kern="0" baseline="0" dirty="0" smtClean="0">
                <a:latin typeface="Arial"/>
              </a:rPr>
              <a:t>Repetition</a:t>
            </a:r>
            <a:r>
              <a:rPr lang="en-GB" kern="0" dirty="0" smtClean="0">
                <a:latin typeface="Arial"/>
              </a:rPr>
              <a:t> of evidence reduced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7" y="4065903"/>
            <a:ext cx="1993404" cy="9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ITIB: Word Processing and Presentation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Applications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4159" y="2924944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Janet Strain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8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Outcome of Consultation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24744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sz="2400" kern="0" dirty="0" smtClean="0">
                <a:latin typeface="Arial"/>
              </a:rPr>
              <a:t>Consultation carried out Dec 2015 – Jan 2016. </a:t>
            </a:r>
            <a:r>
              <a:rPr lang="en-GB" sz="2400" kern="0" dirty="0">
                <a:latin typeface="Arial"/>
              </a:rPr>
              <a:t>A</a:t>
            </a:r>
            <a:r>
              <a:rPr lang="en-GB" sz="2400" kern="0" dirty="0" smtClean="0">
                <a:latin typeface="Arial"/>
              </a:rPr>
              <a:t>lso informed by 2015 and 2016 Annual Surveys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US" sz="2000" kern="0" dirty="0"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Findings: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Office technologies outdated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Should include social media/mobile devices/wiki/web apps </a:t>
            </a:r>
            <a:r>
              <a:rPr lang="en-US" sz="2000" kern="0" dirty="0" err="1" smtClean="0">
                <a:latin typeface="Arial"/>
              </a:rPr>
              <a:t>etc</a:t>
            </a: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ITIB Spreadsheets – assessment volume too high/disjointed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RFT – assessment volume too high – consider software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Presentation Skills – Outcome 1 assessment volume too high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Advanced WP – Relevance of subdocuments?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General theme of overassessment</a:t>
            </a:r>
            <a:endParaRPr lang="en-GB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0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IT in Business: WPPA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Only slight amendments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Removal of assessment content – planning removed from Outcome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Word processing functions – increases range of functions which can be used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Reduction in range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of evidence – </a:t>
            </a:r>
            <a:r>
              <a:rPr kumimoji="0" lang="en-GB" sz="26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eg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3 merged documents, 3 labels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Gives centres flexibility in designing assessment instruments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IT in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Business:WPPA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Outcome 3 – removal of range of evidence requirements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Can include all current legislation, not just 3 pieces of legislation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Outcome 4 assesses knowledge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and skills – no specific software package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New ASP will be produced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Recording Financial Transactions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4159" y="2924944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Marian Forgan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4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Rationale for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Feedback that unit was too ‘heavy’ in content.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Units in the Accounting verification group needed to be updated to incorporate FRS102.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Unlikely that many people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do manual accounts but they still need some underpinning knowledge.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7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988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Outcome One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9884" y="1412776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rgbClr val="FFFFFF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business transactions to ledger accounts using the principles of double entry book-keeping and prepare a trial balance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Day Books.</a:t>
            </a:r>
          </a:p>
          <a:p>
            <a:pPr lvl="1">
              <a:buClr>
                <a:srgbClr val="FFFFFF"/>
              </a:buClr>
              <a:defRPr/>
            </a:pPr>
            <a:r>
              <a:rPr 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Petty Cash Book.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 Book.</a:t>
            </a:r>
          </a:p>
          <a:p>
            <a:pPr lvl="1">
              <a:buClr>
                <a:srgbClr val="FFFFFF"/>
              </a:buClr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VAT.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Double entry book-keeping principles.</a:t>
            </a:r>
          </a:p>
          <a:p>
            <a:pPr lvl="1">
              <a:buClr>
                <a:srgbClr val="FFFFFF"/>
              </a:buClr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Ledgers.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Trial Balance.</a:t>
            </a:r>
          </a:p>
        </p:txBody>
      </p:sp>
    </p:spTree>
    <p:extLst>
      <p:ext uri="{BB962C8B-B14F-4D97-AF65-F5344CB8AC3E}">
        <p14:creationId xmlns:p14="http://schemas.microsoft.com/office/powerpoint/2010/main" val="31523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Outcome Two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rgbClr val="FFFFFF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a VAT Return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Inputs.</a:t>
            </a:r>
          </a:p>
          <a:p>
            <a:pPr lvl="1">
              <a:buClr>
                <a:srgbClr val="FFFFFF"/>
              </a:buClr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Outputs.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Return.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Outcome Three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rgbClr val="FFFFFF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a Bank Reconciliation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Statement.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Bank Statement.</a:t>
            </a:r>
          </a:p>
          <a:p>
            <a:pPr lvl="1">
              <a:buClr>
                <a:srgbClr val="FFFFFF"/>
              </a:buClr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Bank Reconciliation Statement.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What’s changed?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Outcome One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GB" kern="0" dirty="0" smtClean="0">
                <a:latin typeface="Arial"/>
              </a:rPr>
              <a:t>has fewer transactions.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Includes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HMRC changes in relation to Prompt Payment Discount (Cash Discount).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 smtClean="0">
                <a:latin typeface="Arial"/>
              </a:rPr>
              <a:t>No entries in Day Books.</a:t>
            </a:r>
            <a:endParaRPr kumimoji="0" lang="en-GB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Bank </a:t>
            </a:r>
            <a:r>
              <a:rPr lang="en-GB" kern="0" smtClean="0">
                <a:latin typeface="Arial"/>
              </a:rPr>
              <a:t>Reconciliation Statement.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5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HNC/D AIT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1" y="2376260"/>
            <a:ext cx="6553200" cy="18448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ICT IN BUSINESS (HH87 35)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PDP (DE3R 34)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892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Presented by:</a:t>
            </a:r>
          </a:p>
          <a:p>
            <a:r>
              <a:rPr lang="en-GB" dirty="0" smtClean="0"/>
              <a:t>Kathryn Lyneborg</a:t>
            </a:r>
          </a:p>
        </p:txBody>
      </p:sp>
    </p:spTree>
    <p:extLst>
      <p:ext uri="{BB962C8B-B14F-4D97-AF65-F5344CB8AC3E}">
        <p14:creationId xmlns:p14="http://schemas.microsoft.com/office/powerpoint/2010/main" val="7223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US" kern="0" noProof="0" dirty="0" smtClean="0"/>
              <a:t>LEARNING OUTCOME 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2880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the same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evaluate the role of business information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8143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Actions taken to meet review aims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24744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Aim: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Update </a:t>
            </a: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in line with technology to ensure aims of the qualifications being met 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(HNC/D aims not 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changed)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Office Technologies completely revamped – now 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  Digital Technologies for Administrators</a:t>
            </a:r>
          </a:p>
          <a:p>
            <a:pPr>
              <a:buClr>
                <a:srgbClr val="FFFFFF"/>
              </a:buClr>
              <a:defRPr/>
            </a:pPr>
            <a:endParaRPr lang="en-GB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Minor changes throughout the qualifications to improve flexibility to incorporate 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467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LEARNING OUTCOME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5824" y="1373824"/>
            <a:ext cx="77771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from: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Describe and evaluate data communication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and new ICT innovations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Describe and evaluate data communication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and new ICT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</a:p>
          <a:p>
            <a:pPr marL="0" indent="0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LANs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WANs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removed and are replaced by security threats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4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/>
              <a:t>Outcomes 3, 4 and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Remain the same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will fully integrate Outcomes 3 and 4 removing the paper based planning and the project will be created from the start on MS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Requirements for Outcome 5 makes it clear that the presentation can be created using software packages other than PowerPoint, and that terms such as ‘slides’ are used only to illustrate the standard.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/>
              <a:t>PERSONAL DEVELOPMENT PLANNING</a:t>
            </a:r>
            <a:endParaRPr lang="en-GB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Remains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same.</a:t>
            </a:r>
          </a:p>
          <a:p>
            <a:pPr marL="0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 the ASP has been contextualised to assist learners in building their portfolio – either manually or electronically.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/>
              <a:t>Graded Units</a:t>
            </a:r>
            <a:endParaRPr lang="en-GB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052736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</a:rPr>
              <a:t>Graded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</a:rPr>
              <a:t> Unit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1000" kern="0" noProof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Changes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unit spec very limited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baseline="0" noProof="0" dirty="0" smtClean="0">
                <a:latin typeface="Arial"/>
              </a:rPr>
              <a:t>Marks</a:t>
            </a:r>
            <a:r>
              <a:rPr lang="en-GB" sz="2400" kern="0" noProof="0" dirty="0" smtClean="0">
                <a:latin typeface="Arial"/>
              </a:rPr>
              <a:t> allocation unchanged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6 marks allocated to topics related to Digital Technologies in Paper 1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Allocation of marks in Paper 2 will vary according to sample selected for each assessment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Most unit changes were reduction of assessment evidence rather than changes to content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Knock-on effect to assessment likely to be minimal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Guidance for learners enhanced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Statement on retention of material added</a:t>
            </a:r>
          </a:p>
          <a:p>
            <a:pPr>
              <a:buClr>
                <a:srgbClr val="FFFFFF"/>
              </a:buClr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5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/>
              <a:t>Graded Units</a:t>
            </a:r>
            <a:endParaRPr lang="en-GB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052736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rPr>
              <a:t>Graded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rPr>
              <a:t> Unit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1000" kern="0" noProof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Changes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unit spec very limited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baseline="0" noProof="0" dirty="0" smtClean="0">
                <a:latin typeface="Arial"/>
              </a:rPr>
              <a:t>Marks</a:t>
            </a:r>
            <a:r>
              <a:rPr lang="en-GB" sz="2400" kern="0" noProof="0" dirty="0" smtClean="0">
                <a:latin typeface="Arial"/>
              </a:rPr>
              <a:t> allocation unchanged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Most unit changes were reduction of assessment evidence rather than changes to content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Knock-on effect to assessment likely to be minimal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Guidance for learners enhanced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Statement on retention of material added</a:t>
            </a:r>
          </a:p>
          <a:p>
            <a:pPr>
              <a:buClr>
                <a:srgbClr val="FFFFFF"/>
              </a:buClr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2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/>
              <a:t>Graded Units</a:t>
            </a:r>
            <a:endParaRPr lang="en-GB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24744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rPr>
              <a:t>Graded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rPr>
              <a:t> Unit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1000" kern="0" noProof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Changes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unit spec very limited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baseline="0" noProof="0" dirty="0" smtClean="0">
                <a:latin typeface="Arial"/>
              </a:rPr>
              <a:t>Marks</a:t>
            </a:r>
            <a:r>
              <a:rPr lang="en-GB" sz="2400" kern="0" noProof="0" dirty="0" smtClean="0">
                <a:latin typeface="Arial"/>
              </a:rPr>
              <a:t> allocation unchanged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Breakdown of marks within stages included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Most unit changes were reduction of assessment evidence rather than changes to content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noProof="0" dirty="0" smtClean="0">
                <a:latin typeface="Arial"/>
              </a:rPr>
              <a:t>Knock-on effect to assessment likely to be minimal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Guidance for learners enhanced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8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/>
              <a:t>Next steps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4845" y="1052736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1000" kern="0" noProof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Start date for delivery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01.08.2017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Qualification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frameworks available on APS –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</a:rPr>
              <a:t>now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baseline="0" dirty="0" smtClean="0">
                <a:latin typeface="Arial"/>
              </a:rPr>
              <a:t>Unit specifications available – </a:t>
            </a:r>
            <a:r>
              <a:rPr lang="en-GB" sz="2400" kern="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now</a:t>
            </a:r>
          </a:p>
          <a:p>
            <a:pPr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Group Award Specification available –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</a:rPr>
              <a:t>April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baseline="0" dirty="0" smtClean="0">
                <a:latin typeface="Arial"/>
              </a:rPr>
              <a:t>ASPs</a:t>
            </a:r>
            <a:r>
              <a:rPr lang="en-GB" sz="2400" kern="0" dirty="0" smtClean="0">
                <a:latin typeface="Arial"/>
              </a:rPr>
              <a:t> available (HNC year) –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April….June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ASPs available (HND year) –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April ….December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b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Questions?</a:t>
            </a:r>
            <a:endParaRPr lang="en-GB" b="1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Actions taken to meet review aims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052736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Aim: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Reduce </a:t>
            </a: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volume of assessment where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appropriate</a:t>
            </a:r>
            <a:endParaRPr lang="en-GB" sz="8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sz="2000" kern="0" dirty="0">
                <a:latin typeface="Arial"/>
              </a:rPr>
              <a:t/>
            </a:r>
            <a:br>
              <a:rPr lang="en-GB" sz="2000" kern="0" dirty="0">
                <a:latin typeface="Arial"/>
              </a:rPr>
            </a:b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Issues to consider: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Driven by perception </a:t>
            </a:r>
            <a:r>
              <a:rPr lang="en-US" sz="2400" kern="0" dirty="0">
                <a:latin typeface="Arial"/>
              </a:rPr>
              <a:t>of teaching to assessment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Unit spec is an assessment standard not a tool for policing </a:t>
            </a:r>
            <a:r>
              <a:rPr lang="en-US" sz="2400" kern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centre</a:t>
            </a: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delivery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latin typeface="Arial"/>
              </a:rPr>
              <a:t>Bolder actions needed to significantly reduce assessment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Unit often asks for tasks to be repeated (e.g. use </a:t>
            </a:r>
            <a:r>
              <a:rPr lang="en-US" sz="2400" i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three </a:t>
            </a: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methods of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averaging, describe </a:t>
            </a:r>
            <a:r>
              <a:rPr lang="en-US" sz="2400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three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presentation scenarios)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Qualitative components of Evidence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Reqs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are critical</a:t>
            </a:r>
            <a:endParaRPr lang="en-US" sz="2400" kern="0" dirty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Task repetition drives over-assessment, complexity, atomistic and contrived inauthentic assessment (degrades validity)</a:t>
            </a:r>
            <a:endParaRPr lang="en-US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Actions taken to meet review aims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96752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Aim: </a:t>
            </a: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Reduce </a:t>
            </a:r>
            <a:r>
              <a:rPr lang="en-GB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volume of assessment where appropriate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Generic changes </a:t>
            </a: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made:</a:t>
            </a:r>
            <a:endParaRPr lang="en-US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Requirement to repeat tasks removed or </a:t>
            </a:r>
            <a:r>
              <a:rPr lang="en-US" sz="2400" kern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minimised</a:t>
            </a: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 in Unit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specifications – focus on qualitative aspects</a:t>
            </a:r>
            <a:endParaRPr lang="en-US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latin typeface="Arial"/>
              </a:rPr>
              <a:t>Some </a:t>
            </a:r>
            <a:r>
              <a:rPr lang="en-US" sz="2400" kern="0" dirty="0" smtClean="0">
                <a:latin typeface="Arial"/>
              </a:rPr>
              <a:t>duplication of assessment removed </a:t>
            </a:r>
            <a:r>
              <a:rPr lang="en-US" sz="2400" kern="0" dirty="0">
                <a:latin typeface="Arial"/>
              </a:rPr>
              <a:t>(e.g. evidence of planning the task in ITIB </a:t>
            </a:r>
            <a:r>
              <a:rPr lang="en-US" sz="2400" kern="0" dirty="0" smtClean="0">
                <a:latin typeface="Arial"/>
              </a:rPr>
              <a:t>WPPA – </a:t>
            </a:r>
            <a:r>
              <a:rPr lang="en-US" sz="2400" kern="0" dirty="0">
                <a:latin typeface="Arial"/>
              </a:rPr>
              <a:t>K&amp;S covered elsewhere)</a:t>
            </a:r>
            <a:endParaRPr lang="en-US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Evaluation of information consolidated across Units rather than per Outcome (e.g.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O2&amp;3 ITIB Spreadsheets now O3)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Specifics to come…..</a:t>
            </a:r>
            <a:endParaRPr lang="en-US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3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Unit changes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96752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18578"/>
              </p:ext>
            </p:extLst>
          </p:nvPr>
        </p:nvGraphicFramePr>
        <p:xfrm>
          <a:off x="467544" y="1340761"/>
          <a:ext cx="8136904" cy="436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  <a:gridCol w="2808312"/>
              </a:tblGrid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Unit title and code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Office Technologies F7J9 34 (HNC/HND)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Replaced by new Unit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 in Business: Spreadsheets F84V 34 (HNC/HND)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Major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Recording Financial Transactions F847 33 (HNC/HND)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Major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 in Business: </a:t>
                      </a:r>
                      <a:r>
                        <a:rPr lang="en-US" sz="1400" dirty="0" smtClean="0">
                          <a:effectLst/>
                        </a:rPr>
                        <a:t>WPPA F84C </a:t>
                      </a:r>
                      <a:r>
                        <a:rPr lang="en-US" sz="1400" dirty="0">
                          <a:effectLst/>
                        </a:rPr>
                        <a:t>34 (HNC/HND)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Major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Presentation Skills F84E 35 (HND)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Major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IT in Business: Advanced Word Processing F84A 35 (HND)</a:t>
                      </a:r>
                      <a:endParaRPr lang="en-GB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ICT in </a:t>
                      </a:r>
                      <a:r>
                        <a:rPr lang="en-US" sz="1400" dirty="0">
                          <a:effectLst/>
                        </a:rPr>
                        <a:t>Business F84W 35 (HND)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Minor 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IT in Business: Advanced Spreadsheets F849 35 (HND)</a:t>
                      </a:r>
                      <a:endParaRPr lang="en-GB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Minor revision (no </a:t>
                      </a:r>
                      <a:r>
                        <a:rPr lang="en-US" sz="1400" b="1" dirty="0" smtClean="0">
                          <a:effectLst/>
                        </a:rPr>
                        <a:t>code change)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 in Business: Advanced Databases F848 35 (HND)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Minor amend to O2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(no code </a:t>
                      </a:r>
                      <a:r>
                        <a:rPr lang="en-US" sz="1400" b="1" dirty="0">
                          <a:effectLst/>
                        </a:rPr>
                        <a:t>change)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Administration and IT Graded Unit 1 (F8KW 34)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Updated in line with unit </a:t>
                      </a:r>
                      <a:r>
                        <a:rPr lang="en-US" sz="1400" b="1" dirty="0" smtClean="0">
                          <a:effectLst/>
                        </a:rPr>
                        <a:t>changes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Updated</a:t>
                      </a:r>
                      <a:r>
                        <a:rPr lang="en-US" sz="1400" b="1" baseline="0" dirty="0" smtClean="0">
                          <a:effectLst/>
                        </a:rPr>
                        <a:t> guidance</a:t>
                      </a:r>
                      <a:endParaRPr lang="en-US" sz="1400" b="1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Administration and IT Graded Unit 2 (F8KX 35)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Updated in line with unit </a:t>
                      </a:r>
                      <a:r>
                        <a:rPr lang="en-US" sz="1400" b="1" dirty="0" smtClean="0">
                          <a:effectLst/>
                        </a:rPr>
                        <a:t>changes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Updated</a:t>
                      </a:r>
                      <a:r>
                        <a:rPr lang="en-US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Times New Roman"/>
                        </a:rPr>
                        <a:t>guidance</a:t>
                      </a:r>
                      <a:endParaRPr lang="en-GB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Administration and IT Graded Unit 3 (F8KY 35)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Updated in line with unit </a:t>
                      </a:r>
                      <a:r>
                        <a:rPr lang="en-US" sz="1400" b="1" dirty="0" smtClean="0">
                          <a:effectLst/>
                        </a:rPr>
                        <a:t>changes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Updated guidance</a:t>
                      </a:r>
                      <a:endParaRPr lang="en-GB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Unit changes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96752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85426"/>
              </p:ext>
            </p:extLst>
          </p:nvPr>
        </p:nvGraphicFramePr>
        <p:xfrm>
          <a:off x="467544" y="1340767"/>
          <a:ext cx="7992887" cy="445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7"/>
              </a:tblGrid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No change 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 in Business: Databases F84X 34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Communication: Business Communication HT7K 34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Office Administration F7JA 34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Personal Development Planning*  DE3R 34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Office Management F84D 35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Developing the Individual Within a Team F870 34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Developing the Individual Within a Team F86Y 35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* </a:t>
                      </a:r>
                      <a:r>
                        <a:rPr lang="en-GB" sz="1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New contextualised</a:t>
                      </a:r>
                      <a:r>
                        <a:rPr lang="en-GB" sz="14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ASP in production</a:t>
                      </a:r>
                      <a:endParaRPr lang="en-GB" sz="1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5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smtClean="0">
                <a:solidFill>
                  <a:prstClr val="white"/>
                </a:solidFill>
                <a:latin typeface="Arial" charset="0"/>
              </a:rPr>
              <a:t>New Framework (HNC)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96752"/>
            <a:ext cx="88569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1430"/>
              </p:ext>
            </p:extLst>
          </p:nvPr>
        </p:nvGraphicFramePr>
        <p:xfrm>
          <a:off x="436964" y="1281822"/>
          <a:ext cx="7992888" cy="381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  <a:gridCol w="1728192"/>
              </a:tblGrid>
              <a:tr h="37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</a:rPr>
                        <a:t>HNC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  <a:effectLst/>
                        </a:rPr>
                        <a:t>(GM10 15)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</a:rPr>
                        <a:t>Mandatory Units – 10 credits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  <a:effectLst/>
                        </a:rPr>
                        <a:t> + 2 optional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New unit code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IT in Business: Word Processing and Presentation Applications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HH84</a:t>
                      </a:r>
                      <a:r>
                        <a:rPr lang="en-GB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IT in Business: Spreadsheets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HH83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IT in Business: Databases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F84X</a:t>
                      </a:r>
                      <a:r>
                        <a:rPr lang="en-GB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Digital Technologies for Administrators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Office Technologies (end date 31.07.2019)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HH82 34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(</a:t>
                      </a:r>
                      <a:r>
                        <a:rPr lang="en-GB" sz="1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F7J9</a:t>
                      </a:r>
                      <a:r>
                        <a:rPr lang="en-GB" sz="1400" b="1" i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34</a:t>
                      </a:r>
                      <a:r>
                        <a:rPr lang="en-GB" sz="1400" b="1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)</a:t>
                      </a:r>
                      <a:endParaRPr lang="en-GB" sz="14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Office Administration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F7JA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Recording Financial Transactions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HH81 33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Personal Development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DE3R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Communication: Business Communication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H7TK 34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Administration and Information Technology: Graded Unit 1</a:t>
                      </a:r>
                      <a:endParaRPr lang="en-GB" sz="140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HH9M 34</a:t>
                      </a:r>
                      <a:endParaRPr lang="en-GB" sz="14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2181</Words>
  <Application>Microsoft Office PowerPoint</Application>
  <PresentationFormat>On-screen Show (4:3)</PresentationFormat>
  <Paragraphs>397</Paragraphs>
  <Slides>47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119</cp:revision>
  <cp:lastPrinted>2013-10-31T13:53:25Z</cp:lastPrinted>
  <dcterms:created xsi:type="dcterms:W3CDTF">2013-10-10T15:37:55Z</dcterms:created>
  <dcterms:modified xsi:type="dcterms:W3CDTF">2017-03-13T10:25:15Z</dcterms:modified>
</cp:coreProperties>
</file>