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4"/>
    <p:sldMasterId id="2147483661" r:id="rId5"/>
    <p:sldMasterId id="2147483664" r:id="rId6"/>
    <p:sldMasterId id="2147483668" r:id="rId7"/>
    <p:sldMasterId id="2147483670" r:id="rId8"/>
    <p:sldMasterId id="2147483652" r:id="rId9"/>
    <p:sldMasterId id="2147483658" r:id="rId10"/>
    <p:sldMasterId id="2147483672" r:id="rId11"/>
    <p:sldMasterId id="2147483654" r:id="rId12"/>
    <p:sldMasterId id="2147483675" r:id="rId13"/>
  </p:sldMasterIdLst>
  <p:handoutMasterIdLst>
    <p:handoutMasterId r:id="rId31"/>
  </p:handoutMasterIdLst>
  <p:sldIdLst>
    <p:sldId id="256" r:id="rId14"/>
    <p:sldId id="277" r:id="rId15"/>
    <p:sldId id="278" r:id="rId16"/>
    <p:sldId id="279" r:id="rId17"/>
    <p:sldId id="258" r:id="rId18"/>
    <p:sldId id="270" r:id="rId19"/>
    <p:sldId id="271" r:id="rId20"/>
    <p:sldId id="272" r:id="rId21"/>
    <p:sldId id="273" r:id="rId22"/>
    <p:sldId id="274" r:id="rId23"/>
    <p:sldId id="281" r:id="rId24"/>
    <p:sldId id="282" r:id="rId25"/>
    <p:sldId id="283" r:id="rId26"/>
    <p:sldId id="280" r:id="rId27"/>
    <p:sldId id="275" r:id="rId28"/>
    <p:sldId id="276" r:id="rId29"/>
    <p:sldId id="267" r:id="rId30"/>
  </p:sldIdLst>
  <p:sldSz cx="7620000" cy="5715000"/>
  <p:notesSz cx="6858000" cy="9947275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7B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3" d="100"/>
          <a:sy n="53" d="100"/>
        </p:scale>
        <p:origin x="1290" y="66"/>
      </p:cViewPr>
      <p:guideLst>
        <p:guide orient="horz" pos="180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300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" Target="slides/slide8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1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tableStyles" Target="tableStyles.xml"/><Relationship Id="rId8" Type="http://schemas.openxmlformats.org/officeDocument/2006/relationships/slideMaster" Target="slideMasters/slideMaster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/>
          <a:lstStyle>
            <a:lvl1pPr algn="r">
              <a:defRPr sz="1200"/>
            </a:lvl1pPr>
          </a:lstStyle>
          <a:p>
            <a:fld id="{2B072E86-E9A4-49BD-8545-91D469BDCC25}" type="datetimeFigureOut">
              <a:rPr lang="en-GB" smtClean="0"/>
              <a:t>29/01/2021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4"/>
            <a:ext cx="2971800" cy="497364"/>
          </a:xfrm>
          <a:prstGeom prst="rect">
            <a:avLst/>
          </a:prstGeom>
        </p:spPr>
        <p:txBody>
          <a:bodyPr vert="horz" lIns="92629" tIns="46314" rIns="92629" bIns="46314" rtlCol="0" anchor="b"/>
          <a:lstStyle>
            <a:lvl1pPr algn="r">
              <a:defRPr sz="1200"/>
            </a:lvl1pPr>
          </a:lstStyle>
          <a:p>
            <a:fld id="{A0143985-CF63-4E79-BA84-92EC3409B42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022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3865614"/>
            <a:ext cx="6572250" cy="1368152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6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2500" y="935038"/>
            <a:ext cx="5715000" cy="19907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3001963"/>
            <a:ext cx="5715000" cy="13795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77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64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00" y="1425575"/>
            <a:ext cx="6572250" cy="23764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00" y="3824288"/>
            <a:ext cx="6572250" cy="12509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510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3875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520825"/>
            <a:ext cx="3209925" cy="36274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08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04800"/>
            <a:ext cx="6572250" cy="11049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5463" y="1401763"/>
            <a:ext cx="3222625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463" y="2087563"/>
            <a:ext cx="3222625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57625" y="1401763"/>
            <a:ext cx="3240088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57625" y="2087563"/>
            <a:ext cx="3240088" cy="30702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0622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19013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250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640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463" y="381000"/>
            <a:ext cx="2457450" cy="13335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40088" y="822325"/>
            <a:ext cx="3857625" cy="40624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463" y="1714500"/>
            <a:ext cx="2457450" cy="3176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854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268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23875" y="2641477"/>
            <a:ext cx="6572250" cy="2592288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767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53063" y="304800"/>
            <a:ext cx="1643062" cy="4843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3875" y="304800"/>
            <a:ext cx="4776788" cy="484346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246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23875" y="1704976"/>
            <a:ext cx="6572250" cy="2089150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67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33">
                <a:solidFill>
                  <a:schemeClr val="bg1"/>
                </a:solidFill>
              </a:defRPr>
            </a:lvl4pPr>
            <a:lvl5pPr>
              <a:defRPr sz="1167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69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135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>
              <a:defRPr sz="3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Use me for large images, graphics or tables.</a:t>
            </a:r>
          </a:p>
        </p:txBody>
      </p:sp>
    </p:spTree>
    <p:extLst>
      <p:ext uri="{BB962C8B-B14F-4D97-AF65-F5344CB8AC3E}">
        <p14:creationId xmlns:p14="http://schemas.microsoft.com/office/powerpoint/2010/main" val="135067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23875" y="1633364"/>
            <a:ext cx="6572250" cy="216076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12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3539972" y="696915"/>
            <a:ext cx="3834425" cy="3097212"/>
          </a:xfrm>
          <a:prstGeom prst="rect">
            <a:avLst/>
          </a:prstGeom>
        </p:spPr>
        <p:txBody>
          <a:bodyPr/>
          <a:lstStyle>
            <a:lvl1pPr marL="160720" indent="-160720">
              <a:buFont typeface="Symbol" panose="05050102010706020507" pitchFamily="18" charset="2"/>
              <a:buChar char="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67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5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333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167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45269" y="696915"/>
            <a:ext cx="3132535" cy="3097212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98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/>
          <a:lstStyle>
            <a:lvl1pPr algn="l">
              <a:defRPr sz="3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28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218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875" y="1520825"/>
            <a:ext cx="6572250" cy="3627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387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D2283-09C4-4F0D-970A-48E090CE48CF}" type="datetimeFigureOut">
              <a:rPr lang="en-GB" smtClean="0"/>
              <a:t>29/01/2021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24125" y="5297488"/>
            <a:ext cx="257175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81625" y="5297488"/>
            <a:ext cx="1714500" cy="3032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85E84-524B-4A4A-A5D8-0BD2F70AE9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3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1869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663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7323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4764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1" indent="-171441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0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2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8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1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4" indent="-171441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3579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094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428586" rtl="0" eaLnBrk="1" latinLnBrk="0" hangingPunct="1">
        <a:spcBef>
          <a:spcPct val="0"/>
        </a:spcBef>
        <a:buNone/>
        <a:defRPr sz="2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312" kern="1200">
          <a:solidFill>
            <a:schemeClr val="tx1"/>
          </a:solidFill>
          <a:latin typeface="+mn-lt"/>
          <a:ea typeface="+mn-ea"/>
          <a:cs typeface="+mn-cs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937" kern="1200">
          <a:solidFill>
            <a:schemeClr val="tx1"/>
          </a:solidFill>
          <a:latin typeface="+mn-lt"/>
          <a:ea typeface="+mn-ea"/>
          <a:cs typeface="+mn-cs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937" kern="1200">
          <a:solidFill>
            <a:schemeClr val="tx1"/>
          </a:solidFill>
          <a:latin typeface="+mn-lt"/>
          <a:ea typeface="+mn-ea"/>
          <a:cs typeface="+mn-cs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527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428586" rtl="0" eaLnBrk="1" latinLnBrk="0" hangingPunct="1">
        <a:spcBef>
          <a:spcPct val="0"/>
        </a:spcBef>
        <a:buNone/>
        <a:defRPr sz="1687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60720" indent="-160720" algn="l" defTabSz="428586" rtl="0" eaLnBrk="1" latinLnBrk="0" hangingPunct="1">
        <a:spcBef>
          <a:spcPct val="20000"/>
        </a:spcBef>
        <a:buFont typeface="Symbol" panose="05050102010706020507" pitchFamily="18" charset="2"/>
        <a:buChar char="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8227" indent="-133934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3573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75002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–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964321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»"/>
        <a:defRPr sz="1219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178613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6pPr>
      <a:lvl7pPr marL="1392907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7pPr>
      <a:lvl8pPr marL="1607198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8pPr>
      <a:lvl9pPr marL="1821492" indent="-107146" algn="l" defTabSz="428586" rtl="0" eaLnBrk="1" latinLnBrk="0" hangingPunct="1">
        <a:spcBef>
          <a:spcPct val="20000"/>
        </a:spcBef>
        <a:buFont typeface="Arial" panose="020B0604020202020204" pitchFamily="34" charset="0"/>
        <a:buChar char="•"/>
        <a:defRPr sz="9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1pPr>
      <a:lvl2pPr marL="21429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2pPr>
      <a:lvl3pPr marL="42858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3pPr>
      <a:lvl4pPr marL="64287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4pPr>
      <a:lvl5pPr marL="857173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5pPr>
      <a:lvl6pPr marL="107146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6pPr>
      <a:lvl7pPr marL="1285759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7pPr>
      <a:lvl8pPr marL="1500052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8pPr>
      <a:lvl9pPr marL="1714346" algn="l" defTabSz="428586" rtl="0" eaLnBrk="1" latinLnBrk="0" hangingPunct="1">
        <a:defRPr sz="8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qa.org.uk/sqa/57034.html" TargetMode="Externa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604" y="3865612"/>
            <a:ext cx="7128791" cy="1368152"/>
          </a:xfrm>
        </p:spPr>
        <p:txBody>
          <a:bodyPr/>
          <a:lstStyle/>
          <a:p>
            <a:pPr algn="l"/>
            <a:r>
              <a:rPr lang="en-GB" sz="3200" dirty="0"/>
              <a:t>          Modern Languages for  </a:t>
            </a:r>
            <a:br>
              <a:rPr lang="en-GB" sz="3200" dirty="0"/>
            </a:br>
            <a:r>
              <a:rPr lang="en-GB" sz="3200" dirty="0"/>
              <a:t>           Life and Work Award</a:t>
            </a:r>
          </a:p>
        </p:txBody>
      </p:sp>
    </p:spTree>
    <p:extLst>
      <p:ext uri="{BB962C8B-B14F-4D97-AF65-F5344CB8AC3E}">
        <p14:creationId xmlns:p14="http://schemas.microsoft.com/office/powerpoint/2010/main" val="1974775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09600" y="409228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</a:t>
            </a:r>
            <a:r>
              <a:rPr lang="en-GB" sz="3600" b="1" dirty="0">
                <a:solidFill>
                  <a:schemeClr val="bg1"/>
                </a:solidFill>
              </a:rPr>
              <a:t>Documentation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5624" y="1354916"/>
            <a:ext cx="6572250" cy="3168352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Award specifications for each level with support notes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Unit specifications for each level with support notes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ASPs (Generic, French, Spanish)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Summary of ASPs and topics covered on secure site               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1002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C6C68-7C67-422F-B179-46EB83526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48816"/>
            <a:ext cx="6572250" cy="752500"/>
          </a:xfrm>
        </p:spPr>
        <p:txBody>
          <a:bodyPr/>
          <a:lstStyle/>
          <a:p>
            <a:r>
              <a:rPr lang="en-GB" sz="3200" kern="0" dirty="0">
                <a:latin typeface="Arial" pitchFamily="34" charset="0"/>
              </a:rPr>
              <a:t>Award specification</a:t>
            </a:r>
            <a:br>
              <a:rPr lang="en-US" sz="3200" b="1" kern="0" dirty="0">
                <a:solidFill>
                  <a:schemeClr val="bg1"/>
                </a:solidFill>
                <a:latin typeface="Arial" pitchFamily="34" charset="0"/>
              </a:rPr>
            </a:b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F43BA7-00E9-419B-B5B9-DED98C0BBDB0}"/>
              </a:ext>
            </a:extLst>
          </p:cNvPr>
          <p:cNvSpPr txBox="1"/>
          <p:nvPr/>
        </p:nvSpPr>
        <p:spPr>
          <a:xfrm>
            <a:off x="542539" y="1041297"/>
            <a:ext cx="6192688" cy="363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one for each SCQF level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aims, purpose, structure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mapping of Core Skills 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assessment strategy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information for learners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topic areas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approaches to delivery and assessment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examples of assessment opportunities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how to combine assessments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24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74A49-0468-43CC-8D04-CCFB9550A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56456"/>
            <a:ext cx="6572250" cy="744860"/>
          </a:xfrm>
        </p:spPr>
        <p:txBody>
          <a:bodyPr/>
          <a:lstStyle/>
          <a:p>
            <a:r>
              <a:rPr lang="en-GB" dirty="0"/>
              <a:t>Unit specification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3DF907-2154-407D-89B5-D5229823EFFF}"/>
              </a:ext>
            </a:extLst>
          </p:cNvPr>
          <p:cNvSpPr txBox="1"/>
          <p:nvPr/>
        </p:nvSpPr>
        <p:spPr>
          <a:xfrm>
            <a:off x="641648" y="1201316"/>
            <a:ext cx="6336704" cy="3632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outcomes and performance criteria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evidence requirements 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assessment strategy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suggested topic areas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approaches to delivery and assessment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examples of assessment opportunities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how to combine assessments 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solidFill>
                  <a:schemeClr val="bg1"/>
                </a:solidFill>
                <a:latin typeface="Arial"/>
              </a:rPr>
              <a:t>information for learners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4071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448FD-BB05-44C2-B718-4A01CA01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448816"/>
            <a:ext cx="6572250" cy="752500"/>
          </a:xfrm>
        </p:spPr>
        <p:txBody>
          <a:bodyPr/>
          <a:lstStyle/>
          <a:p>
            <a:r>
              <a:rPr lang="en-GB" dirty="0"/>
              <a:t>Assessment support packs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00B57-9FBD-47C6-AAA8-DD660C5ABE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3875" y="1057300"/>
            <a:ext cx="6572250" cy="3960440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French, Spanish, generic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c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ombined and freestanding packs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s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ummary of assessment activities matched to outcomes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assessment conditions and evidence to be gathered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i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nstruments of assessment in Word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Judging Evidence Tables</a:t>
            </a: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example of talking checklist</a:t>
            </a: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recording documentation</a:t>
            </a:r>
            <a:r>
              <a:rPr lang="en-GB" sz="2400" kern="0" dirty="0">
                <a:solidFill>
                  <a:schemeClr val="bg1"/>
                </a:solidFill>
                <a:latin typeface="Arial"/>
              </a:rPr>
              <a:t> </a:t>
            </a:r>
          </a:p>
          <a:p>
            <a:pPr marL="0" indent="0" defTabSz="914400">
              <a:buNone/>
              <a:defRPr/>
            </a:pPr>
            <a:endParaRPr lang="en-GB" sz="2400" kern="0" dirty="0">
              <a:solidFill>
                <a:schemeClr val="bg1"/>
              </a:solidFill>
              <a:latin typeface="Arial"/>
            </a:endParaRPr>
          </a:p>
          <a:p>
            <a:pPr marL="0" indent="0" defTabSz="914400">
              <a:buNone/>
              <a:defRPr/>
            </a:pPr>
            <a:endParaRPr lang="en-GB" sz="2000" kern="0" dirty="0">
              <a:solidFill>
                <a:schemeClr val="bg1"/>
              </a:solidFill>
              <a:latin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42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6A03A-B96E-463B-972C-3EC68E430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608" y="121196"/>
            <a:ext cx="6572250" cy="752500"/>
          </a:xfrm>
        </p:spPr>
        <p:txBody>
          <a:bodyPr/>
          <a:lstStyle/>
          <a:p>
            <a:r>
              <a:rPr lang="en-GB" sz="3600" dirty="0"/>
              <a:t>How to find documents</a:t>
            </a:r>
          </a:p>
        </p:txBody>
      </p:sp>
      <p:sp>
        <p:nvSpPr>
          <p:cNvPr id="4" name="Text Placeholder 5">
            <a:extLst>
              <a:ext uri="{FF2B5EF4-FFF2-40B4-BE49-F238E27FC236}">
                <a16:creationId xmlns:a16="http://schemas.microsoft.com/office/drawing/2014/main" id="{A3D56BBC-4A71-4F19-935F-BF67AF1B4E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9600" y="697260"/>
            <a:ext cx="7344816" cy="4392488"/>
          </a:xfrm>
        </p:spPr>
        <p:txBody>
          <a:bodyPr/>
          <a:lstStyle/>
          <a:p>
            <a:pPr marL="342900" indent="-342900" defTabSz="914400">
              <a:spcBef>
                <a:spcPts val="0"/>
              </a:spcBef>
              <a:buFont typeface="Wingdings" pitchFamily="2" charset="2"/>
              <a:buChar char="w"/>
              <a:defRPr/>
            </a:pPr>
            <a:r>
              <a:rPr lang="en-GB" b="1" kern="0" dirty="0">
                <a:latin typeface="Arial"/>
              </a:rPr>
              <a:t>Award specifications </a:t>
            </a:r>
            <a:r>
              <a:rPr lang="en-GB" kern="0" dirty="0">
                <a:latin typeface="Arial"/>
              </a:rPr>
              <a:t>- </a:t>
            </a:r>
            <a:r>
              <a:rPr lang="en-GB" kern="0" dirty="0">
                <a:latin typeface="Arial"/>
                <a:sym typeface="Wingdings" panose="05000000000000000000" pitchFamily="2" charset="2"/>
              </a:rPr>
              <a:t>main Modern Languages web page, click on ‘Modern Languages for Life and Work Awards’ </a:t>
            </a:r>
            <a:r>
              <a:rPr lang="en-GB" kern="0" dirty="0">
                <a:latin typeface="Arial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https://www.sqa.org.uk/sqa/57034.html</a:t>
            </a:r>
            <a:r>
              <a:rPr lang="en-GB" kern="0" dirty="0">
                <a:latin typeface="Arial"/>
                <a:sym typeface="Wingdings" panose="05000000000000000000" pitchFamily="2" charset="2"/>
              </a:rPr>
              <a:t> </a:t>
            </a:r>
          </a:p>
          <a:p>
            <a:pPr marL="324000" indent="0" defTabSz="914400">
              <a:buNone/>
              <a:defRPr/>
            </a:pPr>
            <a:endParaRPr lang="en-GB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b="1" kern="0" dirty="0">
                <a:latin typeface="Arial"/>
              </a:rPr>
              <a:t>Unit specifications  </a:t>
            </a:r>
            <a:r>
              <a:rPr lang="en-GB" kern="0" dirty="0">
                <a:latin typeface="Arial"/>
              </a:rPr>
              <a:t>- </a:t>
            </a:r>
            <a:r>
              <a:rPr lang="en-GB" kern="0" dirty="0">
                <a:latin typeface="Arial"/>
                <a:sym typeface="Wingdings" panose="05000000000000000000" pitchFamily="2" charset="2"/>
              </a:rPr>
              <a:t>Modern Languages for Life and Work Awards page :  ‘catalogue of national qualifications’;  </a:t>
            </a:r>
            <a:r>
              <a:rPr lang="en-GB" dirty="0"/>
              <a:t>‘national units’ tab, </a:t>
            </a:r>
            <a:r>
              <a:rPr lang="en-GB" kern="0" dirty="0">
                <a:latin typeface="Arial"/>
              </a:rPr>
              <a:t>‘unit search’</a:t>
            </a:r>
          </a:p>
          <a:p>
            <a:pPr marL="0" indent="0" defTabSz="914400">
              <a:buNone/>
              <a:defRPr/>
            </a:pPr>
            <a:endParaRPr lang="en-GB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b="1" kern="0" dirty="0">
                <a:latin typeface="Arial"/>
              </a:rPr>
              <a:t>Assessment Support Packs </a:t>
            </a:r>
            <a:r>
              <a:rPr lang="en-GB" kern="0" dirty="0">
                <a:latin typeface="Arial"/>
              </a:rPr>
              <a:t>- SQA secure site,  under ‘Awards’   https://secure.sqa.org.uk/secure/Awards/Modern_Languages_for_Life_and_Work_Award</a:t>
            </a:r>
          </a:p>
        </p:txBody>
      </p:sp>
    </p:spTree>
    <p:extLst>
      <p:ext uri="{BB962C8B-B14F-4D97-AF65-F5344CB8AC3E}">
        <p14:creationId xmlns:p14="http://schemas.microsoft.com/office/powerpoint/2010/main" val="46139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09600" y="481236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Timeline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7448" y="1489348"/>
            <a:ext cx="6572250" cy="1584176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Documents published 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Launch event November 2021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601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62EFF-6C26-4F61-B12E-8752C90F5D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37792" y="2281436"/>
            <a:ext cx="3744416" cy="1296144"/>
          </a:xfrm>
        </p:spPr>
        <p:txBody>
          <a:bodyPr/>
          <a:lstStyle/>
          <a:p>
            <a:pPr marL="0" indent="0">
              <a:buNone/>
            </a:pPr>
            <a:r>
              <a:rPr lang="en-GB" sz="3600" b="1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317665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6D5D40-9182-4D44-AFDC-3340A96C7CB3}"/>
              </a:ext>
            </a:extLst>
          </p:cNvPr>
          <p:cNvSpPr txBox="1"/>
          <p:nvPr/>
        </p:nvSpPr>
        <p:spPr>
          <a:xfrm>
            <a:off x="497632" y="3217540"/>
            <a:ext cx="5688632" cy="923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maureen.andrew@sqa.org.uk</a:t>
            </a:r>
          </a:p>
          <a:p>
            <a:r>
              <a:rPr lang="en-GB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lorna.mcmurray@sqa.org.uk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6919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9A747-8DB6-4304-BF46-D920BB4F6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Structure of the Award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87F2DA-E089-4BEF-8799-F95F699394BC}"/>
              </a:ext>
            </a:extLst>
          </p:cNvPr>
          <p:cNvSpPr txBox="1"/>
          <p:nvPr/>
        </p:nvSpPr>
        <p:spPr>
          <a:xfrm>
            <a:off x="641648" y="1201316"/>
            <a:ext cx="59046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3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Life  (talking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Work Purposes (talking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Own Employability Skills</a:t>
            </a:r>
          </a:p>
        </p:txBody>
      </p:sp>
    </p:spTree>
    <p:extLst>
      <p:ext uri="{BB962C8B-B14F-4D97-AF65-F5344CB8AC3E}">
        <p14:creationId xmlns:p14="http://schemas.microsoft.com/office/powerpoint/2010/main" val="400854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F9296-922E-4493-980A-20BBC5E4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824508"/>
          </a:xfrm>
        </p:spPr>
        <p:txBody>
          <a:bodyPr/>
          <a:lstStyle/>
          <a:p>
            <a:r>
              <a:rPr lang="en-GB" dirty="0"/>
              <a:t>Structure of the Award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3E7EDD-6E9A-436E-BFCF-7D7FA5B86860}"/>
              </a:ext>
            </a:extLst>
          </p:cNvPr>
          <p:cNvSpPr txBox="1"/>
          <p:nvPr/>
        </p:nvSpPr>
        <p:spPr>
          <a:xfrm>
            <a:off x="641648" y="1129308"/>
            <a:ext cx="576064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 4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Life  (talking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Work Purposes (talking and reading)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Building own employability skills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79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ECEB1-63C1-473E-9C76-2EB35C20B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04800"/>
            <a:ext cx="6572250" cy="680492"/>
          </a:xfrm>
        </p:spPr>
        <p:txBody>
          <a:bodyPr/>
          <a:lstStyle/>
          <a:p>
            <a:r>
              <a:rPr lang="en-GB" dirty="0"/>
              <a:t>Structure of the Award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E21997-3783-42B3-8F84-F1C1E4EDA9BB}"/>
              </a:ext>
            </a:extLst>
          </p:cNvPr>
          <p:cNvSpPr txBox="1"/>
          <p:nvPr/>
        </p:nvSpPr>
        <p:spPr>
          <a:xfrm>
            <a:off x="641648" y="1129308"/>
            <a:ext cx="590465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 5 and 6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Life  (reading and listening)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 Languages for Work Purposes (talking and writing)</a:t>
            </a:r>
          </a:p>
          <a:p>
            <a:endParaRPr lang="en-GB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Leadership:  an introduction</a:t>
            </a:r>
          </a:p>
        </p:txBody>
      </p:sp>
    </p:spTree>
    <p:extLst>
      <p:ext uri="{BB962C8B-B14F-4D97-AF65-F5344CB8AC3E}">
        <p14:creationId xmlns:p14="http://schemas.microsoft.com/office/powerpoint/2010/main" val="210140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338961"/>
            <a:ext cx="6286457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 eaLnBrk="1" hangingPunct="1">
              <a:tabLst>
                <a:tab pos="6724650" algn="l"/>
              </a:tabLst>
              <a:defRPr/>
            </a:pPr>
            <a:r>
              <a:rPr lang="en-GB" sz="3000" b="1" kern="0" dirty="0">
                <a:solidFill>
                  <a:schemeClr val="bg1"/>
                </a:solidFill>
                <a:latin typeface="Arial" pitchFamily="34" charset="0"/>
              </a:rPr>
              <a:t>Development of the Award</a:t>
            </a:r>
            <a:endParaRPr lang="en-US" sz="30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50" y="1235477"/>
            <a:ext cx="6572250" cy="3350215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Rationale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What we have done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Documentation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Timeline</a:t>
            </a:r>
          </a:p>
          <a:p>
            <a:pPr marL="0" indent="0" defTabSz="914400">
              <a:buNone/>
              <a:defRPr/>
            </a:pPr>
            <a:endParaRPr lang="en-GB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867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33035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Rationale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 eaLnBrk="1" hangingPunct="1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5624" y="1401558"/>
            <a:ext cx="6572250" cy="2752086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Alignment with Curriculum for Excellence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Group Award structure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Responding to expressed needs</a:t>
            </a:r>
          </a:p>
        </p:txBody>
      </p:sp>
    </p:spTree>
    <p:extLst>
      <p:ext uri="{BB962C8B-B14F-4D97-AF65-F5344CB8AC3E}">
        <p14:creationId xmlns:p14="http://schemas.microsoft.com/office/powerpoint/2010/main" val="380214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33035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What have we done?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1608" y="1381336"/>
            <a:ext cx="6572250" cy="2952328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2 parts to the development</a:t>
            </a:r>
          </a:p>
          <a:p>
            <a:pPr defTabSz="914400"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Levels 3 and 4 revised and updated</a:t>
            </a:r>
          </a:p>
          <a:p>
            <a:pPr defTabSz="914400">
              <a:defRPr/>
            </a:pP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Levels 5 and 6 created</a:t>
            </a:r>
          </a:p>
        </p:txBody>
      </p:sp>
    </p:spTree>
    <p:extLst>
      <p:ext uri="{BB962C8B-B14F-4D97-AF65-F5344CB8AC3E}">
        <p14:creationId xmlns:p14="http://schemas.microsoft.com/office/powerpoint/2010/main" val="3732599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33035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Levels 3 and 4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81608" y="1381336"/>
            <a:ext cx="6572250" cy="2952328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Units, outcomes and standards unchanged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Documentation in Group Award framework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Assessment conditions updated to reflect </a:t>
            </a:r>
            <a:r>
              <a:rPr lang="en-GB" sz="2400" kern="0" dirty="0" err="1">
                <a:latin typeface="Arial"/>
              </a:rPr>
              <a:t>CfE</a:t>
            </a:r>
            <a:endParaRPr lang="en-GB" sz="2400" kern="0" dirty="0">
              <a:latin typeface="Arial"/>
            </a:endParaRP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Combined assessments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ASPs amended and updated</a:t>
            </a:r>
          </a:p>
        </p:txBody>
      </p:sp>
    </p:spTree>
    <p:extLst>
      <p:ext uri="{BB962C8B-B14F-4D97-AF65-F5344CB8AC3E}">
        <p14:creationId xmlns:p14="http://schemas.microsoft.com/office/powerpoint/2010/main" val="247510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875" y="304800"/>
            <a:ext cx="5302349" cy="896516"/>
          </a:xfrm>
        </p:spPr>
        <p:txBody>
          <a:bodyPr/>
          <a:lstStyle/>
          <a:p>
            <a:br>
              <a:rPr lang="en-US" sz="4500" kern="0" dirty="0">
                <a:solidFill>
                  <a:srgbClr val="FFFFFF"/>
                </a:solidFill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1A64C53-8ABA-49A7-8FF2-E2D1211CA26A}"/>
              </a:ext>
            </a:extLst>
          </p:cNvPr>
          <p:cNvSpPr txBox="1"/>
          <p:nvPr/>
        </p:nvSpPr>
        <p:spPr>
          <a:xfrm>
            <a:off x="281608" y="409228"/>
            <a:ext cx="628645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914400">
              <a:tabLst>
                <a:tab pos="6724650" algn="l"/>
              </a:tabLst>
              <a:defRPr/>
            </a:pPr>
            <a:r>
              <a:rPr lang="en-GB" sz="3600" b="1" kern="0" dirty="0">
                <a:solidFill>
                  <a:schemeClr val="bg1"/>
                </a:solidFill>
                <a:latin typeface="Arial" pitchFamily="34" charset="0"/>
              </a:rPr>
              <a:t>  Levels 5 and 6</a:t>
            </a: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  <a:p>
            <a:pPr defTabSz="914400">
              <a:tabLst>
                <a:tab pos="6724650" algn="l"/>
              </a:tabLst>
              <a:defRPr/>
            </a:pPr>
            <a:endParaRPr lang="en-US" sz="3600" b="1" kern="0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E27A21D-9C97-4E5D-9098-493BCEACCD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7632" y="1345332"/>
            <a:ext cx="6070433" cy="2952328"/>
          </a:xfrm>
        </p:spPr>
        <p:txBody>
          <a:bodyPr/>
          <a:lstStyle/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2 language units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Leadership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Free-standing units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Level of language as for National 5 and Higher</a:t>
            </a:r>
          </a:p>
          <a:p>
            <a:pPr marL="342900" indent="-342900" defTabSz="914400">
              <a:buFont typeface="Wingdings" pitchFamily="2" charset="2"/>
              <a:buChar char="w"/>
              <a:defRPr/>
            </a:pPr>
            <a:r>
              <a:rPr lang="en-GB" sz="2400" kern="0" dirty="0">
                <a:latin typeface="Arial"/>
              </a:rPr>
              <a:t>Outcomes and performance criteria </a:t>
            </a:r>
          </a:p>
          <a:p>
            <a:pPr marL="0" indent="0" defTabSz="914400">
              <a:buNone/>
              <a:defRPr/>
            </a:pPr>
            <a:endParaRPr lang="en-GB" sz="2400" kern="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121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/>
    </p:bldLst>
  </p:timing>
</p:sld>
</file>

<file path=ppt/theme/theme1.xml><?xml version="1.0" encoding="utf-8"?>
<a:theme xmlns:a="http://schemas.openxmlformats.org/drawingml/2006/main" name="SQA HOLDING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10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QA TITLE GOES HE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9FABB946-0470-4FE4-9F4E-774AD65256DD}"/>
    </a:ext>
  </a:extLst>
</a:theme>
</file>

<file path=ppt/theme/theme3.xml><?xml version="1.0" encoding="utf-8"?>
<a:theme xmlns:a="http://schemas.openxmlformats.org/drawingml/2006/main" name="SQA DARK BACKGROUND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ppt/theme/theme4.xml><?xml version="1.0" encoding="utf-8"?>
<a:theme xmlns:a="http://schemas.openxmlformats.org/drawingml/2006/main" name="SQA DARK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5.xml><?xml version="1.0" encoding="utf-8"?>
<a:theme xmlns:a="http://schemas.openxmlformats.org/drawingml/2006/main" name="SQA LARGE TEXT AND IMAG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SQA LIGHT BACKGROU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7.xml><?xml version="1.0" encoding="utf-8"?>
<a:theme xmlns:a="http://schemas.openxmlformats.org/drawingml/2006/main" name="SQA LIGHT BACKGROUND PI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8.xml><?xml version="1.0" encoding="utf-8"?>
<a:theme xmlns:a="http://schemas.openxmlformats.org/drawingml/2006/main" name="SQA LIGHT BACKGROUND LARGE TEXT AND IMAG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B90444E2-5F3E-4873-A9B3-CCA1281FB2F2}"/>
    </a:ext>
  </a:extLst>
</a:theme>
</file>

<file path=ppt/theme/theme9.xml><?xml version="1.0" encoding="utf-8"?>
<a:theme xmlns:a="http://schemas.openxmlformats.org/drawingml/2006/main" name="SQA WEB and TELEPHO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QA_Corporate_Aug14.potx" id="{9B7B6E9F-1607-486B-A823-4C8269FD4706}" vid="{30C71AAD-07E7-4B16-BEA7-1444E9AA8CB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08A60A02D8E741B90CB889D8406B9B" ma:contentTypeVersion="8" ma:contentTypeDescription="Create a new document." ma:contentTypeScope="" ma:versionID="56e5747aeeacea547a03eff00d9fce7b">
  <xsd:schema xmlns:xsd="http://www.w3.org/2001/XMLSchema" xmlns:xs="http://www.w3.org/2001/XMLSchema" xmlns:p="http://schemas.microsoft.com/office/2006/metadata/properties" xmlns:ns3="6ee74f51-c739-462e-a66a-0a3ab74303dc" targetNamespace="http://schemas.microsoft.com/office/2006/metadata/properties" ma:root="true" ma:fieldsID="4dc8ff0dc4f58099083bc04fb3c8a9b1" ns3:_="">
    <xsd:import namespace="6ee74f51-c739-462e-a66a-0a3ab74303d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e74f51-c739-462e-a66a-0a3ab74303d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F061B-F6E5-4E84-BEA0-9C6EC54DE1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0B8561C-E3AA-400F-98D8-A780A7718B70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6ee74f51-c739-462e-a66a-0a3ab74303dc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E5F10F0-DF7D-4E57-836F-B1E7AB61EC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e74f51-c739-462e-a66a-0a3ab74303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SQA_Corporate_Aug14</Template>
  <TotalTime>796</TotalTime>
  <Words>482</Words>
  <Application>Microsoft Office PowerPoint</Application>
  <PresentationFormat>Custom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17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Wingdings</vt:lpstr>
      <vt:lpstr>SQA HOLDING SLIDE</vt:lpstr>
      <vt:lpstr>SQA TITLE GOES HERE</vt:lpstr>
      <vt:lpstr>SQA DARK BACKGROUND </vt:lpstr>
      <vt:lpstr>SQA DARK BACKGROUND PICTURE</vt:lpstr>
      <vt:lpstr>SQA LARGE TEXT AND IMAGES</vt:lpstr>
      <vt:lpstr>SQA LIGHT BACKGROUND</vt:lpstr>
      <vt:lpstr>SQA LIGHT BACKGROUND PICTURE</vt:lpstr>
      <vt:lpstr>SQA LIGHT BACKGROUND LARGE TEXT AND IMAGES</vt:lpstr>
      <vt:lpstr>SQA WEB and TELEPHONE</vt:lpstr>
      <vt:lpstr>Custom Design</vt:lpstr>
      <vt:lpstr>          Modern Languages for              Life and Work Award</vt:lpstr>
      <vt:lpstr>Structure of the Award</vt:lpstr>
      <vt:lpstr>Structure of the Award</vt:lpstr>
      <vt:lpstr>Structure of the Award</vt:lpstr>
      <vt:lpstr> </vt:lpstr>
      <vt:lpstr> </vt:lpstr>
      <vt:lpstr> </vt:lpstr>
      <vt:lpstr> </vt:lpstr>
      <vt:lpstr> </vt:lpstr>
      <vt:lpstr> </vt:lpstr>
      <vt:lpstr>Award specification </vt:lpstr>
      <vt:lpstr>Unit specification</vt:lpstr>
      <vt:lpstr>Assessment support packs</vt:lpstr>
      <vt:lpstr>How to find documents</vt:lpstr>
      <vt:lpstr> </vt:lpstr>
      <vt:lpstr>PowerPoint Presentation</vt:lpstr>
      <vt:lpstr>PowerPoint Presentation</vt:lpstr>
    </vt:vector>
  </TitlesOfParts>
  <Company>SQA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Brown</dc:creator>
  <cp:lastModifiedBy>Lorna McMurray</cp:lastModifiedBy>
  <cp:revision>84</cp:revision>
  <cp:lastPrinted>2021-01-08T09:20:50Z</cp:lastPrinted>
  <dcterms:created xsi:type="dcterms:W3CDTF">2019-08-26T14:37:28Z</dcterms:created>
  <dcterms:modified xsi:type="dcterms:W3CDTF">2021-01-29T14:41:21Z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0x0101004D08A60A02D8E741B90CB889D8406B9B</vt:lpwstr>
  </property>
</Properties>
</file>