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32"/>
  </p:notesMasterIdLst>
  <p:handoutMasterIdLst>
    <p:handoutMasterId r:id="rId33"/>
  </p:handoutMasterIdLst>
  <p:sldIdLst>
    <p:sldId id="296" r:id="rId12"/>
    <p:sldId id="297" r:id="rId13"/>
    <p:sldId id="298" r:id="rId14"/>
    <p:sldId id="299" r:id="rId15"/>
    <p:sldId id="300" r:id="rId16"/>
    <p:sldId id="307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08" r:id="rId26"/>
    <p:sldId id="309" r:id="rId27"/>
    <p:sldId id="301" r:id="rId28"/>
    <p:sldId id="318" r:id="rId29"/>
    <p:sldId id="319" r:id="rId30"/>
    <p:sldId id="302" r:id="rId31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17546-7195-47C7-9129-4CB5D6201F8D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AF411-5551-4D9D-B9CF-FAF5B002B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8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(because it’s internal assessment not the exam diet (external assessment))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F411-5551-4D9D-B9CF-FAF5B002BD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27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Solutions become out of date – questions still valid but solution requires to be updated – Data Protection…. Brexit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F411-5551-4D9D-B9CF-FAF5B002BD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60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second one is authentic evidence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7360-E86D-4503-A70C-F467C8E80F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6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these factors impact on reliability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7360-E86D-4503-A70C-F467C8E80F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65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F411-5551-4D9D-B9CF-FAF5B002BD2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02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2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09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91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Managing Internal Assessment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wner\AppData\Local\Microsoft\Windows\Temporary Internet Files\Content.IE5\L42QSZR1\MC900311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2570" y="2348880"/>
            <a:ext cx="2728124" cy="1745128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5715008" y="2204864"/>
            <a:ext cx="3286148" cy="1857388"/>
          </a:xfrm>
          <a:prstGeom prst="wedgeRoundRectCallout">
            <a:avLst>
              <a:gd name="adj1" fmla="val -66440"/>
              <a:gd name="adj2" fmla="val -31673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RELIABILITY</a:t>
            </a:r>
          </a:p>
          <a:p>
            <a:pPr algn="ctr"/>
            <a:r>
              <a:rPr lang="en-GB" sz="2400" b="1" dirty="0" smtClean="0"/>
              <a:t>Would this assessment produce the same outcome every time it is used?</a:t>
            </a:r>
            <a:endParaRPr lang="en-GB" sz="2400" b="1" dirty="0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457200" y="5486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principles of assessment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64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Which of the following impacts on an assessment’s reliability?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615262" cy="4268799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The Unit Specification calls for open book but the assessment is closed book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The assessment solution/marking guidance asks assessors to “use their own judgment” when making decisions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An assessment that will be delivered under closed book supervised conditions has no time limit for completion specified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wner\AppData\Local\Microsoft\Windows\Temporary Internet Files\Content.IE5\L42QSZR1\MC900311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591" y="2429356"/>
            <a:ext cx="2728124" cy="1745128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>
          <a:xfrm>
            <a:off x="3635896" y="3933056"/>
            <a:ext cx="3143272" cy="1714512"/>
          </a:xfrm>
          <a:prstGeom prst="wedgeRoundRectCallout">
            <a:avLst>
              <a:gd name="adj1" fmla="val -34190"/>
              <a:gd name="adj2" fmla="val -69636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CURRENCY</a:t>
            </a:r>
          </a:p>
          <a:p>
            <a:pPr algn="ctr"/>
            <a:r>
              <a:rPr lang="en-GB" sz="2400" b="1" dirty="0" smtClean="0"/>
              <a:t>Is the evidence up to date and reflecting current practice?</a:t>
            </a:r>
            <a:endParaRPr lang="en-GB" sz="2400" b="1" dirty="0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482352" y="5965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principles of assessment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7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wner\AppData\Local\Microsoft\Windows\Temporary Internet Files\Content.IE5\L42QSZR1\MC900311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1764349"/>
            <a:ext cx="2728124" cy="1745128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1115616" y="2556467"/>
            <a:ext cx="3214710" cy="1857388"/>
          </a:xfrm>
          <a:prstGeom prst="wedgeRoundRectCallout">
            <a:avLst>
              <a:gd name="adj1" fmla="val 29264"/>
              <a:gd name="adj2" fmla="val -66636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SUFFICIENCY</a:t>
            </a:r>
          </a:p>
          <a:p>
            <a:pPr algn="ctr"/>
            <a:r>
              <a:rPr lang="en-GB" sz="2400" b="1" dirty="0" smtClean="0"/>
              <a:t>Does the evidence reflect the Unit/Qualification standards</a:t>
            </a:r>
            <a:endParaRPr lang="en-GB" sz="2400" b="1" dirty="0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443880" y="47667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principles of assessment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7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When might assessments not produce sufficient evidence?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8904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Not all the knowledge specified in the Unit evidence requirements is assessed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All the knowledge/skills have been evidenced but the level of demand in the assessment was lower than defined in the Unit specification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Where it is a reassessment the assessment is not sufficiently different from the original assessment</a:t>
            </a:r>
          </a:p>
        </p:txBody>
      </p:sp>
    </p:spTree>
    <p:extLst>
      <p:ext uri="{BB962C8B-B14F-4D97-AF65-F5344CB8AC3E}">
        <p14:creationId xmlns:p14="http://schemas.microsoft.com/office/powerpoint/2010/main" val="23968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28596" y="1071547"/>
            <a:ext cx="2603815" cy="1571636"/>
          </a:xfrm>
          <a:prstGeom prst="wedgeRoundRectCallout">
            <a:avLst>
              <a:gd name="adj1" fmla="val 34315"/>
              <a:gd name="adj2" fmla="val 70705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VALIDITY</a:t>
            </a:r>
          </a:p>
          <a:p>
            <a:pPr algn="ctr"/>
            <a:r>
              <a:rPr lang="en-GB" sz="2000" b="1" dirty="0" smtClean="0"/>
              <a:t>Does it measure what it says it should measure?</a:t>
            </a:r>
            <a:endParaRPr lang="en-GB" sz="2000" b="1" dirty="0"/>
          </a:p>
        </p:txBody>
      </p:sp>
      <p:pic>
        <p:nvPicPr>
          <p:cNvPr id="6" name="Picture 2" descr="C:\Users\Owner\AppData\Local\Microsoft\Windows\Temporary Internet Files\Content.IE5\L42QSZR1\MC900311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2570" y="2714620"/>
            <a:ext cx="2442372" cy="1562338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4857752" y="857232"/>
            <a:ext cx="3357586" cy="1714512"/>
          </a:xfrm>
          <a:prstGeom prst="wedgeRoundRectCallout">
            <a:avLst>
              <a:gd name="adj1" fmla="val -65293"/>
              <a:gd name="adj2" fmla="val 44896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AUTHENTICITY</a:t>
            </a:r>
          </a:p>
          <a:p>
            <a:pPr algn="ctr"/>
            <a:r>
              <a:rPr lang="en-GB" sz="2000" b="1" dirty="0" smtClean="0"/>
              <a:t>Does it measure the knowledge/skills understanding of the </a:t>
            </a:r>
            <a:r>
              <a:rPr lang="en-GB" sz="2000" b="1" u="sng" dirty="0" smtClean="0"/>
              <a:t>student</a:t>
            </a:r>
            <a:r>
              <a:rPr lang="en-GB" sz="2000" b="1" dirty="0" smtClean="0"/>
              <a:t>?</a:t>
            </a:r>
            <a:endParaRPr lang="en-GB" sz="2000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643570" y="2857496"/>
            <a:ext cx="3286148" cy="1357322"/>
          </a:xfrm>
          <a:prstGeom prst="wedgeRoundRectCallout">
            <a:avLst>
              <a:gd name="adj1" fmla="val -66440"/>
              <a:gd name="adj2" fmla="val -31673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RELIABILITY</a:t>
            </a:r>
          </a:p>
          <a:p>
            <a:pPr algn="ctr"/>
            <a:r>
              <a:rPr lang="en-GB" sz="2000" b="1" dirty="0" smtClean="0"/>
              <a:t>Would this assessment produce the same outcome every time it is used?</a:t>
            </a:r>
            <a:endParaRPr lang="en-GB" sz="20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714876" y="4357694"/>
            <a:ext cx="3143272" cy="1428760"/>
          </a:xfrm>
          <a:prstGeom prst="wedgeRoundRectCallout">
            <a:avLst>
              <a:gd name="adj1" fmla="val -34190"/>
              <a:gd name="adj2" fmla="val -69636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CURRENCY</a:t>
            </a:r>
          </a:p>
          <a:p>
            <a:pPr algn="ctr"/>
            <a:r>
              <a:rPr lang="en-GB" sz="2000" b="1" dirty="0" smtClean="0"/>
              <a:t>Is the evidence up to date and reflecting current practice?</a:t>
            </a:r>
            <a:endParaRPr lang="en-GB" sz="20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57158" y="4143380"/>
            <a:ext cx="3214710" cy="1428760"/>
          </a:xfrm>
          <a:prstGeom prst="wedgeRoundRectCallout">
            <a:avLst>
              <a:gd name="adj1" fmla="val 29264"/>
              <a:gd name="adj2" fmla="val -66636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SUFFICIENCY</a:t>
            </a:r>
          </a:p>
          <a:p>
            <a:pPr algn="ctr"/>
            <a:r>
              <a:rPr lang="en-GB" sz="2000" b="1" dirty="0" smtClean="0"/>
              <a:t>Does the evidence reflect the Unit/Qualification standards</a:t>
            </a:r>
            <a:endParaRPr lang="en-GB" sz="2000" b="1" dirty="0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principles of assessment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592933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More Guidance – SQA Guide to Assessment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565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28" y="260648"/>
            <a:ext cx="8229600" cy="1143000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The Unit Specification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17344" r="28160" b="7764"/>
          <a:stretch/>
        </p:blipFill>
        <p:spPr bwMode="auto">
          <a:xfrm>
            <a:off x="108414" y="1052736"/>
            <a:ext cx="8447314" cy="547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Callout 2"/>
          <p:cNvSpPr/>
          <p:nvPr/>
        </p:nvSpPr>
        <p:spPr>
          <a:xfrm>
            <a:off x="251520" y="3429000"/>
            <a:ext cx="2054602" cy="1296144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Watch the verb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24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SQA Guide to Assessment provides an explanation of what candidates are expected to do for each “verb”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As well as being useful for designing assessments, this can be given to students.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Writing an assessment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Your Checklist</a:t>
            </a:r>
            <a:r>
              <a:rPr lang="en-GB" b="1" dirty="0" smtClean="0"/>
              <a:t> 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11741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 smtClean="0">
                <a:solidFill>
                  <a:schemeClr val="bg1"/>
                </a:solidFill>
              </a:rPr>
              <a:t>Have </a:t>
            </a:r>
            <a:r>
              <a:rPr lang="en-GB" dirty="0">
                <a:solidFill>
                  <a:schemeClr val="bg1"/>
                </a:solidFill>
              </a:rPr>
              <a:t>the up to date </a:t>
            </a:r>
            <a:r>
              <a:rPr lang="en-GB" dirty="0" smtClean="0">
                <a:solidFill>
                  <a:schemeClr val="bg1"/>
                </a:solidFill>
              </a:rPr>
              <a:t>US beside you </a:t>
            </a:r>
            <a:r>
              <a:rPr lang="en-GB" dirty="0">
                <a:solidFill>
                  <a:schemeClr val="bg1"/>
                </a:solidFill>
              </a:rPr>
              <a:t>at all times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Break </a:t>
            </a:r>
            <a:r>
              <a:rPr lang="en-GB" dirty="0">
                <a:solidFill>
                  <a:schemeClr val="bg1"/>
                </a:solidFill>
              </a:rPr>
              <a:t>each outcome down </a:t>
            </a:r>
            <a:r>
              <a:rPr lang="en-GB" dirty="0" smtClean="0">
                <a:solidFill>
                  <a:schemeClr val="bg1"/>
                </a:solidFill>
              </a:rPr>
              <a:t>using the </a:t>
            </a:r>
            <a:r>
              <a:rPr lang="en-GB" dirty="0">
                <a:solidFill>
                  <a:schemeClr val="bg1"/>
                </a:solidFill>
              </a:rPr>
              <a:t>US evidence requirements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Read the evidence requirements carefully – check where it states X </a:t>
            </a:r>
            <a:r>
              <a:rPr lang="en-GB" u="sng" dirty="0" smtClean="0">
                <a:solidFill>
                  <a:schemeClr val="bg1"/>
                </a:solidFill>
              </a:rPr>
              <a:t>and</a:t>
            </a:r>
            <a:r>
              <a:rPr lang="en-GB" dirty="0" smtClean="0">
                <a:solidFill>
                  <a:schemeClr val="bg1"/>
                </a:solidFill>
              </a:rPr>
              <a:t> Y as opposed to X </a:t>
            </a:r>
            <a:r>
              <a:rPr lang="en-GB" u="sng" dirty="0" smtClean="0">
                <a:solidFill>
                  <a:schemeClr val="bg1"/>
                </a:solidFill>
              </a:rPr>
              <a:t>or</a:t>
            </a:r>
            <a:r>
              <a:rPr lang="en-GB" dirty="0" smtClean="0">
                <a:solidFill>
                  <a:schemeClr val="bg1"/>
                </a:solidFill>
              </a:rPr>
              <a:t> Y  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Prepare </a:t>
            </a:r>
            <a:r>
              <a:rPr lang="en-GB" dirty="0">
                <a:solidFill>
                  <a:schemeClr val="bg1"/>
                </a:solidFill>
              </a:rPr>
              <a:t>an activity </a:t>
            </a:r>
            <a:r>
              <a:rPr lang="en-GB" dirty="0" smtClean="0">
                <a:solidFill>
                  <a:schemeClr val="bg1"/>
                </a:solidFill>
              </a:rPr>
              <a:t>that enables students </a:t>
            </a:r>
            <a:r>
              <a:rPr lang="en-GB" dirty="0">
                <a:solidFill>
                  <a:schemeClr val="bg1"/>
                </a:solidFill>
              </a:rPr>
              <a:t>to produce the required evidence and </a:t>
            </a:r>
            <a:r>
              <a:rPr lang="en-GB" dirty="0" smtClean="0">
                <a:solidFill>
                  <a:schemeClr val="bg1"/>
                </a:solidFill>
              </a:rPr>
              <a:t>will </a:t>
            </a:r>
            <a:r>
              <a:rPr lang="en-GB" dirty="0">
                <a:solidFill>
                  <a:schemeClr val="bg1"/>
                </a:solidFill>
              </a:rPr>
              <a:t>allow </a:t>
            </a:r>
            <a:r>
              <a:rPr lang="en-GB" dirty="0" smtClean="0">
                <a:solidFill>
                  <a:schemeClr val="bg1"/>
                </a:solidFill>
              </a:rPr>
              <a:t>the assessor </a:t>
            </a:r>
            <a:r>
              <a:rPr lang="en-GB" dirty="0">
                <a:solidFill>
                  <a:schemeClr val="bg1"/>
                </a:solidFill>
              </a:rPr>
              <a:t>to measure their performance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Check the assessment </a:t>
            </a:r>
            <a:r>
              <a:rPr lang="en-GB" dirty="0">
                <a:solidFill>
                  <a:schemeClr val="bg1"/>
                </a:solidFill>
              </a:rPr>
              <a:t>covers </a:t>
            </a:r>
            <a:r>
              <a:rPr lang="en-GB" u="sng" dirty="0">
                <a:solidFill>
                  <a:schemeClr val="bg1"/>
                </a:solidFill>
              </a:rPr>
              <a:t>all</a:t>
            </a:r>
            <a:r>
              <a:rPr lang="en-GB" dirty="0">
                <a:solidFill>
                  <a:schemeClr val="bg1"/>
                </a:solidFill>
              </a:rPr>
              <a:t> of the US requirements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Prepare </a:t>
            </a:r>
            <a:r>
              <a:rPr lang="en-GB" dirty="0">
                <a:solidFill>
                  <a:schemeClr val="bg1"/>
                </a:solidFill>
              </a:rPr>
              <a:t>a marking guideline, including any guidance </a:t>
            </a:r>
            <a:r>
              <a:rPr lang="en-GB" dirty="0" smtClean="0">
                <a:solidFill>
                  <a:schemeClr val="bg1"/>
                </a:solidFill>
              </a:rPr>
              <a:t>notes and solutions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Have a colleague check it before internal verification if possible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5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Writing Assessments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Send for prior verification – don’t be scared!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Tick the box to allow assessment to be shared with other centres</a:t>
            </a:r>
          </a:p>
        </p:txBody>
      </p:sp>
    </p:spTree>
    <p:extLst>
      <p:ext uri="{BB962C8B-B14F-4D97-AF65-F5344CB8AC3E}">
        <p14:creationId xmlns:p14="http://schemas.microsoft.com/office/powerpoint/2010/main" val="1376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Summative Assessment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92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3200" b="1" dirty="0" smtClean="0">
                <a:solidFill>
                  <a:srgbClr val="C00000"/>
                </a:solidFill>
              </a:rPr>
              <a:t>	</a:t>
            </a:r>
            <a:r>
              <a:rPr lang="en-GB" altLang="en-US" kern="0" dirty="0" smtClean="0">
                <a:solidFill>
                  <a:srgbClr val="FFFFFF"/>
                </a:solidFill>
              </a:rPr>
              <a:t>All </a:t>
            </a:r>
            <a:r>
              <a:rPr lang="en-GB" altLang="en-US" kern="0" dirty="0">
                <a:solidFill>
                  <a:srgbClr val="FFFFFF"/>
                </a:solidFill>
              </a:rPr>
              <a:t>HND qualifications are </a:t>
            </a:r>
            <a:r>
              <a:rPr lang="en-GB" altLang="en-US" kern="0" dirty="0" err="1">
                <a:solidFill>
                  <a:srgbClr val="FFFFFF"/>
                </a:solidFill>
              </a:rPr>
              <a:t>summatively</a:t>
            </a:r>
            <a:r>
              <a:rPr lang="en-GB" altLang="en-US" kern="0" dirty="0">
                <a:solidFill>
                  <a:srgbClr val="FFFFFF"/>
                </a:solidFill>
              </a:rPr>
              <a:t> assessed using a mix of continuous Unit assessment and Graded Unit </a:t>
            </a:r>
            <a:r>
              <a:rPr lang="en-GB" altLang="en-US" kern="0" dirty="0" smtClean="0">
                <a:solidFill>
                  <a:srgbClr val="FFFFFF"/>
                </a:solidFill>
              </a:rPr>
              <a:t>assessments</a:t>
            </a:r>
          </a:p>
          <a:p>
            <a:pPr>
              <a:buFont typeface="Wingdings" pitchFamily="2" charset="2"/>
              <a:buNone/>
            </a:pPr>
            <a:endParaRPr lang="en-GB" altLang="en-US" kern="0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GB" altLang="en-US" kern="0" dirty="0">
                <a:solidFill>
                  <a:srgbClr val="FFFFFF"/>
                </a:solidFill>
              </a:rPr>
              <a:t>	Summative assessment is carried out </a:t>
            </a:r>
            <a:r>
              <a:rPr lang="en-GB" altLang="en-US" kern="0" dirty="0" smtClean="0">
                <a:solidFill>
                  <a:srgbClr val="FFFFFF"/>
                </a:solidFill>
              </a:rPr>
              <a:t> </a:t>
            </a:r>
            <a:r>
              <a:rPr lang="en-GB" altLang="en-US" kern="0" dirty="0">
                <a:solidFill>
                  <a:srgbClr val="FFFFFF"/>
                </a:solidFill>
              </a:rPr>
              <a:t>for the purpose of certification, and provides evidence that the student can meet the standards set out in the Unit Specification</a:t>
            </a:r>
            <a:r>
              <a:rPr lang="en-GB" altLang="en-US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GB" altLang="en-US" b="1" dirty="0" smtClean="0">
                <a:solidFill>
                  <a:srgbClr val="C00000"/>
                </a:solidFill>
              </a:rPr>
              <a:t>	</a:t>
            </a:r>
          </a:p>
          <a:p>
            <a:pPr>
              <a:buFont typeface="Wingdings" pitchFamily="2" charset="2"/>
              <a:buNone/>
            </a:pPr>
            <a:endParaRPr lang="en-GB" altLang="en-US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598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SQA </a:t>
            </a:r>
            <a:r>
              <a:rPr lang="en-GB" b="1" dirty="0" smtClean="0">
                <a:solidFill>
                  <a:schemeClr val="bg1"/>
                </a:solidFill>
              </a:rPr>
              <a:t>ASPs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SQA commits to provide an ASP for each mandatory </a:t>
            </a:r>
            <a:r>
              <a:rPr lang="en-GB" dirty="0" smtClean="0">
                <a:solidFill>
                  <a:schemeClr val="bg1"/>
                </a:solidFill>
              </a:rPr>
              <a:t>unit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New </a:t>
            </a:r>
            <a:r>
              <a:rPr lang="en-GB" dirty="0">
                <a:solidFill>
                  <a:schemeClr val="bg1"/>
                </a:solidFill>
              </a:rPr>
              <a:t>assessment </a:t>
            </a:r>
            <a:r>
              <a:rPr lang="en-GB" dirty="0" smtClean="0">
                <a:solidFill>
                  <a:schemeClr val="bg1"/>
                </a:solidFill>
              </a:rPr>
              <a:t>ASPs </a:t>
            </a:r>
            <a:r>
              <a:rPr lang="en-GB" dirty="0">
                <a:solidFill>
                  <a:schemeClr val="bg1"/>
                </a:solidFill>
              </a:rPr>
              <a:t>only provided if unit specification changes</a:t>
            </a:r>
          </a:p>
          <a:p>
            <a:r>
              <a:rPr lang="en-GB" dirty="0">
                <a:solidFill>
                  <a:schemeClr val="bg1"/>
                </a:solidFill>
              </a:rPr>
              <a:t>SQA not resourced to produce annual banks of ASPs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SQA </a:t>
            </a:r>
            <a:r>
              <a:rPr lang="en-GB" b="1" dirty="0" smtClean="0">
                <a:solidFill>
                  <a:schemeClr val="bg1"/>
                </a:solidFill>
              </a:rPr>
              <a:t>ASPs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Assessment instruments become out of date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Assessment instruments are used year after year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Solutions become out of date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No re-assessment instrument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Writing Assessments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Centres may wish to write their own assessment instruments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Send for prior verification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Use the Unit Specification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82931" y="908720"/>
            <a:ext cx="5040560" cy="91843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student shows they can complete a task on a pc</a:t>
            </a:r>
            <a:endParaRPr lang="en-GB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416" y="2202716"/>
            <a:ext cx="4000528" cy="115212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student gives written answers to questions based on a case study</a:t>
            </a:r>
            <a:endParaRPr lang="en-GB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996509" y="908720"/>
            <a:ext cx="2819142" cy="93724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student completes calculations</a:t>
            </a:r>
            <a:endParaRPr lang="en-GB" sz="2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7511" y="3545277"/>
            <a:ext cx="2720917" cy="136815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student answers questions in writing </a:t>
            </a:r>
            <a:endParaRPr lang="en-GB" sz="2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666367" y="2134625"/>
            <a:ext cx="3000396" cy="11475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student completes a written project</a:t>
            </a:r>
            <a:endParaRPr lang="en-GB" sz="2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289900" y="3545277"/>
            <a:ext cx="2602580" cy="136815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student makes something</a:t>
            </a:r>
            <a:endParaRPr lang="en-GB" sz="2400" b="1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37876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Assessment activities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47864" y="3545277"/>
            <a:ext cx="2491783" cy="136815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student makes a presentation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482931" y="5517232"/>
            <a:ext cx="551357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/>
              <a:t>Be guided by the Unit Specification and current </a:t>
            </a:r>
            <a:r>
              <a:rPr lang="en-GB" sz="2800" dirty="0" smtClean="0"/>
              <a:t>ASP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294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28596" y="1071546"/>
            <a:ext cx="2603815" cy="1653279"/>
          </a:xfrm>
          <a:prstGeom prst="wedgeRoundRectCallout">
            <a:avLst>
              <a:gd name="adj1" fmla="val 34315"/>
              <a:gd name="adj2" fmla="val 70705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VALIDITY</a:t>
            </a:r>
          </a:p>
          <a:p>
            <a:pPr algn="ctr"/>
            <a:r>
              <a:rPr lang="en-GB" sz="2400" b="1" dirty="0" smtClean="0"/>
              <a:t>Does it measure what it says it should measure?</a:t>
            </a:r>
            <a:endParaRPr lang="en-GB" sz="2400" b="1" dirty="0"/>
          </a:p>
        </p:txBody>
      </p:sp>
      <p:pic>
        <p:nvPicPr>
          <p:cNvPr id="6" name="Picture 2" descr="C:\Users\Owner\AppData\Local\Microsoft\Windows\Temporary Internet Files\Content.IE5\L42QSZR1\MC900311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2570" y="2714620"/>
            <a:ext cx="2728124" cy="1745128"/>
          </a:xfrm>
          <a:prstGeom prst="rect">
            <a:avLst/>
          </a:prstGeom>
          <a:noFill/>
        </p:spPr>
      </p:pic>
      <p:sp>
        <p:nvSpPr>
          <p:cNvPr id="11" name="Title 20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principles of assessment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84168" y="3587184"/>
            <a:ext cx="2808312" cy="11379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/>
              <a:t>Think about the type of assessment you use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953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wner\AppData\Local\Microsoft\Windows\Temporary Internet Files\Content.IE5\L42QSZR1\MC900311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0954" y="3284984"/>
            <a:ext cx="2728124" cy="1745128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4838071" y="1628800"/>
            <a:ext cx="3357586" cy="1857388"/>
          </a:xfrm>
          <a:prstGeom prst="wedgeRoundRectCallout">
            <a:avLst>
              <a:gd name="adj1" fmla="val -65293"/>
              <a:gd name="adj2" fmla="val 44896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AUTHENTICITY</a:t>
            </a:r>
          </a:p>
          <a:p>
            <a:pPr algn="ctr"/>
            <a:r>
              <a:rPr lang="en-GB" sz="2400" b="1" dirty="0" smtClean="0"/>
              <a:t>Does it measure the knowledge/skills understanding of the </a:t>
            </a:r>
            <a:r>
              <a:rPr lang="en-GB" sz="2400" b="1" u="sng" dirty="0" smtClean="0"/>
              <a:t>student</a:t>
            </a:r>
            <a:r>
              <a:rPr lang="en-GB" sz="2400" b="1" dirty="0" smtClean="0"/>
              <a:t>?</a:t>
            </a:r>
            <a:endParaRPr lang="en-GB" sz="2400" b="1" dirty="0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480329" y="45330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principles of assessment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16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When is an assessment authentic?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85720" y="1357298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A Unit specification calls for primary and secondary research from students and their own analysis of the research evidence they gathered. 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2" y="2888917"/>
            <a:ext cx="3600000" cy="309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/>
              <a:t>The assessment requires the students to create, issue and analyse questionnaires and to use materials from other sources to reach conclusions about a given subject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827584" y="2857496"/>
            <a:ext cx="3564000" cy="309600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2400" dirty="0" smtClean="0"/>
              <a:t>The assessment requires the students to source the research of several recognised academics and to use materials from other sources to reach conclusions about a given subject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44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681</Words>
  <Application>Microsoft Office PowerPoint</Application>
  <PresentationFormat>On-screen Show (4:3)</PresentationFormat>
  <Paragraphs>93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Managing Internal Assessment</vt:lpstr>
      <vt:lpstr>Summative Assessment</vt:lpstr>
      <vt:lpstr>SQA ASPs</vt:lpstr>
      <vt:lpstr>SQA ASPs</vt:lpstr>
      <vt:lpstr>Writing Assessments</vt:lpstr>
      <vt:lpstr>Assessment activities</vt:lpstr>
      <vt:lpstr>PowerPoint Presentation</vt:lpstr>
      <vt:lpstr>PowerPoint Presentation</vt:lpstr>
      <vt:lpstr>When is an assessment authentic?</vt:lpstr>
      <vt:lpstr>PowerPoint Presentation</vt:lpstr>
      <vt:lpstr>Which of the following impacts on an assessment’s reliability? </vt:lpstr>
      <vt:lpstr>PowerPoint Presentation</vt:lpstr>
      <vt:lpstr>PowerPoint Presentation</vt:lpstr>
      <vt:lpstr>When might assessments not produce sufficient evidence?</vt:lpstr>
      <vt:lpstr>PowerPoint Presentation</vt:lpstr>
      <vt:lpstr>The Unit Specification</vt:lpstr>
      <vt:lpstr>PowerPoint Presentation</vt:lpstr>
      <vt:lpstr>Writing an assessment  Your Checklist  </vt:lpstr>
      <vt:lpstr>Writing Assessments</vt:lpstr>
      <vt:lpstr>PowerPoint Presentation</vt:lpstr>
    </vt:vector>
  </TitlesOfParts>
  <Company>SQA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Janet Strain</cp:lastModifiedBy>
  <cp:revision>81</cp:revision>
  <cp:lastPrinted>2013-10-31T13:53:25Z</cp:lastPrinted>
  <dcterms:created xsi:type="dcterms:W3CDTF">2013-10-10T15:37:55Z</dcterms:created>
  <dcterms:modified xsi:type="dcterms:W3CDTF">2019-01-08T11:00:24Z</dcterms:modified>
</cp:coreProperties>
</file>