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2" r:id="rId5"/>
    <p:sldId id="261" r:id="rId6"/>
    <p:sldId id="282" r:id="rId7"/>
    <p:sldId id="263" r:id="rId8"/>
    <p:sldId id="279" r:id="rId9"/>
    <p:sldId id="267" r:id="rId10"/>
    <p:sldId id="266" r:id="rId11"/>
    <p:sldId id="265" r:id="rId12"/>
    <p:sldId id="269" r:id="rId13"/>
    <p:sldId id="268" r:id="rId14"/>
    <p:sldId id="271" r:id="rId15"/>
    <p:sldId id="272" r:id="rId16"/>
    <p:sldId id="273" r:id="rId17"/>
    <p:sldId id="280" r:id="rId18"/>
    <p:sldId id="281" r:id="rId19"/>
    <p:sldId id="264" r:id="rId20"/>
    <p:sldId id="274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2" autoAdjust="0"/>
    <p:restoredTop sz="94661" autoAdjust="0"/>
  </p:normalViewPr>
  <p:slideViewPr>
    <p:cSldViewPr>
      <p:cViewPr varScale="1">
        <p:scale>
          <a:sx n="69" d="100"/>
          <a:sy n="69" d="100"/>
        </p:scale>
        <p:origin x="68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6BF9B-7E9F-4192-885B-D6CFB3D6552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A4134-705F-4105-98E1-D7E53E7DE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06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A4134-705F-4105-98E1-D7E53E7DE5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32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A4134-705F-4105-98E1-D7E53E7DE5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565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A4134-705F-4105-98E1-D7E53E7DE5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329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A4134-705F-4105-98E1-D7E53E7DE56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971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A4134-705F-4105-98E1-D7E53E7DE56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417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A4134-705F-4105-98E1-D7E53E7DE56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38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10FA-B620-47F8-A1CB-0CA7B6F6EBD2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333E-68F2-4469-9104-29C84A039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91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10FA-B620-47F8-A1CB-0CA7B6F6EBD2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333E-68F2-4469-9104-29C84A039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08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10FA-B620-47F8-A1CB-0CA7B6F6EBD2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333E-68F2-4469-9104-29C84A039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8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10FA-B620-47F8-A1CB-0CA7B6F6EBD2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333E-68F2-4469-9104-29C84A039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40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10FA-B620-47F8-A1CB-0CA7B6F6EBD2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333E-68F2-4469-9104-29C84A039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6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10FA-B620-47F8-A1CB-0CA7B6F6EBD2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333E-68F2-4469-9104-29C84A039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47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10FA-B620-47F8-A1CB-0CA7B6F6EBD2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333E-68F2-4469-9104-29C84A039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98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10FA-B620-47F8-A1CB-0CA7B6F6EBD2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333E-68F2-4469-9104-29C84A039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02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10FA-B620-47F8-A1CB-0CA7B6F6EBD2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333E-68F2-4469-9104-29C84A039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82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10FA-B620-47F8-A1CB-0CA7B6F6EBD2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333E-68F2-4469-9104-29C84A039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10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10FA-B620-47F8-A1CB-0CA7B6F6EBD2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333E-68F2-4469-9104-29C84A039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30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510FA-B620-47F8-A1CB-0CA7B6F6EBD2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1333E-68F2-4469-9104-29C84A039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41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ee-windaes.nls.u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1" y="44624"/>
            <a:ext cx="9047073" cy="64053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722172"/>
            <a:ext cx="9144000" cy="124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58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849"/>
            <a:ext cx="9144000" cy="66292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722172"/>
            <a:ext cx="9144000" cy="124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02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112" y="332656"/>
            <a:ext cx="8881224" cy="6503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9912" y="44624"/>
            <a:ext cx="508576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Related items complement each </a:t>
            </a:r>
            <a:r>
              <a:rPr lang="en-GB" dirty="0" err="1" smtClean="0">
                <a:solidFill>
                  <a:schemeClr val="bg1"/>
                </a:solidFill>
              </a:rPr>
              <a:t>windae’s</a:t>
            </a:r>
            <a:r>
              <a:rPr lang="en-GB" dirty="0" smtClean="0">
                <a:solidFill>
                  <a:schemeClr val="bg1"/>
                </a:solidFill>
              </a:rPr>
              <a:t> subject and showcase the breath of our collections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339752" y="692696"/>
            <a:ext cx="1296144" cy="7920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3528" y="4037995"/>
            <a:ext cx="18002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Links to our main catalogue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64088" y="690955"/>
            <a:ext cx="0" cy="57780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3"/>
          </p:cNvCxnSpPr>
          <p:nvPr/>
        </p:nvCxnSpPr>
        <p:spPr>
          <a:xfrm>
            <a:off x="2123728" y="4361161"/>
            <a:ext cx="72008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6722172"/>
            <a:ext cx="9144000" cy="124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63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1" y="348144"/>
            <a:ext cx="9144000" cy="63088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163478"/>
            <a:ext cx="784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Captions with more information about each item. Users can zoom into the images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420144" y="641769"/>
            <a:ext cx="1224136" cy="56336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722172"/>
            <a:ext cx="9144000" cy="124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076056" y="2780928"/>
            <a:ext cx="1440160" cy="13681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012160" y="4365104"/>
            <a:ext cx="288032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chemeClr val="bg1"/>
                </a:solidFill>
              </a:rPr>
              <a:t>Darnaway</a:t>
            </a:r>
            <a:r>
              <a:rPr lang="en-GB" b="1" dirty="0" smtClean="0">
                <a:solidFill>
                  <a:schemeClr val="bg1"/>
                </a:solidFill>
              </a:rPr>
              <a:t> Castle, possibly where ‘The Buke of the </a:t>
            </a:r>
            <a:r>
              <a:rPr lang="en-GB" b="1" dirty="0" err="1" smtClean="0">
                <a:solidFill>
                  <a:schemeClr val="bg1"/>
                </a:solidFill>
              </a:rPr>
              <a:t>Howlat</a:t>
            </a:r>
            <a:r>
              <a:rPr lang="en-GB" b="1" dirty="0" smtClean="0">
                <a:solidFill>
                  <a:schemeClr val="bg1"/>
                </a:solidFill>
              </a:rPr>
              <a:t>’ was first performed 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516216" y="4005064"/>
            <a:ext cx="36004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23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5"/>
            <a:ext cx="9144000" cy="67879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760563"/>
            <a:ext cx="9144000" cy="124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2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31613" cy="3573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248" y="-27384"/>
            <a:ext cx="4716752" cy="3771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26" y="3414250"/>
            <a:ext cx="4332360" cy="3471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448" y="4683640"/>
            <a:ext cx="3168352" cy="932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074" y="5569131"/>
            <a:ext cx="4005382" cy="9291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760563"/>
            <a:ext cx="9144000" cy="124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07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7" y="542925"/>
            <a:ext cx="8963025" cy="57721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159223"/>
            <a:ext cx="5273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Bringing lost voices back to life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722172"/>
            <a:ext cx="9144000" cy="124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9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45" y="0"/>
            <a:ext cx="886690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476672"/>
            <a:ext cx="1872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Original 1603 edition made available online in its entirety for the first time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722172"/>
            <a:ext cx="9144000" cy="124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21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64810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7870" y="1124744"/>
            <a:ext cx="5472608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It was important to acknowledge the contribution marginalised communities have made to  the Scots language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722172"/>
            <a:ext cx="9144000" cy="124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77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62"/>
            <a:ext cx="9144000" cy="62879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580643"/>
            <a:ext cx="3240360" cy="40414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6016" y="764704"/>
            <a:ext cx="439248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Authors and voices from all walks of life in Scotland  have been featured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722172"/>
            <a:ext cx="9144000" cy="124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89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34"/>
            <a:ext cx="9144000" cy="68333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30505" y="1412776"/>
            <a:ext cx="619268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Downloadable PDFs designed by teachers for teachers and mapped to the Curriculum for Excellence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722172"/>
            <a:ext cx="9144000" cy="124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56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38" y="55724"/>
            <a:ext cx="6681167" cy="68022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439" y="1484784"/>
            <a:ext cx="2516671" cy="1528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0192" y="882103"/>
            <a:ext cx="1299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Funded by</a:t>
            </a:r>
            <a:endParaRPr lang="en-GB" sz="20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stCxn id="3" idx="3"/>
          </p:cNvCxnSpPr>
          <p:nvPr/>
        </p:nvCxnSpPr>
        <p:spPr>
          <a:xfrm>
            <a:off x="7599202" y="1082158"/>
            <a:ext cx="429182" cy="4026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32240" y="3645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663587" y="3140968"/>
            <a:ext cx="2344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public body that supports the arts, screen and creative industries across all parts of Scotland on behalf of everyone who lives, works or </a:t>
            </a:r>
            <a:r>
              <a:rPr lang="en-GB" dirty="0" smtClean="0"/>
              <a:t>visits there.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0" y="6722172"/>
            <a:ext cx="9144000" cy="1248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53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41075" y="6361583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© RCAHMS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6433591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© RCAHMS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6912" y="-21724"/>
            <a:ext cx="10153128" cy="68999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157" y="-49056"/>
            <a:ext cx="4530355" cy="69344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4008" y="6433591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©</a:t>
            </a:r>
            <a:r>
              <a:rPr lang="en-GB" sz="1400" dirty="0" smtClean="0"/>
              <a:t> </a:t>
            </a:r>
            <a:r>
              <a:rPr lang="en-GB" sz="1400" dirty="0" smtClean="0">
                <a:solidFill>
                  <a:schemeClr val="bg1"/>
                </a:solidFill>
              </a:rPr>
              <a:t>RCAHMS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214720"/>
            <a:ext cx="5477665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Ensuring Scots language is shared across Scotland and continues to engage audiences in the 21</a:t>
            </a:r>
            <a:r>
              <a:rPr lang="en-GB" sz="2000" baseline="30000" dirty="0" smtClean="0">
                <a:solidFill>
                  <a:schemeClr val="bg1"/>
                </a:solidFill>
              </a:rPr>
              <a:t>st</a:t>
            </a:r>
            <a:r>
              <a:rPr lang="en-GB" sz="2000" dirty="0" smtClean="0">
                <a:solidFill>
                  <a:schemeClr val="bg1"/>
                </a:solidFill>
              </a:rPr>
              <a:t> century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722172"/>
            <a:ext cx="9144000" cy="124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wee-windaes.nls.uk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992" y="1484784"/>
            <a:ext cx="5098672" cy="852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99" y="2564904"/>
            <a:ext cx="1103385" cy="110338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1785" y="2532072"/>
            <a:ext cx="2808312" cy="1037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0070C0"/>
                </a:solidFill>
              </a:rPr>
              <a:t>@</a:t>
            </a:r>
            <a:r>
              <a:rPr lang="en-GB" sz="3600" b="1" dirty="0" err="1" smtClean="0">
                <a:solidFill>
                  <a:srgbClr val="0070C0"/>
                </a:solidFill>
              </a:rPr>
              <a:t>nlslearn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6964" y="3574241"/>
            <a:ext cx="71574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Promoting literacy, digital and heritage learning, Scots/</a:t>
            </a:r>
            <a:r>
              <a:rPr lang="en-GB" sz="2000" dirty="0" err="1">
                <a:solidFill>
                  <a:schemeClr val="tx2">
                    <a:lumMod val="75000"/>
                  </a:schemeClr>
                </a:solidFill>
              </a:rPr>
              <a:t>Gàidhlig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, storytelling and creativity through the collections in the National Library of Scotland.</a:t>
            </a:r>
          </a:p>
        </p:txBody>
      </p:sp>
      <p:sp>
        <p:nvSpPr>
          <p:cNvPr id="9" name="Rectangle 8"/>
          <p:cNvSpPr/>
          <p:nvPr/>
        </p:nvSpPr>
        <p:spPr>
          <a:xfrm>
            <a:off x="946427" y="4797152"/>
            <a:ext cx="6552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Keen </a:t>
            </a:r>
            <a:r>
              <a:rPr lang="en-GB" sz="3200" b="1" dirty="0" err="1" smtClean="0">
                <a:solidFill>
                  <a:srgbClr val="0070C0"/>
                </a:solidFill>
              </a:rPr>
              <a:t>tae</a:t>
            </a:r>
            <a:r>
              <a:rPr lang="en-GB" sz="3200" b="1" dirty="0" smtClean="0">
                <a:solidFill>
                  <a:srgbClr val="0070C0"/>
                </a:solidFill>
              </a:rPr>
              <a:t> ken </a:t>
            </a:r>
            <a:r>
              <a:rPr lang="en-GB" sz="3200" b="1" dirty="0" err="1" smtClean="0">
                <a:solidFill>
                  <a:srgbClr val="0070C0"/>
                </a:solidFill>
              </a:rPr>
              <a:t>mair</a:t>
            </a:r>
            <a:r>
              <a:rPr lang="en-GB" sz="3200" b="1" dirty="0" smtClean="0">
                <a:solidFill>
                  <a:srgbClr val="0070C0"/>
                </a:solidFill>
              </a:rPr>
              <a:t>? Get in touch</a:t>
            </a:r>
          </a:p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a.heywood@nls.uk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722172"/>
            <a:ext cx="9144000" cy="124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0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67061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722172"/>
            <a:ext cx="9144000" cy="1248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6" y="44624"/>
            <a:ext cx="8892480" cy="6393896"/>
          </a:xfrm>
        </p:spPr>
      </p:pic>
      <p:sp>
        <p:nvSpPr>
          <p:cNvPr id="3" name="Rectangle 2"/>
          <p:cNvSpPr/>
          <p:nvPr/>
        </p:nvSpPr>
        <p:spPr>
          <a:xfrm>
            <a:off x="0" y="6722172"/>
            <a:ext cx="9144000" cy="124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86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93" y="-27384"/>
            <a:ext cx="9144000" cy="64098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3068960"/>
            <a:ext cx="5112568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S</a:t>
            </a:r>
            <a:r>
              <a:rPr lang="en-GB" sz="2000" dirty="0" smtClean="0">
                <a:solidFill>
                  <a:schemeClr val="bg1"/>
                </a:solidFill>
              </a:rPr>
              <a:t>howcasing the spread of printed items </a:t>
            </a:r>
            <a:r>
              <a:rPr lang="en-GB" sz="2000" smtClean="0">
                <a:solidFill>
                  <a:schemeClr val="bg1"/>
                </a:solidFill>
              </a:rPr>
              <a:t>in Scots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722172"/>
            <a:ext cx="9144000" cy="124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948264" y="3835896"/>
            <a:ext cx="2088232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The Scots spoken in Northeast Scotland is known as Doric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444208" y="4005064"/>
            <a:ext cx="432048" cy="29249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3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80512" cy="608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7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3" y="0"/>
            <a:ext cx="896623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722172"/>
            <a:ext cx="9144000" cy="124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33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9144000" cy="66554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722172"/>
            <a:ext cx="9144000" cy="124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7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722172"/>
            <a:ext cx="9144000" cy="124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911" y="29433"/>
            <a:ext cx="9144000" cy="60663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3648" y="4581128"/>
            <a:ext cx="230425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Each </a:t>
            </a:r>
            <a:r>
              <a:rPr lang="en-GB" b="1" dirty="0" err="1" smtClean="0">
                <a:solidFill>
                  <a:schemeClr val="bg1"/>
                </a:solidFill>
              </a:rPr>
              <a:t>windae</a:t>
            </a:r>
            <a:r>
              <a:rPr lang="en-GB" b="1" dirty="0" smtClean="0">
                <a:solidFill>
                  <a:schemeClr val="bg1"/>
                </a:solidFill>
              </a:rPr>
              <a:t> has an audio sample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3212976"/>
            <a:ext cx="331236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Users can switch seamlessly from Scots to English and vice versa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236296" y="3859307"/>
            <a:ext cx="432048" cy="93784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1-buke-howlet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1760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2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81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237</Words>
  <Application>Microsoft Office PowerPoint</Application>
  <PresentationFormat>On-screen Show (4:3)</PresentationFormat>
  <Paragraphs>30</Paragraphs>
  <Slides>21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wee-windaes.nls.uk</vt:lpstr>
    </vt:vector>
  </TitlesOfParts>
  <Company>National Library of Scotland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nlsuser</dc:creator>
  <cp:lastModifiedBy>Rebecca Pitman</cp:lastModifiedBy>
  <cp:revision>160</cp:revision>
  <dcterms:created xsi:type="dcterms:W3CDTF">2018-01-22T11:32:02Z</dcterms:created>
  <dcterms:modified xsi:type="dcterms:W3CDTF">2019-09-18T08:05:35Z</dcterms:modified>
</cp:coreProperties>
</file>