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19"/>
  </p:notesMasterIdLst>
  <p:sldIdLst>
    <p:sldId id="288" r:id="rId4"/>
    <p:sldId id="257" r:id="rId5"/>
    <p:sldId id="289" r:id="rId6"/>
    <p:sldId id="322" r:id="rId7"/>
    <p:sldId id="333" r:id="rId8"/>
    <p:sldId id="332" r:id="rId9"/>
    <p:sldId id="331" r:id="rId10"/>
    <p:sldId id="330" r:id="rId11"/>
    <p:sldId id="324" r:id="rId12"/>
    <p:sldId id="323" r:id="rId13"/>
    <p:sldId id="325" r:id="rId14"/>
    <p:sldId id="326" r:id="rId15"/>
    <p:sldId id="329" r:id="rId16"/>
    <p:sldId id="327"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74818" autoAdjust="0"/>
  </p:normalViewPr>
  <p:slideViewPr>
    <p:cSldViewPr snapToGrid="0">
      <p:cViewPr varScale="1">
        <p:scale>
          <a:sx n="55" d="100"/>
          <a:sy n="55" d="100"/>
        </p:scale>
        <p:origin x="11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400" b="1" dirty="0" err="1">
                <a:latin typeface="+mn-lt"/>
                <a:ea typeface="Verdana" panose="020B0604030504040204" pitchFamily="34" charset="0"/>
                <a:cs typeface="Verdana" panose="020B0604030504040204" pitchFamily="34" charset="0"/>
              </a:rPr>
              <a:t>Zika</a:t>
            </a:r>
            <a:r>
              <a:rPr lang="en-GB" sz="2400" b="1" dirty="0">
                <a:latin typeface="+mn-lt"/>
                <a:ea typeface="Verdana" panose="020B0604030504040204" pitchFamily="34" charset="0"/>
                <a:cs typeface="Verdana" panose="020B0604030504040204" pitchFamily="34" charset="0"/>
              </a:rPr>
              <a:t> related publications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rgbClr val="FF0000"/>
              </a:solidFill>
              <a:round/>
            </a:ln>
            <a:effectLst/>
          </c:spPr>
          <c:marker>
            <c:symbol val="circle"/>
            <c:size val="5"/>
            <c:spPr>
              <a:solidFill>
                <a:srgbClr val="FF0000"/>
              </a:solidFill>
              <a:ln w="9525">
                <a:solidFill>
                  <a:srgbClr val="FF0000"/>
                </a:solidFill>
              </a:ln>
              <a:effectLst/>
            </c:spPr>
          </c:marker>
          <c:xVal>
            <c:numRef>
              <c:f>timeline!$A$3:$A$60</c:f>
              <c:numCache>
                <c:formatCode>General</c:formatCode>
                <c:ptCount val="58"/>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pt idx="13">
                  <c:v>2006</c:v>
                </c:pt>
                <c:pt idx="14">
                  <c:v>2005</c:v>
                </c:pt>
                <c:pt idx="15">
                  <c:v>2004</c:v>
                </c:pt>
                <c:pt idx="16">
                  <c:v>2003</c:v>
                </c:pt>
                <c:pt idx="17">
                  <c:v>2002</c:v>
                </c:pt>
                <c:pt idx="18">
                  <c:v>2001</c:v>
                </c:pt>
                <c:pt idx="19">
                  <c:v>1999</c:v>
                </c:pt>
                <c:pt idx="20">
                  <c:v>1998</c:v>
                </c:pt>
                <c:pt idx="21">
                  <c:v>1997</c:v>
                </c:pt>
                <c:pt idx="22">
                  <c:v>1996</c:v>
                </c:pt>
                <c:pt idx="23">
                  <c:v>1994</c:v>
                </c:pt>
                <c:pt idx="24">
                  <c:v>1993</c:v>
                </c:pt>
                <c:pt idx="25">
                  <c:v>1992</c:v>
                </c:pt>
                <c:pt idx="26">
                  <c:v>1991</c:v>
                </c:pt>
                <c:pt idx="27">
                  <c:v>1990</c:v>
                </c:pt>
                <c:pt idx="28">
                  <c:v>1989</c:v>
                </c:pt>
                <c:pt idx="29">
                  <c:v>1988</c:v>
                </c:pt>
                <c:pt idx="30">
                  <c:v>1987</c:v>
                </c:pt>
                <c:pt idx="31">
                  <c:v>1986</c:v>
                </c:pt>
                <c:pt idx="32">
                  <c:v>1985</c:v>
                </c:pt>
                <c:pt idx="33">
                  <c:v>1984</c:v>
                </c:pt>
                <c:pt idx="34">
                  <c:v>1983</c:v>
                </c:pt>
                <c:pt idx="35">
                  <c:v>1982</c:v>
                </c:pt>
                <c:pt idx="36">
                  <c:v>1981</c:v>
                </c:pt>
                <c:pt idx="37">
                  <c:v>1980</c:v>
                </c:pt>
                <c:pt idx="38">
                  <c:v>1979</c:v>
                </c:pt>
                <c:pt idx="39">
                  <c:v>1978</c:v>
                </c:pt>
                <c:pt idx="40">
                  <c:v>1977</c:v>
                </c:pt>
                <c:pt idx="41">
                  <c:v>1976</c:v>
                </c:pt>
                <c:pt idx="42">
                  <c:v>1975</c:v>
                </c:pt>
                <c:pt idx="43">
                  <c:v>1974</c:v>
                </c:pt>
                <c:pt idx="44">
                  <c:v>1973</c:v>
                </c:pt>
                <c:pt idx="45">
                  <c:v>1972</c:v>
                </c:pt>
                <c:pt idx="46">
                  <c:v>1971</c:v>
                </c:pt>
                <c:pt idx="47">
                  <c:v>1970</c:v>
                </c:pt>
                <c:pt idx="48">
                  <c:v>1969</c:v>
                </c:pt>
                <c:pt idx="49">
                  <c:v>1965</c:v>
                </c:pt>
                <c:pt idx="50">
                  <c:v>1964</c:v>
                </c:pt>
                <c:pt idx="51">
                  <c:v>1962</c:v>
                </c:pt>
                <c:pt idx="52">
                  <c:v>1958</c:v>
                </c:pt>
                <c:pt idx="53">
                  <c:v>1956</c:v>
                </c:pt>
                <c:pt idx="54">
                  <c:v>1955</c:v>
                </c:pt>
                <c:pt idx="55">
                  <c:v>1954</c:v>
                </c:pt>
                <c:pt idx="56">
                  <c:v>1953</c:v>
                </c:pt>
                <c:pt idx="57">
                  <c:v>1952</c:v>
                </c:pt>
              </c:numCache>
            </c:numRef>
          </c:xVal>
          <c:yVal>
            <c:numRef>
              <c:f>timeline!$B$3:$B$60</c:f>
              <c:numCache>
                <c:formatCode>General</c:formatCode>
                <c:ptCount val="58"/>
                <c:pt idx="0">
                  <c:v>667</c:v>
                </c:pt>
                <c:pt idx="1">
                  <c:v>2378</c:v>
                </c:pt>
                <c:pt idx="2">
                  <c:v>1857</c:v>
                </c:pt>
                <c:pt idx="3">
                  <c:v>1721</c:v>
                </c:pt>
                <c:pt idx="4">
                  <c:v>43</c:v>
                </c:pt>
                <c:pt idx="5">
                  <c:v>27</c:v>
                </c:pt>
                <c:pt idx="6">
                  <c:v>4</c:v>
                </c:pt>
                <c:pt idx="7">
                  <c:v>6</c:v>
                </c:pt>
                <c:pt idx="8">
                  <c:v>3</c:v>
                </c:pt>
                <c:pt idx="9">
                  <c:v>2</c:v>
                </c:pt>
                <c:pt idx="10">
                  <c:v>5</c:v>
                </c:pt>
                <c:pt idx="11">
                  <c:v>9</c:v>
                </c:pt>
                <c:pt idx="12">
                  <c:v>2</c:v>
                </c:pt>
                <c:pt idx="13">
                  <c:v>2</c:v>
                </c:pt>
                <c:pt idx="14">
                  <c:v>3</c:v>
                </c:pt>
                <c:pt idx="15">
                  <c:v>5</c:v>
                </c:pt>
                <c:pt idx="16">
                  <c:v>7</c:v>
                </c:pt>
                <c:pt idx="17">
                  <c:v>3</c:v>
                </c:pt>
                <c:pt idx="18">
                  <c:v>3</c:v>
                </c:pt>
                <c:pt idx="19">
                  <c:v>1</c:v>
                </c:pt>
                <c:pt idx="20">
                  <c:v>3</c:v>
                </c:pt>
                <c:pt idx="21">
                  <c:v>1</c:v>
                </c:pt>
                <c:pt idx="22">
                  <c:v>3</c:v>
                </c:pt>
                <c:pt idx="23">
                  <c:v>3</c:v>
                </c:pt>
                <c:pt idx="24">
                  <c:v>1</c:v>
                </c:pt>
                <c:pt idx="25">
                  <c:v>1</c:v>
                </c:pt>
                <c:pt idx="26">
                  <c:v>1</c:v>
                </c:pt>
                <c:pt idx="27">
                  <c:v>4</c:v>
                </c:pt>
                <c:pt idx="28">
                  <c:v>3</c:v>
                </c:pt>
                <c:pt idx="29">
                  <c:v>2</c:v>
                </c:pt>
                <c:pt idx="30">
                  <c:v>3</c:v>
                </c:pt>
                <c:pt idx="31">
                  <c:v>2</c:v>
                </c:pt>
                <c:pt idx="32">
                  <c:v>3</c:v>
                </c:pt>
                <c:pt idx="33">
                  <c:v>2</c:v>
                </c:pt>
                <c:pt idx="34">
                  <c:v>8</c:v>
                </c:pt>
                <c:pt idx="35">
                  <c:v>4</c:v>
                </c:pt>
                <c:pt idx="36">
                  <c:v>3</c:v>
                </c:pt>
                <c:pt idx="37">
                  <c:v>2</c:v>
                </c:pt>
                <c:pt idx="38">
                  <c:v>1</c:v>
                </c:pt>
                <c:pt idx="39">
                  <c:v>2</c:v>
                </c:pt>
                <c:pt idx="40">
                  <c:v>3</c:v>
                </c:pt>
                <c:pt idx="41">
                  <c:v>4</c:v>
                </c:pt>
                <c:pt idx="42">
                  <c:v>5</c:v>
                </c:pt>
                <c:pt idx="43">
                  <c:v>1</c:v>
                </c:pt>
                <c:pt idx="44">
                  <c:v>3</c:v>
                </c:pt>
                <c:pt idx="45">
                  <c:v>2</c:v>
                </c:pt>
                <c:pt idx="46">
                  <c:v>4</c:v>
                </c:pt>
                <c:pt idx="47">
                  <c:v>1</c:v>
                </c:pt>
                <c:pt idx="48">
                  <c:v>2</c:v>
                </c:pt>
                <c:pt idx="49">
                  <c:v>3</c:v>
                </c:pt>
                <c:pt idx="50">
                  <c:v>2</c:v>
                </c:pt>
                <c:pt idx="51">
                  <c:v>1</c:v>
                </c:pt>
                <c:pt idx="52">
                  <c:v>1</c:v>
                </c:pt>
                <c:pt idx="53">
                  <c:v>2</c:v>
                </c:pt>
                <c:pt idx="54">
                  <c:v>1</c:v>
                </c:pt>
                <c:pt idx="55">
                  <c:v>1</c:v>
                </c:pt>
                <c:pt idx="56">
                  <c:v>2</c:v>
                </c:pt>
                <c:pt idx="57">
                  <c:v>2</c:v>
                </c:pt>
              </c:numCache>
            </c:numRef>
          </c:yVal>
          <c:smooth val="0"/>
          <c:extLst>
            <c:ext xmlns:c16="http://schemas.microsoft.com/office/drawing/2014/chart" uri="{C3380CC4-5D6E-409C-BE32-E72D297353CC}">
              <c16:uniqueId val="{00000000-D55D-4D9F-8048-903F4EE7B492}"/>
            </c:ext>
          </c:extLst>
        </c:ser>
        <c:dLbls>
          <c:showLegendKey val="0"/>
          <c:showVal val="0"/>
          <c:showCatName val="0"/>
          <c:showSerName val="0"/>
          <c:showPercent val="0"/>
          <c:showBubbleSize val="0"/>
        </c:dLbls>
        <c:axId val="318960032"/>
        <c:axId val="318961208"/>
      </c:scatterChart>
      <c:valAx>
        <c:axId val="318960032"/>
        <c:scaling>
          <c:orientation val="minMax"/>
          <c:max val="2020"/>
          <c:min val="1950"/>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961208"/>
        <c:crosses val="autoZero"/>
        <c:crossBetween val="midCat"/>
      </c:valAx>
      <c:valAx>
        <c:axId val="31896120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8960032"/>
        <c:crosses val="autoZero"/>
        <c:crossBetween val="midCat"/>
      </c:valAx>
      <c:spPr>
        <a:noFill/>
        <a:ln w="25400">
          <a:noFill/>
        </a:ln>
        <a:effectLst/>
      </c:spPr>
    </c:plotArea>
    <c:plotVisOnly val="1"/>
    <c:dispBlanksAs val="gap"/>
    <c:showDLblsOverMax val="0"/>
  </c:chart>
  <c:spPr>
    <a:solidFill>
      <a:srgbClr val="FFFFFF"/>
    </a:solid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F2BB5-24FB-497E-BA6B-79BC0F42F0D9}" type="datetimeFigureOut">
              <a:rPr lang="en-GB" smtClean="0"/>
              <a:t>24/09/2019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E2606-30EF-41D8-B6B2-B68982CD2405}" type="slidenum">
              <a:rPr lang="en-GB" smtClean="0"/>
              <a:t>‹#›</a:t>
            </a:fld>
            <a:endParaRPr lang="en-GB"/>
          </a:p>
        </p:txBody>
      </p:sp>
    </p:spTree>
    <p:extLst>
      <p:ext uri="{BB962C8B-B14F-4D97-AF65-F5344CB8AC3E}">
        <p14:creationId xmlns:p14="http://schemas.microsoft.com/office/powerpoint/2010/main" val="316042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laire.Donald@glasgow.ac.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la.ac.uk/researchinstitutes/iii/cvr/events/public%20engagement/resourc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theconversation.com/whatever-happened-to-the-zika-virus-82618" TargetMode="External"/><Relationship Id="rId4" Type="http://schemas.openxmlformats.org/officeDocument/2006/relationships/hyperlink" Target="https://www.gla.ac.uk/researchinstitutes/iii/cvr/events/public%20engagement/virusesacenturyofdiscover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Advanced Higher Twilight Biology: Selection.</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Kelvin Hall, Glasgow, Tuesday 21st May 2019.</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Claire Donald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Postdoctoral Research Scientist, MRC-University of Glasgow Centre for Virus Research</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University of Glasgow</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Email address.</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Claire.Donald@glasgow.ac.uk</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Background.</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Diseases spread by mosquitoes are a major issue in many parts of the world. They can have a huge medical, veterinary and economic impact in areas where mosquito life cycles are supported. Unfortunately, due to the rise in global temperatures, deforestation and increased travel and trade, mosquitoes are able to find new areas to live in and are bringing these diseases with them. This presentation will focus on the viruses spread by mosquitoes, and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in particular.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was a relatively obscure virus that was initially discovered in Uganda in 1947 but rose to prominence in 2016 after a significant outbreak in the Americas. What lead to this emergence has been a key question for scientists ever since and has resulted in many asking which virus outbreak will strike next?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08960" rtl="0" eaLnBrk="0" fontAlgn="base" latinLnBrk="0" hangingPunct="0">
              <a:lnSpc>
                <a:spcPct val="100000"/>
              </a:lnSpc>
              <a:spcBef>
                <a:spcPct val="0"/>
              </a:spcBef>
              <a:spcAft>
                <a:spcPct val="0"/>
              </a:spcAft>
              <a:buClrTx/>
              <a:buSzTx/>
              <a:buFontTx/>
              <a:buNone/>
              <a:tabLst/>
              <a:defRPr/>
            </a:pPr>
            <a:fld id="{91BF0018-C91C-C54F-8FA5-51685180A2D8}" type="slidenum">
              <a:rPr kumimoji="0" lang="en-US" sz="1200" b="0" i="0" u="none" strike="noStrike" kern="1200" cap="none" spc="0" normalizeH="0" baseline="0" noProof="0" smtClean="0">
                <a:ln>
                  <a:noFill/>
                </a:ln>
                <a:solidFill>
                  <a:srgbClr val="000000"/>
                </a:solidFill>
                <a:effectLst/>
                <a:uLnTx/>
                <a:uFillTx/>
                <a:latin typeface="Times New Roman" pitchFamily="-1" charset="0"/>
                <a:ea typeface="+mn-ea"/>
                <a:cs typeface="+mn-cs"/>
              </a:rPr>
              <a:pPr marL="0" marR="0" lvl="0" indent="0" algn="r" defTabSz="90896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Infographic demonstrating the symptoms of classic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disease. </a:t>
            </a:r>
            <a:endParaRPr lang="en-GB" dirty="0">
              <a:latin typeface="Gill Sans"/>
            </a:endParaRPr>
          </a:p>
        </p:txBody>
      </p:sp>
    </p:spTree>
    <p:extLst>
      <p:ext uri="{BB962C8B-B14F-4D97-AF65-F5344CB8AC3E}">
        <p14:creationId xmlns:p14="http://schemas.microsoft.com/office/powerpoint/2010/main" val="3980890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The 2015/2016 outbreak has been characterized by an increase in neurological syndromes which were not previously documented for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infections. This includes congenital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syndrome which is a pattern of birth defects with 5 distinct features.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Severe microcephaly in which the skull has partially collapsed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Decreased brain tissue with a specific pattern of brain damage, including subcortical calcifications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Damage to the back of the eye, including macular scarring and focal </a:t>
            </a:r>
            <a:r>
              <a:rPr lang="en-US" sz="1200" kern="1200" dirty="0" err="1" smtClean="0">
                <a:solidFill>
                  <a:schemeClr val="tx1"/>
                </a:solidFill>
                <a:effectLst/>
                <a:latin typeface="+mn-lt"/>
                <a:ea typeface="+mn-ea"/>
                <a:cs typeface="+mn-cs"/>
              </a:rPr>
              <a:t>pigmentary</a:t>
            </a:r>
            <a:r>
              <a:rPr lang="en-US" sz="1200" kern="1200" dirty="0" smtClean="0">
                <a:solidFill>
                  <a:schemeClr val="tx1"/>
                </a:solidFill>
                <a:effectLst/>
                <a:latin typeface="+mn-lt"/>
                <a:ea typeface="+mn-ea"/>
                <a:cs typeface="+mn-cs"/>
              </a:rPr>
              <a:t> retinal mottling- scarring, pigment changes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Congenital contractures, (curving of the joints) such as clubfoot or arthrogryposis – joints with limited range of motion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Hypertonia (damage to the central nervous system- namely upper motor neuron lesions) restricting body movement soon after birth – too much muscle tone restricting body movement soon after birth </a:t>
            </a:r>
            <a:endParaRPr lang="en-GB" sz="1200" kern="1200" dirty="0" smtClean="0">
              <a:solidFill>
                <a:schemeClr val="tx1"/>
              </a:solidFill>
              <a:effectLst/>
              <a:latin typeface="+mn-lt"/>
              <a:ea typeface="+mn-ea"/>
              <a:cs typeface="+mn-cs"/>
            </a:endParaRPr>
          </a:p>
          <a:p>
            <a:endParaRPr lang="en-GB" dirty="0">
              <a:latin typeface="Gill Sans"/>
            </a:endParaRPr>
          </a:p>
        </p:txBody>
      </p:sp>
    </p:spTree>
    <p:extLst>
      <p:ext uri="{BB962C8B-B14F-4D97-AF65-F5344CB8AC3E}">
        <p14:creationId xmlns:p14="http://schemas.microsoft.com/office/powerpoint/2010/main" val="338632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There was also an increase in Guillain-Barre Syndrome which is a muscle weakness caused by the immune system attacking the peripheral nerves and in severe cases the muscles that control breathing. </a:t>
            </a:r>
            <a:endParaRPr lang="en-GB" dirty="0">
              <a:latin typeface="Gill Sans"/>
            </a:endParaRPr>
          </a:p>
        </p:txBody>
      </p:sp>
    </p:spTree>
    <p:extLst>
      <p:ext uri="{BB962C8B-B14F-4D97-AF65-F5344CB8AC3E}">
        <p14:creationId xmlns:p14="http://schemas.microsoft.com/office/powerpoint/2010/main" val="3452635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Currently there are no specific antivirals or preventative vaccines against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infections so the best way to defend against it is to prevent yourself being bitten.</a:t>
            </a:r>
            <a:endParaRPr lang="en-GB" dirty="0">
              <a:latin typeface="Gill Sans"/>
            </a:endParaRPr>
          </a:p>
        </p:txBody>
      </p:sp>
    </p:spTree>
    <p:extLst>
      <p:ext uri="{BB962C8B-B14F-4D97-AF65-F5344CB8AC3E}">
        <p14:creationId xmlns:p14="http://schemas.microsoft.com/office/powerpoint/2010/main" val="1916212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Whats</a:t>
            </a:r>
            <a:r>
              <a:rPr lang="en-US" sz="1200" kern="1200" dirty="0" smtClean="0">
                <a:solidFill>
                  <a:schemeClr val="tx1"/>
                </a:solidFill>
                <a:effectLst/>
                <a:latin typeface="+mn-lt"/>
                <a:ea typeface="+mn-ea"/>
                <a:cs typeface="+mn-cs"/>
              </a:rPr>
              <a:t> next for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Many consortiums and collaborations have been established as a result of the outbreak. Despite a fall in cases and the absence of continued media coverage, research is still on going to place us in a better position to understand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as well as similar viruses which may arise in the future.   </a:t>
            </a:r>
            <a:endParaRPr lang="en-GB" sz="1200" kern="1200" dirty="0" smtClean="0">
              <a:solidFill>
                <a:schemeClr val="tx1"/>
              </a:solidFill>
              <a:effectLst/>
              <a:latin typeface="+mn-lt"/>
              <a:ea typeface="+mn-ea"/>
              <a:cs typeface="+mn-cs"/>
            </a:endParaRPr>
          </a:p>
          <a:p>
            <a:endParaRPr lang="en-GB" dirty="0">
              <a:latin typeface="Gill Sans"/>
            </a:endParaRPr>
          </a:p>
        </p:txBody>
      </p:sp>
    </p:spTree>
    <p:extLst>
      <p:ext uri="{BB962C8B-B14F-4D97-AF65-F5344CB8AC3E}">
        <p14:creationId xmlns:p14="http://schemas.microsoft.com/office/powerpoint/2010/main" val="3160373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Resources</a:t>
            </a:r>
          </a:p>
          <a:p>
            <a:endParaRPr lang="en-GB" dirty="0" smtClean="0"/>
          </a:p>
          <a:p>
            <a:r>
              <a:rPr lang="en-US" sz="1200" u="sng" kern="1200" dirty="0" smtClean="0">
                <a:solidFill>
                  <a:schemeClr val="tx1"/>
                </a:solidFill>
                <a:effectLst/>
                <a:latin typeface="+mn-lt"/>
                <a:ea typeface="+mn-ea"/>
                <a:cs typeface="+mn-cs"/>
                <a:hlinkClick r:id="rId3"/>
              </a:rPr>
              <a:t>https://www.gla.ac.uk/researchinstitutes/iii/cvr/events/public%20engagement/resources/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4"/>
              </a:rPr>
              <a:t>https://www.gla.ac.uk/researchinstitutes/iii/cvr/events/public%20engagement/virusesacenturyofdiscovery/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5"/>
              </a:rPr>
              <a:t>http://theconversation.com/whatever-happened-to-the-zika-virus-82618</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6BE2606-30EF-41D8-B6B2-B68982CD2405}" type="slidenum">
              <a:rPr lang="en-GB" smtClean="0"/>
              <a:t>15</a:t>
            </a:fld>
            <a:endParaRPr lang="en-GB"/>
          </a:p>
        </p:txBody>
      </p:sp>
    </p:spTree>
    <p:extLst>
      <p:ext uri="{BB962C8B-B14F-4D97-AF65-F5344CB8AC3E}">
        <p14:creationId xmlns:p14="http://schemas.microsoft.com/office/powerpoint/2010/main" val="424168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miter lim="800000"/>
            <a:headEnd/>
            <a:tailEnd/>
          </a:ln>
        </p:spPr>
        <p:txBody>
          <a:bodyPr/>
          <a:lstStyle/>
          <a:p>
            <a:fld id="{1F970946-7E88-4C4F-8160-67D2035B1CEA}" type="slidenum">
              <a:rPr lang="en-GB" altLang="en-US" smtClean="0"/>
              <a:pPr/>
              <a:t>2</a:t>
            </a:fld>
            <a:endParaRPr lang="en-GB" altLang="en-US"/>
          </a:p>
        </p:txBody>
      </p:sp>
      <p:sp>
        <p:nvSpPr>
          <p:cNvPr id="99331" name="Rectangle 7"/>
          <p:cNvSpPr txBox="1">
            <a:spLocks noGrp="1" noChangeArrowheads="1"/>
          </p:cNvSpPr>
          <p:nvPr/>
        </p:nvSpPr>
        <p:spPr bwMode="auto">
          <a:xfrm>
            <a:off x="3971796" y="8832621"/>
            <a:ext cx="3038604" cy="463779"/>
          </a:xfrm>
          <a:prstGeom prst="rect">
            <a:avLst/>
          </a:prstGeom>
          <a:noFill/>
          <a:ln w="9525">
            <a:noFill/>
            <a:miter lim="800000"/>
            <a:headEnd/>
            <a:tailEnd/>
          </a:ln>
        </p:spPr>
        <p:txBody>
          <a:bodyPr lIns="95571" tIns="47786" rIns="95571" bIns="47786" anchor="b"/>
          <a:lstStyle/>
          <a:p>
            <a:pPr algn="r" defTabSz="955675" eaLnBrk="0" hangingPunct="0">
              <a:lnSpc>
                <a:spcPct val="100000"/>
              </a:lnSpc>
              <a:spcBef>
                <a:spcPct val="0"/>
              </a:spcBef>
              <a:buClrTx/>
              <a:buSzTx/>
              <a:buFontTx/>
              <a:buNone/>
            </a:pPr>
            <a:fld id="{1E47A076-3DA7-42A1-9857-7408C9732391}" type="slidenum">
              <a:rPr lang="en-GB" altLang="en-US" sz="1300">
                <a:solidFill>
                  <a:schemeClr val="tx1"/>
                </a:solidFill>
                <a:latin typeface="Times" charset="0"/>
              </a:rPr>
              <a:pPr algn="r" defTabSz="955675" eaLnBrk="0" hangingPunct="0">
                <a:lnSpc>
                  <a:spcPct val="100000"/>
                </a:lnSpc>
                <a:spcBef>
                  <a:spcPct val="0"/>
                </a:spcBef>
                <a:buClrTx/>
                <a:buSzTx/>
                <a:buFontTx/>
                <a:buNone/>
              </a:pPr>
              <a:t>2</a:t>
            </a:fld>
            <a:endParaRPr lang="en-GB" altLang="en-US" sz="1300">
              <a:solidFill>
                <a:schemeClr val="tx1"/>
              </a:solidFill>
              <a:latin typeface="Times" charset="0"/>
            </a:endParaRPr>
          </a:p>
        </p:txBody>
      </p:sp>
      <p:sp>
        <p:nvSpPr>
          <p:cNvPr id="99332" name="Rectangle 2"/>
          <p:cNvSpPr>
            <a:spLocks noGrp="1" noRot="1" noChangeAspect="1" noChangeArrowheads="1" noTextEdit="1"/>
          </p:cNvSpPr>
          <p:nvPr>
            <p:ph type="sldImg"/>
          </p:nvPr>
        </p:nvSpPr>
        <p:spPr>
          <a:xfrm>
            <a:off x="409575" y="698500"/>
            <a:ext cx="6192838" cy="3484563"/>
          </a:xfrm>
          <a:ln/>
        </p:spPr>
      </p:sp>
      <p:sp>
        <p:nvSpPr>
          <p:cNvPr id="99333" name="Rectangle 3"/>
          <p:cNvSpPr>
            <a:spLocks noGrp="1" noChangeArrowheads="1"/>
          </p:cNvSpPr>
          <p:nvPr>
            <p:ph type="body" idx="1"/>
          </p:nvPr>
        </p:nvSpPr>
        <p:spPr>
          <a:xfrm>
            <a:off x="934830" y="4414824"/>
            <a:ext cx="5140742" cy="4182934"/>
          </a:xfrm>
          <a:noFill/>
        </p:spPr>
        <p:txBody>
          <a:bodyPr lIns="95571" tIns="47786" rIns="95571" bIns="47786"/>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a selection of example newspaper cuttings which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describe recent outbreaks of diseases spread by arthropods (such as mosquitoes, ticks and midges). This is to highlight how important it is to study this class of viruses. </a:t>
            </a:r>
            <a:endParaRPr lang="en-GB" sz="1200" kern="1200" dirty="0" smtClean="0">
              <a:solidFill>
                <a:schemeClr val="tx1"/>
              </a:solidFill>
              <a:effectLst/>
              <a:latin typeface="+mn-lt"/>
              <a:ea typeface="+mn-ea"/>
              <a:cs typeface="+mn-cs"/>
            </a:endParaRPr>
          </a:p>
          <a:p>
            <a:pPr eaLnBrk="1" hangingPunct="1"/>
            <a:endParaRPr lang="en-GB" altLang="en-US" dirty="0"/>
          </a:p>
        </p:txBody>
      </p:sp>
    </p:spTree>
    <p:extLst>
      <p:ext uri="{BB962C8B-B14F-4D97-AF65-F5344CB8AC3E}">
        <p14:creationId xmlns:p14="http://schemas.microsoft.com/office/powerpoint/2010/main" val="3811665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a selection of media articles and images associated with the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outbreak, particularly illustrating the impact on the Olympics, as well as on infants diagnosed with microcephaly. The animation on this slide is a graph demonstrating the sudden increase in publications related to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since 2015.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7F7714-6ED4-4CDD-938D-EF3D1F6028E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01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A history of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cases. The key events are that it was first discovered in Uganda, in the </a:t>
            </a:r>
            <a:r>
              <a:rPr lang="en-US" sz="1200" kern="1200" dirty="0" err="1" smtClean="0">
                <a:solidFill>
                  <a:schemeClr val="tx1"/>
                </a:solidFill>
                <a:effectLst/>
                <a:latin typeface="+mn-lt"/>
                <a:ea typeface="+mn-ea"/>
                <a:cs typeface="+mn-cs"/>
              </a:rPr>
              <a:t>Ziika</a:t>
            </a:r>
            <a:r>
              <a:rPr lang="en-US" sz="1200" kern="1200" dirty="0" smtClean="0">
                <a:solidFill>
                  <a:schemeClr val="tx1"/>
                </a:solidFill>
                <a:effectLst/>
                <a:latin typeface="+mn-lt"/>
                <a:ea typeface="+mn-ea"/>
                <a:cs typeface="+mn-cs"/>
              </a:rPr>
              <a:t> forest, in 1947, the first human cases were in Nigeria in 1954, the first large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outbreak was documented on the island of Yap in the southwestern Pacific Ocean. Further outbreaks in French Polynesia in 2013 with around 9 thousand cases, New Caledonia, the Cook Islands and Easter Island in 2014 and the Americas in May 2015 beginning in Brazil. The Brazilian ministry declared a public health emergency in Nov 2015 and following the spread of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in several Southern and Central American and Caribbean countries in Jan 2016, the WHO declared ZIKA an international public health emergency on the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Feb 2016 which lasted until 18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Nov 2016. </a:t>
            </a:r>
            <a:endParaRPr lang="en-GB" dirty="0">
              <a:latin typeface="Gill Sans"/>
            </a:endParaRPr>
          </a:p>
        </p:txBody>
      </p:sp>
    </p:spTree>
    <p:extLst>
      <p:ext uri="{BB962C8B-B14F-4D97-AF65-F5344CB8AC3E}">
        <p14:creationId xmlns:p14="http://schemas.microsoft.com/office/powerpoint/2010/main" val="215252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images of what the virus particle looks like. We can visualize what viruses look like using electron microscopes; this allows us to look at structures by magnifying them 100,000 times. The dense circles in the image on the left are virus particles. The image on the right is a computer rendered image showing the level of symmetry found in the particle. </a:t>
            </a:r>
            <a:endParaRPr lang="en-GB" sz="1200" kern="1200" dirty="0" smtClean="0">
              <a:solidFill>
                <a:schemeClr val="tx1"/>
              </a:solidFill>
              <a:effectLst/>
              <a:latin typeface="+mn-lt"/>
              <a:ea typeface="+mn-ea"/>
              <a:cs typeface="+mn-cs"/>
            </a:endParaRPr>
          </a:p>
          <a:p>
            <a:endParaRPr lang="en-GB" dirty="0">
              <a:latin typeface="Gill Sans"/>
            </a:endParaRPr>
          </a:p>
        </p:txBody>
      </p:sp>
    </p:spTree>
    <p:extLst>
      <p:ext uri="{BB962C8B-B14F-4D97-AF65-F5344CB8AC3E}">
        <p14:creationId xmlns:p14="http://schemas.microsoft.com/office/powerpoint/2010/main" val="4161634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This is </a:t>
            </a:r>
            <a:r>
              <a:rPr lang="en-US" sz="1200" kern="1200" dirty="0" err="1" smtClean="0">
                <a:solidFill>
                  <a:schemeClr val="tx1"/>
                </a:solidFill>
                <a:effectLst/>
                <a:latin typeface="+mn-lt"/>
                <a:ea typeface="+mn-ea"/>
                <a:cs typeface="+mn-cs"/>
              </a:rPr>
              <a:t>Zika’s</a:t>
            </a:r>
            <a:r>
              <a:rPr lang="en-US" sz="1200" kern="1200" dirty="0" smtClean="0">
                <a:solidFill>
                  <a:schemeClr val="tx1"/>
                </a:solidFill>
                <a:effectLst/>
                <a:latin typeface="+mn-lt"/>
                <a:ea typeface="+mn-ea"/>
                <a:cs typeface="+mn-cs"/>
              </a:rPr>
              <a:t> family, or phylogenic, tree. It is closely related to other well known pathogenic viruses such as dengue, West Nile or yellow fever viruses. </a:t>
            </a:r>
            <a:endParaRPr lang="en-GB" dirty="0">
              <a:latin typeface="Gill Sans"/>
            </a:endParaRPr>
          </a:p>
        </p:txBody>
      </p:sp>
    </p:spTree>
    <p:extLst>
      <p:ext uri="{BB962C8B-B14F-4D97-AF65-F5344CB8AC3E}">
        <p14:creationId xmlns:p14="http://schemas.microsoft.com/office/powerpoint/2010/main" val="330483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An illustration showing the most common mode of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transmission- through the bite of an infected mosquito. The mosquito takes a blood meal from an infected vertebrate host. The pathogen passes to the gut with the meal to be digested. The first thing the virus must do is infect the epithelial cells of the gut wall to escape the </a:t>
            </a:r>
            <a:r>
              <a:rPr lang="en-US" sz="1200" kern="1200" dirty="0" err="1" smtClean="0">
                <a:solidFill>
                  <a:schemeClr val="tx1"/>
                </a:solidFill>
                <a:effectLst/>
                <a:latin typeface="+mn-lt"/>
                <a:ea typeface="+mn-ea"/>
                <a:cs typeface="+mn-cs"/>
              </a:rPr>
              <a:t>midgut</a:t>
            </a:r>
            <a:r>
              <a:rPr lang="en-US" sz="1200" kern="1200" dirty="0" smtClean="0">
                <a:solidFill>
                  <a:schemeClr val="tx1"/>
                </a:solidFill>
                <a:effectLst/>
                <a:latin typeface="+mn-lt"/>
                <a:ea typeface="+mn-ea"/>
                <a:cs typeface="+mn-cs"/>
              </a:rPr>
              <a:t> and cross into the </a:t>
            </a:r>
            <a:r>
              <a:rPr lang="en-US" sz="1200" kern="1200" dirty="0" err="1" smtClean="0">
                <a:solidFill>
                  <a:schemeClr val="tx1"/>
                </a:solidFill>
                <a:effectLst/>
                <a:latin typeface="+mn-lt"/>
                <a:ea typeface="+mn-ea"/>
                <a:cs typeface="+mn-cs"/>
              </a:rPr>
              <a:t>haemocoel</a:t>
            </a:r>
            <a:r>
              <a:rPr lang="en-US" sz="1200" kern="1200" dirty="0" smtClean="0">
                <a:solidFill>
                  <a:schemeClr val="tx1"/>
                </a:solidFill>
                <a:effectLst/>
                <a:latin typeface="+mn-lt"/>
                <a:ea typeface="+mn-ea"/>
                <a:cs typeface="+mn-cs"/>
              </a:rPr>
              <a:t> (the equivalent of the circulatory system). Once in the </a:t>
            </a:r>
            <a:r>
              <a:rPr lang="en-US" sz="1200" kern="1200" dirty="0" err="1" smtClean="0">
                <a:solidFill>
                  <a:schemeClr val="tx1"/>
                </a:solidFill>
                <a:effectLst/>
                <a:latin typeface="+mn-lt"/>
                <a:ea typeface="+mn-ea"/>
                <a:cs typeface="+mn-cs"/>
              </a:rPr>
              <a:t>haemocoel</a:t>
            </a:r>
            <a:r>
              <a:rPr lang="en-US" sz="1200" kern="1200" dirty="0" smtClean="0">
                <a:solidFill>
                  <a:schemeClr val="tx1"/>
                </a:solidFill>
                <a:effectLst/>
                <a:latin typeface="+mn-lt"/>
                <a:ea typeface="+mn-ea"/>
                <a:cs typeface="+mn-cs"/>
              </a:rPr>
              <a:t>, it can spread throughout the insect’s body and infect other tissues on its way to the salivary glands. When the salivary glands are infected the virus needs to replicate to sufficient </a:t>
            </a:r>
            <a:r>
              <a:rPr lang="en-US" sz="1200" kern="1200" dirty="0" err="1" smtClean="0">
                <a:solidFill>
                  <a:schemeClr val="tx1"/>
                </a:solidFill>
                <a:effectLst/>
                <a:latin typeface="+mn-lt"/>
                <a:ea typeface="+mn-ea"/>
                <a:cs typeface="+mn-cs"/>
              </a:rPr>
              <a:t>titres</a:t>
            </a:r>
            <a:r>
              <a:rPr lang="en-US" sz="1200" kern="1200" dirty="0" smtClean="0">
                <a:solidFill>
                  <a:schemeClr val="tx1"/>
                </a:solidFill>
                <a:effectLst/>
                <a:latin typeface="+mn-lt"/>
                <a:ea typeface="+mn-ea"/>
                <a:cs typeface="+mn-cs"/>
              </a:rPr>
              <a:t> in order to be transmitted to a susceptible host when the mosquito takes its next blood meal. This process takes days. The mosquito’s saliva contains the virus as well as molecules that numb the bite site in the vertebrate and modulate local immune responses. The virus then spreads from there through the body of the vertebrate and infects cells in the organs and blood vessels. </a:t>
            </a:r>
            <a:endParaRPr lang="en-GB" dirty="0">
              <a:latin typeface="Gill Sans"/>
            </a:endParaRPr>
          </a:p>
        </p:txBody>
      </p:sp>
    </p:spTree>
    <p:extLst>
      <p:ext uri="{BB962C8B-B14F-4D97-AF65-F5344CB8AC3E}">
        <p14:creationId xmlns:p14="http://schemas.microsoft.com/office/powerpoint/2010/main" val="2741900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A YouTube video (filmed using a camera underneath the skin) showing a mosquito feeding</a:t>
            </a:r>
            <a:endParaRPr lang="en-GB" dirty="0">
              <a:latin typeface="Gill Sans"/>
            </a:endParaRPr>
          </a:p>
        </p:txBody>
      </p:sp>
    </p:spTree>
    <p:extLst>
      <p:ext uri="{BB962C8B-B14F-4D97-AF65-F5344CB8AC3E}">
        <p14:creationId xmlns:p14="http://schemas.microsoft.com/office/powerpoint/2010/main" val="844582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200" kern="1200" dirty="0" smtClean="0">
                <a:solidFill>
                  <a:schemeClr val="tx1"/>
                </a:solidFill>
                <a:effectLst/>
                <a:latin typeface="+mn-lt"/>
                <a:ea typeface="+mn-ea"/>
                <a:cs typeface="+mn-cs"/>
              </a:rPr>
              <a:t>In addition to mosquito transmission, </a:t>
            </a:r>
            <a:r>
              <a:rPr lang="en-US" sz="1200" kern="1200" dirty="0" err="1" smtClean="0">
                <a:solidFill>
                  <a:schemeClr val="tx1"/>
                </a:solidFill>
                <a:effectLst/>
                <a:latin typeface="+mn-lt"/>
                <a:ea typeface="+mn-ea"/>
                <a:cs typeface="+mn-cs"/>
              </a:rPr>
              <a:t>Zika</a:t>
            </a:r>
            <a:r>
              <a:rPr lang="en-US" sz="1200" kern="1200" dirty="0" smtClean="0">
                <a:solidFill>
                  <a:schemeClr val="tx1"/>
                </a:solidFill>
                <a:effectLst/>
                <a:latin typeface="+mn-lt"/>
                <a:ea typeface="+mn-ea"/>
                <a:cs typeface="+mn-cs"/>
              </a:rPr>
              <a:t> virus can also be spread through other routes. </a:t>
            </a:r>
            <a:endParaRPr lang="en-GB" dirty="0">
              <a:latin typeface="Gill Sans"/>
            </a:endParaRPr>
          </a:p>
        </p:txBody>
      </p:sp>
    </p:spTree>
    <p:extLst>
      <p:ext uri="{BB962C8B-B14F-4D97-AF65-F5344CB8AC3E}">
        <p14:creationId xmlns:p14="http://schemas.microsoft.com/office/powerpoint/2010/main" val="4077067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D99118-0C88-44DA-92AF-18B40FFAB69C}"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1246515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D99118-0C88-44DA-92AF-18B40FFAB69C}"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1775219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D99118-0C88-44DA-92AF-18B40FFAB69C}"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246275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576000" y="3582000"/>
            <a:ext cx="10363200" cy="684600"/>
          </a:xfrm>
          <a:prstGeom prst="rect">
            <a:avLst/>
          </a:prstGeom>
        </p:spPr>
        <p:txBody>
          <a:bodyPr vert="horz" lIns="0"/>
          <a:lstStyle>
            <a:lvl1pPr algn="l">
              <a:defRPr sz="3467">
                <a:solidFill>
                  <a:schemeClr val="tx2"/>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576000" y="4572000"/>
            <a:ext cx="8534400" cy="1752600"/>
          </a:xfrm>
          <a:prstGeom prst="rect">
            <a:avLst/>
          </a:prstGeom>
        </p:spPr>
        <p:txBody>
          <a:bodyPr vert="horz" lIns="0"/>
          <a:lstStyle>
            <a:lvl1pPr marL="0" indent="0" algn="l">
              <a:buNone/>
              <a:defRPr sz="2400">
                <a:latin typeface="Arial"/>
                <a:cs typeface="Arial"/>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280514977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576000" y="3582000"/>
            <a:ext cx="10363200" cy="684600"/>
          </a:xfrm>
          <a:prstGeom prst="rect">
            <a:avLst/>
          </a:prstGeom>
        </p:spPr>
        <p:txBody>
          <a:bodyPr vert="horz" lIns="0"/>
          <a:lstStyle>
            <a:lvl1pPr algn="l">
              <a:defRPr sz="3467">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576000" y="4572000"/>
            <a:ext cx="8534400" cy="1752600"/>
          </a:xfrm>
          <a:prstGeom prst="rect">
            <a:avLst/>
          </a:prstGeom>
        </p:spPr>
        <p:txBody>
          <a:bodyPr vert="horz" lIns="0"/>
          <a:lstStyle>
            <a:lvl1pPr marL="0" indent="0" algn="l">
              <a:buNone/>
              <a:defRPr sz="2667">
                <a:latin typeface="Arial"/>
                <a:cs typeface="Arial"/>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85135574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79621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39293264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576000" y="1897200"/>
            <a:ext cx="10944000" cy="4376600"/>
          </a:xfrm>
        </p:spPr>
        <p:txBody>
          <a:bodyPr/>
          <a:lstStyle>
            <a:lvl2pPr>
              <a:defRPr sz="2667"/>
            </a:lvl2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46100835"/>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76000" y="1800000"/>
            <a:ext cx="5215200" cy="4473800"/>
          </a:xfrm>
        </p:spPr>
        <p:txBody>
          <a:bodyPr/>
          <a:lstStyle>
            <a:lvl1pPr>
              <a:defRPr sz="2667"/>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299200" y="1800000"/>
            <a:ext cx="5181600" cy="4473800"/>
          </a:xfrm>
        </p:spPr>
        <p:txBody>
          <a:bodyPr/>
          <a:lstStyle>
            <a:lvl1pPr>
              <a:defRPr sz="2667"/>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6208439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9625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D99118-0C88-44DA-92AF-18B40FFAB69C}"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297793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D99118-0C88-44DA-92AF-18B40FFAB69C}" type="datetimeFigureOut">
              <a:rPr lang="en-GB" smtClean="0"/>
              <a:t>24/09/2019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304392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D99118-0C88-44DA-92AF-18B40FFAB69C}"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179777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D99118-0C88-44DA-92AF-18B40FFAB69C}" type="datetimeFigureOut">
              <a:rPr lang="en-GB" smtClean="0"/>
              <a:t>24/09/2019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283070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D99118-0C88-44DA-92AF-18B40FFAB69C}" type="datetimeFigureOut">
              <a:rPr lang="en-GB" smtClean="0"/>
              <a:t>24/09/2019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383019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99118-0C88-44DA-92AF-18B40FFAB69C}" type="datetimeFigureOut">
              <a:rPr lang="en-GB" smtClean="0"/>
              <a:t>24/09/2019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193588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D99118-0C88-44DA-92AF-18B40FFAB69C}"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298683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D99118-0C88-44DA-92AF-18B40FFAB69C}" type="datetimeFigureOut">
              <a:rPr lang="en-GB" smtClean="0"/>
              <a:t>24/09/2019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9D56E3-8056-4BBB-A790-8E05CB9094CD}" type="slidenum">
              <a:rPr lang="en-GB" smtClean="0"/>
              <a:t>‹#›</a:t>
            </a:fld>
            <a:endParaRPr lang="en-GB"/>
          </a:p>
        </p:txBody>
      </p:sp>
    </p:spTree>
    <p:extLst>
      <p:ext uri="{BB962C8B-B14F-4D97-AF65-F5344CB8AC3E}">
        <p14:creationId xmlns:p14="http://schemas.microsoft.com/office/powerpoint/2010/main" val="4156322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99118-0C88-44DA-92AF-18B40FFAB69C}" type="datetimeFigureOut">
              <a:rPr lang="en-GB" smtClean="0"/>
              <a:t>24/09/2019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D56E3-8056-4BBB-A790-8E05CB9094CD}" type="slidenum">
              <a:rPr lang="en-GB" smtClean="0"/>
              <a:t>‹#›</a:t>
            </a:fld>
            <a:endParaRPr lang="en-GB"/>
          </a:p>
        </p:txBody>
      </p:sp>
    </p:spTree>
    <p:extLst>
      <p:ext uri="{BB962C8B-B14F-4D97-AF65-F5344CB8AC3E}">
        <p14:creationId xmlns:p14="http://schemas.microsoft.com/office/powerpoint/2010/main" val="102430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7" descr="logo-options_v3.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bwMode="auto">
          <a:xfrm>
            <a:off x="-24000" y="-72000"/>
            <a:ext cx="6644163" cy="1824000"/>
          </a:xfrm>
          <a:prstGeom prst="rect">
            <a:avLst/>
          </a:prstGeom>
          <a:noFill/>
          <a:ln w="9525">
            <a:noFill/>
            <a:miter lim="800000"/>
            <a:headEnd/>
            <a:tailEnd/>
          </a:ln>
        </p:spPr>
      </p:pic>
      <p:sp>
        <p:nvSpPr>
          <p:cNvPr id="6" name="TextBox 5"/>
          <p:cNvSpPr txBox="1"/>
          <p:nvPr userDrawn="1"/>
        </p:nvSpPr>
        <p:spPr>
          <a:xfrm>
            <a:off x="576000" y="6375401"/>
            <a:ext cx="4199200" cy="276999"/>
          </a:xfrm>
          <a:prstGeom prst="rect">
            <a:avLst/>
          </a:prstGeom>
          <a:noFill/>
        </p:spPr>
        <p:txBody>
          <a:bodyPr wrap="square" lIns="0" rIns="0" rtlCol="0">
            <a:spAutoFit/>
          </a:bodyPr>
          <a:lstStyle/>
          <a:p>
            <a:pPr marL="0" indent="0" algn="l"/>
            <a:r>
              <a:rPr lang="en-US" sz="1200" dirty="0">
                <a:solidFill>
                  <a:srgbClr val="8A7967"/>
                </a:solidFill>
                <a:latin typeface="+mn-lt"/>
              </a:rPr>
              <a:t>MRC-University</a:t>
            </a:r>
            <a:r>
              <a:rPr lang="en-US" sz="1200" baseline="0" dirty="0">
                <a:solidFill>
                  <a:srgbClr val="8A7967"/>
                </a:solidFill>
                <a:latin typeface="+mn-lt"/>
              </a:rPr>
              <a:t> of Glasgow Centre for Virus Research</a:t>
            </a:r>
            <a:endParaRPr lang="en-US" sz="1200" dirty="0">
              <a:solidFill>
                <a:srgbClr val="8A7967"/>
              </a:solidFill>
              <a:latin typeface="+mn-lt"/>
            </a:endParaRPr>
          </a:p>
        </p:txBody>
      </p:sp>
    </p:spTree>
    <p:extLst>
      <p:ext uri="{BB962C8B-B14F-4D97-AF65-F5344CB8AC3E}">
        <p14:creationId xmlns:p14="http://schemas.microsoft.com/office/powerpoint/2010/main" val="3887504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txStyles>
    <p:titleStyle>
      <a:lvl1pPr algn="l" rtl="0" fontAlgn="base">
        <a:spcBef>
          <a:spcPct val="0"/>
        </a:spcBef>
        <a:spcAft>
          <a:spcPct val="0"/>
        </a:spcAft>
        <a:defRPr sz="3733">
          <a:solidFill>
            <a:schemeClr val="tx1"/>
          </a:solidFill>
          <a:latin typeface="+mj-lt"/>
          <a:ea typeface="+mj-ea"/>
          <a:cs typeface="+mj-cs"/>
        </a:defRPr>
      </a:lvl1pPr>
      <a:lvl2pPr algn="l" rtl="0" fontAlgn="base">
        <a:spcBef>
          <a:spcPct val="0"/>
        </a:spcBef>
        <a:spcAft>
          <a:spcPct val="0"/>
        </a:spcAft>
        <a:defRPr sz="3733">
          <a:solidFill>
            <a:schemeClr val="tx1"/>
          </a:solidFill>
          <a:latin typeface="Verdana" pitchFamily="-1" charset="0"/>
        </a:defRPr>
      </a:lvl2pPr>
      <a:lvl3pPr algn="l" rtl="0" fontAlgn="base">
        <a:spcBef>
          <a:spcPct val="0"/>
        </a:spcBef>
        <a:spcAft>
          <a:spcPct val="0"/>
        </a:spcAft>
        <a:defRPr sz="3733">
          <a:solidFill>
            <a:schemeClr val="tx1"/>
          </a:solidFill>
          <a:latin typeface="Verdana" pitchFamily="-1" charset="0"/>
        </a:defRPr>
      </a:lvl3pPr>
      <a:lvl4pPr algn="l" rtl="0" fontAlgn="base">
        <a:spcBef>
          <a:spcPct val="0"/>
        </a:spcBef>
        <a:spcAft>
          <a:spcPct val="0"/>
        </a:spcAft>
        <a:defRPr sz="3733">
          <a:solidFill>
            <a:schemeClr val="tx1"/>
          </a:solidFill>
          <a:latin typeface="Verdana" pitchFamily="-1" charset="0"/>
        </a:defRPr>
      </a:lvl4pPr>
      <a:lvl5pPr algn="l" rtl="0" fontAlgn="base">
        <a:spcBef>
          <a:spcPct val="0"/>
        </a:spcBef>
        <a:spcAft>
          <a:spcPct val="0"/>
        </a:spcAft>
        <a:defRPr sz="3733">
          <a:solidFill>
            <a:schemeClr val="tx1"/>
          </a:solidFill>
          <a:latin typeface="Verdana" pitchFamily="-1" charset="0"/>
        </a:defRPr>
      </a:lvl5pPr>
      <a:lvl6pPr marL="609585" algn="l" rtl="0" fontAlgn="base">
        <a:spcBef>
          <a:spcPct val="0"/>
        </a:spcBef>
        <a:spcAft>
          <a:spcPct val="0"/>
        </a:spcAft>
        <a:defRPr sz="3733">
          <a:solidFill>
            <a:schemeClr val="tx1"/>
          </a:solidFill>
          <a:latin typeface="Verdana" pitchFamily="-1" charset="0"/>
        </a:defRPr>
      </a:lvl6pPr>
      <a:lvl7pPr marL="1219170" algn="l" rtl="0" fontAlgn="base">
        <a:spcBef>
          <a:spcPct val="0"/>
        </a:spcBef>
        <a:spcAft>
          <a:spcPct val="0"/>
        </a:spcAft>
        <a:defRPr sz="3733">
          <a:solidFill>
            <a:schemeClr val="tx1"/>
          </a:solidFill>
          <a:latin typeface="Verdana" pitchFamily="-1" charset="0"/>
        </a:defRPr>
      </a:lvl7pPr>
      <a:lvl8pPr marL="1828754" algn="l" rtl="0" fontAlgn="base">
        <a:spcBef>
          <a:spcPct val="0"/>
        </a:spcBef>
        <a:spcAft>
          <a:spcPct val="0"/>
        </a:spcAft>
        <a:defRPr sz="3733">
          <a:solidFill>
            <a:schemeClr val="tx1"/>
          </a:solidFill>
          <a:latin typeface="Verdana" pitchFamily="-1" charset="0"/>
        </a:defRPr>
      </a:lvl8pPr>
      <a:lvl9pPr marL="2438339" algn="l" rtl="0" fontAlgn="base">
        <a:spcBef>
          <a:spcPct val="0"/>
        </a:spcBef>
        <a:spcAft>
          <a:spcPct val="0"/>
        </a:spcAft>
        <a:defRPr sz="3733">
          <a:solidFill>
            <a:schemeClr val="tx1"/>
          </a:solidFill>
          <a:latin typeface="Verdana" pitchFamily="-1" charset="0"/>
        </a:defRPr>
      </a:lvl9pPr>
    </p:titleStyle>
    <p:bodyStyle>
      <a:lvl1pPr marL="457189" indent="-457189" algn="l" rtl="0" fontAlgn="base">
        <a:spcBef>
          <a:spcPct val="20000"/>
        </a:spcBef>
        <a:spcAft>
          <a:spcPct val="0"/>
        </a:spcAft>
        <a:buClr>
          <a:srgbClr val="920049"/>
        </a:buClr>
        <a:buChar char="•"/>
        <a:defRPr>
          <a:solidFill>
            <a:schemeClr val="tx1"/>
          </a:solidFill>
          <a:latin typeface="+mn-lt"/>
          <a:ea typeface="+mn-ea"/>
          <a:cs typeface="+mn-cs"/>
        </a:defRPr>
      </a:lvl1pPr>
      <a:lvl2pPr marL="990575" indent="-380990" algn="l" rtl="0" fontAlgn="base">
        <a:spcBef>
          <a:spcPct val="20000"/>
        </a:spcBef>
        <a:spcAft>
          <a:spcPct val="0"/>
        </a:spcAft>
        <a:buClr>
          <a:srgbClr val="920049"/>
        </a:buClr>
        <a:buChar char="•"/>
        <a:defRPr>
          <a:solidFill>
            <a:schemeClr val="tx1"/>
          </a:solidFill>
          <a:latin typeface="+mn-lt"/>
          <a:ea typeface="ＭＳ Ｐゴシック" pitchFamily="-1" charset="-128"/>
        </a:defRPr>
      </a:lvl2pPr>
      <a:lvl3pPr marL="1523962" indent="-304792" algn="l" rtl="0" fontAlgn="base">
        <a:spcBef>
          <a:spcPct val="20000"/>
        </a:spcBef>
        <a:spcAft>
          <a:spcPct val="0"/>
        </a:spcAft>
        <a:buClr>
          <a:srgbClr val="920049"/>
        </a:buClr>
        <a:buChar char="•"/>
        <a:defRPr sz="2133">
          <a:solidFill>
            <a:schemeClr val="tx1"/>
          </a:solidFill>
          <a:latin typeface="+mn-lt"/>
          <a:ea typeface="ＭＳ Ｐゴシック" pitchFamily="-1" charset="-128"/>
        </a:defRPr>
      </a:lvl3pPr>
      <a:lvl4pPr marL="2082748" indent="-304792" algn="l" rtl="0" fontAlgn="base">
        <a:spcBef>
          <a:spcPct val="20000"/>
        </a:spcBef>
        <a:spcAft>
          <a:spcPct val="0"/>
        </a:spcAft>
        <a:buClr>
          <a:srgbClr val="920049"/>
        </a:buClr>
        <a:buChar char="–"/>
        <a:defRPr sz="1867">
          <a:solidFill>
            <a:schemeClr val="tx1"/>
          </a:solidFill>
          <a:latin typeface="+mn-lt"/>
          <a:ea typeface="ＭＳ Ｐゴシック" pitchFamily="-1" charset="-128"/>
        </a:defRPr>
      </a:lvl4pPr>
      <a:lvl5pPr marL="2641534" indent="-304792" algn="l" rtl="0" fontAlgn="base">
        <a:spcBef>
          <a:spcPct val="20000"/>
        </a:spcBef>
        <a:spcAft>
          <a:spcPct val="0"/>
        </a:spcAft>
        <a:buClr>
          <a:srgbClr val="920049"/>
        </a:buClr>
        <a:buChar char="»"/>
        <a:defRPr sz="1600" i="1">
          <a:solidFill>
            <a:schemeClr val="tx1"/>
          </a:solidFill>
          <a:latin typeface="+mn-lt"/>
          <a:ea typeface="ＭＳ Ｐゴシック" pitchFamily="-1" charset="-128"/>
        </a:defRPr>
      </a:lvl5pPr>
      <a:lvl6pPr marL="3251119" indent="-304792" algn="l" rtl="0" fontAlgn="base">
        <a:spcBef>
          <a:spcPct val="20000"/>
        </a:spcBef>
        <a:spcAft>
          <a:spcPct val="0"/>
        </a:spcAft>
        <a:buClr>
          <a:srgbClr val="920049"/>
        </a:buClr>
        <a:buChar char="»"/>
        <a:defRPr sz="1600" i="1">
          <a:solidFill>
            <a:schemeClr val="tx1"/>
          </a:solidFill>
          <a:latin typeface="+mn-lt"/>
          <a:ea typeface="ＭＳ Ｐゴシック" pitchFamily="-1" charset="-128"/>
        </a:defRPr>
      </a:lvl6pPr>
      <a:lvl7pPr marL="3860703" indent="-304792" algn="l" rtl="0" fontAlgn="base">
        <a:spcBef>
          <a:spcPct val="20000"/>
        </a:spcBef>
        <a:spcAft>
          <a:spcPct val="0"/>
        </a:spcAft>
        <a:buClr>
          <a:srgbClr val="920049"/>
        </a:buClr>
        <a:buChar char="»"/>
        <a:defRPr sz="1600" i="1">
          <a:solidFill>
            <a:schemeClr val="tx1"/>
          </a:solidFill>
          <a:latin typeface="+mn-lt"/>
          <a:ea typeface="ＭＳ Ｐゴシック" pitchFamily="-1" charset="-128"/>
        </a:defRPr>
      </a:lvl7pPr>
      <a:lvl8pPr marL="4470288" indent="-304792" algn="l" rtl="0" fontAlgn="base">
        <a:spcBef>
          <a:spcPct val="20000"/>
        </a:spcBef>
        <a:spcAft>
          <a:spcPct val="0"/>
        </a:spcAft>
        <a:buClr>
          <a:srgbClr val="920049"/>
        </a:buClr>
        <a:buChar char="»"/>
        <a:defRPr sz="1600" i="1">
          <a:solidFill>
            <a:schemeClr val="tx1"/>
          </a:solidFill>
          <a:latin typeface="+mn-lt"/>
          <a:ea typeface="ＭＳ Ｐゴシック" pitchFamily="-1" charset="-128"/>
        </a:defRPr>
      </a:lvl8pPr>
      <a:lvl9pPr marL="5079873" indent="-304792" algn="l" rtl="0" fontAlgn="base">
        <a:spcBef>
          <a:spcPct val="20000"/>
        </a:spcBef>
        <a:spcAft>
          <a:spcPct val="0"/>
        </a:spcAft>
        <a:buClr>
          <a:srgbClr val="920049"/>
        </a:buClr>
        <a:buChar char="»"/>
        <a:defRPr sz="1600" i="1">
          <a:solidFill>
            <a:schemeClr val="tx1"/>
          </a:solidFill>
          <a:latin typeface="+mn-lt"/>
          <a:ea typeface="ＭＳ Ｐゴシック" pitchFamily="-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576000" y="1897200"/>
            <a:ext cx="10944000" cy="437660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576000" y="458789"/>
            <a:ext cx="10944000" cy="809625"/>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endParaRPr lang="en-US" dirty="0"/>
          </a:p>
        </p:txBody>
      </p:sp>
      <p:sp>
        <p:nvSpPr>
          <p:cNvPr id="9" name="Line 11"/>
          <p:cNvSpPr>
            <a:spLocks noChangeShapeType="1"/>
          </p:cNvSpPr>
          <p:nvPr userDrawn="1"/>
        </p:nvSpPr>
        <p:spPr bwMode="auto">
          <a:xfrm>
            <a:off x="576000" y="1295400"/>
            <a:ext cx="10944000"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endParaRPr lang="en-US" sz="2400" dirty="0"/>
          </a:p>
        </p:txBody>
      </p:sp>
      <p:sp>
        <p:nvSpPr>
          <p:cNvPr id="7" name="TextBox 6"/>
          <p:cNvSpPr txBox="1"/>
          <p:nvPr userDrawn="1"/>
        </p:nvSpPr>
        <p:spPr>
          <a:xfrm>
            <a:off x="576000" y="6375401"/>
            <a:ext cx="4199200" cy="276999"/>
          </a:xfrm>
          <a:prstGeom prst="rect">
            <a:avLst/>
          </a:prstGeom>
          <a:noFill/>
        </p:spPr>
        <p:txBody>
          <a:bodyPr wrap="square" lIns="0" rIns="0" rtlCol="0">
            <a:spAutoFit/>
          </a:bodyPr>
          <a:lstStyle/>
          <a:p>
            <a:pPr marL="0" indent="0" algn="l"/>
            <a:r>
              <a:rPr lang="en-US" sz="1200" dirty="0">
                <a:solidFill>
                  <a:srgbClr val="8A7967"/>
                </a:solidFill>
                <a:latin typeface="+mn-lt"/>
              </a:rPr>
              <a:t>MRC-University</a:t>
            </a:r>
            <a:r>
              <a:rPr lang="en-US" sz="1200" baseline="0" dirty="0">
                <a:solidFill>
                  <a:srgbClr val="8A7967"/>
                </a:solidFill>
                <a:latin typeface="+mn-lt"/>
              </a:rPr>
              <a:t> of Glasgow Centre for Virus Research</a:t>
            </a:r>
            <a:endParaRPr lang="en-US" sz="1200" dirty="0">
              <a:solidFill>
                <a:srgbClr val="8A7967"/>
              </a:solidFill>
              <a:latin typeface="+mn-lt"/>
            </a:endParaRPr>
          </a:p>
        </p:txBody>
      </p:sp>
    </p:spTree>
    <p:extLst>
      <p:ext uri="{BB962C8B-B14F-4D97-AF65-F5344CB8AC3E}">
        <p14:creationId xmlns:p14="http://schemas.microsoft.com/office/powerpoint/2010/main" val="38990040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transition spd="med"/>
  <p:txStyles>
    <p:titleStyle>
      <a:lvl1pPr algn="l" rtl="0" fontAlgn="base">
        <a:spcBef>
          <a:spcPct val="0"/>
        </a:spcBef>
        <a:spcAft>
          <a:spcPct val="0"/>
        </a:spcAft>
        <a:defRPr sz="3333">
          <a:solidFill>
            <a:schemeClr val="tx1"/>
          </a:solidFill>
          <a:latin typeface="+mj-lt"/>
          <a:ea typeface="+mj-ea"/>
          <a:cs typeface="+mj-cs"/>
        </a:defRPr>
      </a:lvl1pPr>
      <a:lvl2pPr algn="l" rtl="0" fontAlgn="base">
        <a:spcBef>
          <a:spcPct val="0"/>
        </a:spcBef>
        <a:spcAft>
          <a:spcPct val="0"/>
        </a:spcAft>
        <a:defRPr sz="3733">
          <a:solidFill>
            <a:schemeClr val="tx1"/>
          </a:solidFill>
          <a:latin typeface="Verdana" pitchFamily="-1" charset="0"/>
        </a:defRPr>
      </a:lvl2pPr>
      <a:lvl3pPr algn="l" rtl="0" fontAlgn="base">
        <a:spcBef>
          <a:spcPct val="0"/>
        </a:spcBef>
        <a:spcAft>
          <a:spcPct val="0"/>
        </a:spcAft>
        <a:defRPr sz="3733">
          <a:solidFill>
            <a:schemeClr val="tx1"/>
          </a:solidFill>
          <a:latin typeface="Verdana" pitchFamily="-1" charset="0"/>
        </a:defRPr>
      </a:lvl3pPr>
      <a:lvl4pPr algn="l" rtl="0" fontAlgn="base">
        <a:spcBef>
          <a:spcPct val="0"/>
        </a:spcBef>
        <a:spcAft>
          <a:spcPct val="0"/>
        </a:spcAft>
        <a:defRPr sz="3733">
          <a:solidFill>
            <a:schemeClr val="tx1"/>
          </a:solidFill>
          <a:latin typeface="Verdana" pitchFamily="-1" charset="0"/>
        </a:defRPr>
      </a:lvl4pPr>
      <a:lvl5pPr algn="l" rtl="0" fontAlgn="base">
        <a:spcBef>
          <a:spcPct val="0"/>
        </a:spcBef>
        <a:spcAft>
          <a:spcPct val="0"/>
        </a:spcAft>
        <a:defRPr sz="3733">
          <a:solidFill>
            <a:schemeClr val="tx1"/>
          </a:solidFill>
          <a:latin typeface="Verdana" pitchFamily="-1" charset="0"/>
        </a:defRPr>
      </a:lvl5pPr>
      <a:lvl6pPr marL="609585" algn="l" rtl="0" fontAlgn="base">
        <a:spcBef>
          <a:spcPct val="0"/>
        </a:spcBef>
        <a:spcAft>
          <a:spcPct val="0"/>
        </a:spcAft>
        <a:defRPr sz="3733">
          <a:solidFill>
            <a:schemeClr val="tx1"/>
          </a:solidFill>
          <a:latin typeface="Verdana" pitchFamily="-1" charset="0"/>
        </a:defRPr>
      </a:lvl6pPr>
      <a:lvl7pPr marL="1219170" algn="l" rtl="0" fontAlgn="base">
        <a:spcBef>
          <a:spcPct val="0"/>
        </a:spcBef>
        <a:spcAft>
          <a:spcPct val="0"/>
        </a:spcAft>
        <a:defRPr sz="3733">
          <a:solidFill>
            <a:schemeClr val="tx1"/>
          </a:solidFill>
          <a:latin typeface="Verdana" pitchFamily="-1" charset="0"/>
        </a:defRPr>
      </a:lvl7pPr>
      <a:lvl8pPr marL="1828754" algn="l" rtl="0" fontAlgn="base">
        <a:spcBef>
          <a:spcPct val="0"/>
        </a:spcBef>
        <a:spcAft>
          <a:spcPct val="0"/>
        </a:spcAft>
        <a:defRPr sz="3733">
          <a:solidFill>
            <a:schemeClr val="tx1"/>
          </a:solidFill>
          <a:latin typeface="Verdana" pitchFamily="-1" charset="0"/>
        </a:defRPr>
      </a:lvl8pPr>
      <a:lvl9pPr marL="2438339" algn="l" rtl="0" fontAlgn="base">
        <a:spcBef>
          <a:spcPct val="0"/>
        </a:spcBef>
        <a:spcAft>
          <a:spcPct val="0"/>
        </a:spcAft>
        <a:defRPr sz="3733">
          <a:solidFill>
            <a:schemeClr val="tx1"/>
          </a:solidFill>
          <a:latin typeface="Verdana" pitchFamily="-1" charset="0"/>
        </a:defRPr>
      </a:lvl9pPr>
    </p:titleStyle>
    <p:bodyStyle>
      <a:lvl1pPr marL="457189" indent="-457189" algn="l" rtl="0" fontAlgn="base">
        <a:spcBef>
          <a:spcPct val="20000"/>
        </a:spcBef>
        <a:spcAft>
          <a:spcPct val="0"/>
        </a:spcAft>
        <a:buClr>
          <a:schemeClr val="tx2"/>
        </a:buClr>
        <a:buChar char="•"/>
        <a:defRPr sz="2533">
          <a:solidFill>
            <a:schemeClr val="tx1"/>
          </a:solidFill>
          <a:latin typeface="+mn-lt"/>
          <a:ea typeface="+mn-ea"/>
          <a:cs typeface="+mn-cs"/>
        </a:defRPr>
      </a:lvl1pPr>
      <a:lvl2pPr marL="990575" indent="-380990" algn="l" rtl="0" fontAlgn="base">
        <a:spcBef>
          <a:spcPct val="20000"/>
        </a:spcBef>
        <a:spcAft>
          <a:spcPct val="0"/>
        </a:spcAft>
        <a:buClr>
          <a:schemeClr val="tx2"/>
        </a:buClr>
        <a:buChar char="•"/>
        <a:defRPr sz="2400">
          <a:solidFill>
            <a:schemeClr val="tx1"/>
          </a:solidFill>
          <a:latin typeface="+mn-lt"/>
          <a:ea typeface="ＭＳ Ｐゴシック" pitchFamily="-1" charset="-128"/>
        </a:defRPr>
      </a:lvl2pPr>
      <a:lvl3pPr marL="1523962" indent="-304792" algn="l" rtl="0" fontAlgn="base">
        <a:spcBef>
          <a:spcPct val="20000"/>
        </a:spcBef>
        <a:spcAft>
          <a:spcPct val="0"/>
        </a:spcAft>
        <a:buClr>
          <a:schemeClr val="tx2"/>
        </a:buClr>
        <a:buChar char="•"/>
        <a:defRPr sz="2267">
          <a:solidFill>
            <a:schemeClr val="tx1"/>
          </a:solidFill>
          <a:latin typeface="+mn-lt"/>
          <a:ea typeface="ＭＳ Ｐゴシック" pitchFamily="-1" charset="-128"/>
        </a:defRPr>
      </a:lvl3pPr>
      <a:lvl4pPr marL="2082748" indent="-304792" algn="l" rtl="0" fontAlgn="base">
        <a:spcBef>
          <a:spcPct val="20000"/>
        </a:spcBef>
        <a:spcAft>
          <a:spcPct val="0"/>
        </a:spcAft>
        <a:buClr>
          <a:schemeClr val="tx2"/>
        </a:buClr>
        <a:buChar char="–"/>
        <a:defRPr sz="2133">
          <a:solidFill>
            <a:schemeClr val="tx1"/>
          </a:solidFill>
          <a:latin typeface="+mn-lt"/>
          <a:ea typeface="ＭＳ Ｐゴシック" pitchFamily="-1" charset="-128"/>
        </a:defRPr>
      </a:lvl4pPr>
      <a:lvl5pPr marL="2641534" indent="-304792" algn="l" rtl="0" fontAlgn="base">
        <a:spcBef>
          <a:spcPct val="20000"/>
        </a:spcBef>
        <a:spcAft>
          <a:spcPct val="0"/>
        </a:spcAft>
        <a:buClr>
          <a:schemeClr val="tx2"/>
        </a:buClr>
        <a:buChar char="»"/>
        <a:defRPr sz="2133" i="1">
          <a:solidFill>
            <a:schemeClr val="tx1"/>
          </a:solidFill>
          <a:latin typeface="+mn-lt"/>
          <a:ea typeface="ＭＳ Ｐゴシック" pitchFamily="-1" charset="-128"/>
        </a:defRPr>
      </a:lvl5pPr>
      <a:lvl6pPr marL="3251119"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3860703"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4470288"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5079873" indent="-304792"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41.jpe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44.gif"/><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6.emf"/><Relationship Id="rId12"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10.png"/><Relationship Id="rId5" Type="http://schemas.openxmlformats.org/officeDocument/2006/relationships/oleObject" Target="../embeddings/oleObject1.bin"/><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chart" Target="../charts/chart1.xml"/><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27.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video" Target="https://www.youtube.com/embed/0TE14Hae0QA" TargetMode="Externa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76000" y="3632200"/>
            <a:ext cx="10803467" cy="2501006"/>
          </a:xfrm>
          <a:prstGeom prst="rect">
            <a:avLst/>
          </a:prstGeom>
          <a:noFill/>
          <a:ln w="50800">
            <a:noFill/>
            <a:miter lim="800000"/>
            <a:headEnd/>
            <a:tailEnd/>
          </a:ln>
          <a:effectLst/>
        </p:spPr>
        <p:txBody>
          <a:bodyPr lIns="0">
            <a:prstTxWarp prst="textNoShape">
              <a:avLst/>
            </a:prstTxWarp>
            <a:spAutoFit/>
          </a:bodyPr>
          <a:lstStyle/>
          <a:p>
            <a:pPr defTabSz="1219170" eaLnBrk="0" fontAlgn="base" hangingPunct="0">
              <a:spcBef>
                <a:spcPct val="50000"/>
              </a:spcBef>
              <a:spcAft>
                <a:spcPct val="0"/>
              </a:spcAft>
            </a:pPr>
            <a:r>
              <a:rPr lang="en-US" sz="3467" dirty="0">
                <a:solidFill>
                  <a:srgbClr val="21677E"/>
                </a:solidFill>
                <a:latin typeface="Arial"/>
                <a:cs typeface="Arial"/>
              </a:rPr>
              <a:t>Going Viral: Natural Selection of Infectious Diseases  </a:t>
            </a:r>
          </a:p>
          <a:p>
            <a:pPr defTabSz="1219170" eaLnBrk="0" fontAlgn="base" hangingPunct="0">
              <a:lnSpc>
                <a:spcPct val="70000"/>
              </a:lnSpc>
              <a:spcBef>
                <a:spcPct val="50000"/>
              </a:spcBef>
              <a:spcAft>
                <a:spcPct val="0"/>
              </a:spcAft>
            </a:pPr>
            <a:endParaRPr lang="en-US" sz="1600" b="1" dirty="0">
              <a:solidFill>
                <a:srgbClr val="9A044B"/>
              </a:solidFill>
              <a:latin typeface="Verdana" pitchFamily="-1" charset="0"/>
              <a:cs typeface="Arial"/>
            </a:endParaRPr>
          </a:p>
          <a:p>
            <a:pPr defTabSz="1219170" eaLnBrk="0" fontAlgn="base" hangingPunct="0">
              <a:lnSpc>
                <a:spcPct val="70000"/>
              </a:lnSpc>
              <a:spcBef>
                <a:spcPct val="50000"/>
              </a:spcBef>
              <a:spcAft>
                <a:spcPct val="0"/>
              </a:spcAft>
            </a:pPr>
            <a:r>
              <a:rPr lang="en-US" sz="2267" b="1" dirty="0">
                <a:solidFill>
                  <a:prstClr val="black"/>
                </a:solidFill>
                <a:latin typeface="Arial"/>
                <a:cs typeface="Arial"/>
              </a:rPr>
              <a:t>Claire Donald </a:t>
            </a:r>
          </a:p>
          <a:p>
            <a:pPr defTabSz="1219170" eaLnBrk="0" fontAlgn="base" hangingPunct="0">
              <a:lnSpc>
                <a:spcPct val="70000"/>
              </a:lnSpc>
              <a:spcBef>
                <a:spcPct val="50000"/>
              </a:spcBef>
              <a:spcAft>
                <a:spcPct val="0"/>
              </a:spcAft>
            </a:pPr>
            <a:r>
              <a:rPr lang="en-US" sz="2267" dirty="0">
                <a:solidFill>
                  <a:prstClr val="black"/>
                </a:solidFill>
                <a:latin typeface="Arial"/>
                <a:cs typeface="Arial"/>
              </a:rPr>
              <a:t>MRC-University of Glasgow Centre for Virus Research</a:t>
            </a:r>
          </a:p>
          <a:p>
            <a:pPr defTabSz="1219170" eaLnBrk="0" fontAlgn="base" hangingPunct="0">
              <a:lnSpc>
                <a:spcPct val="70000"/>
              </a:lnSpc>
              <a:spcBef>
                <a:spcPct val="50000"/>
              </a:spcBef>
              <a:spcAft>
                <a:spcPct val="0"/>
              </a:spcAft>
            </a:pPr>
            <a:r>
              <a:rPr lang="en-US" sz="1600" dirty="0">
                <a:solidFill>
                  <a:prstClr val="black"/>
                </a:solidFill>
                <a:latin typeface="Arial"/>
                <a:cs typeface="Arial"/>
              </a:rPr>
              <a:t>21</a:t>
            </a:r>
            <a:r>
              <a:rPr lang="en-US" sz="1600" baseline="30000" dirty="0">
                <a:solidFill>
                  <a:prstClr val="black"/>
                </a:solidFill>
                <a:latin typeface="Arial"/>
                <a:cs typeface="Arial"/>
              </a:rPr>
              <a:t>st</a:t>
            </a:r>
            <a:r>
              <a:rPr lang="en-US" sz="1600" dirty="0">
                <a:solidFill>
                  <a:prstClr val="black"/>
                </a:solidFill>
                <a:latin typeface="Arial"/>
                <a:cs typeface="Arial"/>
              </a:rPr>
              <a:t> May 2019 </a:t>
            </a:r>
          </a:p>
          <a:p>
            <a:pPr defTabSz="1219170" eaLnBrk="0" fontAlgn="base" hangingPunct="0">
              <a:lnSpc>
                <a:spcPct val="70000"/>
              </a:lnSpc>
              <a:spcBef>
                <a:spcPct val="50000"/>
              </a:spcBef>
              <a:spcAft>
                <a:spcPct val="0"/>
              </a:spcAft>
            </a:pPr>
            <a:endParaRPr lang="en-US" sz="800" dirty="0">
              <a:solidFill>
                <a:prstClr val="black"/>
              </a:solidFill>
              <a:latin typeface="Arial"/>
              <a:cs typeface="Arial"/>
            </a:endParaRPr>
          </a:p>
          <a:p>
            <a:pPr defTabSz="1219170" eaLnBrk="0" fontAlgn="base" hangingPunct="0">
              <a:lnSpc>
                <a:spcPct val="70000"/>
              </a:lnSpc>
              <a:spcBef>
                <a:spcPct val="50000"/>
              </a:spcBef>
              <a:spcAft>
                <a:spcPct val="0"/>
              </a:spcAft>
            </a:pPr>
            <a:r>
              <a:rPr lang="en-US" altLang="en-US" sz="1600" b="1"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claireldonald</a:t>
            </a:r>
            <a:r>
              <a:rPr lang="en-US" altLang="en-US" sz="1600" b="1" dirty="0">
                <a:latin typeface="Arial" panose="020B0604020202020204" pitchFamily="34" charset="0"/>
                <a:cs typeface="Arial" panose="020B0604020202020204" pitchFamily="34" charset="0"/>
              </a:rPr>
              <a:t>          @</a:t>
            </a:r>
            <a:r>
              <a:rPr lang="en-US" altLang="en-US" sz="1600" b="1" dirty="0" err="1">
                <a:latin typeface="Arial" panose="020B0604020202020204" pitchFamily="34" charset="0"/>
                <a:cs typeface="Arial" panose="020B0604020202020204" pitchFamily="34" charset="0"/>
              </a:rPr>
              <a:t>CVRInfo</a:t>
            </a:r>
            <a:endParaRPr lang="en-US" sz="1600" dirty="0">
              <a:solidFill>
                <a:prstClr val="black"/>
              </a:solidFill>
              <a:latin typeface="Arial"/>
              <a:cs typeface="Arial"/>
            </a:endParaRPr>
          </a:p>
        </p:txBody>
      </p:sp>
      <p:pic>
        <p:nvPicPr>
          <p:cNvPr id="3" name="Picture 9" descr="Image result for twitter symbol">
            <a:extLst>
              <a:ext uri="{FF2B5EF4-FFF2-40B4-BE49-F238E27FC236}">
                <a16:creationId xmlns:a16="http://schemas.microsoft.com/office/drawing/2014/main" id="{2D6A44F2-DC21-4F1E-B721-8EF06C08E2F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6534" y="5799537"/>
            <a:ext cx="320929" cy="3209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Image result for twitter symbol">
            <a:extLst>
              <a:ext uri="{FF2B5EF4-FFF2-40B4-BE49-F238E27FC236}">
                <a16:creationId xmlns:a16="http://schemas.microsoft.com/office/drawing/2014/main" id="{836465AD-84B3-4049-8EE7-0D1903D9B3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51864" y="5799536"/>
            <a:ext cx="320929" cy="320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Classical Symptoms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pic>
        <p:nvPicPr>
          <p:cNvPr id="25" name="Picture 4" descr="Image result for zika virus transmission">
            <a:extLst>
              <a:ext uri="{FF2B5EF4-FFF2-40B4-BE49-F238E27FC236}">
                <a16:creationId xmlns:a16="http://schemas.microsoft.com/office/drawing/2014/main" id="{D7DDD92F-9FF1-4146-A1C3-3464968DB55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18542" y="1407463"/>
            <a:ext cx="5572632" cy="4940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09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Further Complications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sp>
        <p:nvSpPr>
          <p:cNvPr id="4" name="Picture 2" descr="Symmetrical inflammatory polyarthritis of the small joints of the hands and tenosynovitis of the wrist joints in a patient with chronic stage of Chikungunya fever">
            <a:extLst>
              <a:ext uri="{FF2B5EF4-FFF2-40B4-BE49-F238E27FC236}">
                <a16:creationId xmlns:a16="http://schemas.microsoft.com/office/drawing/2014/main" id="{9CCC531D-E4F9-4824-964A-3829005C91FC}"/>
              </a:ext>
            </a:extLst>
          </p:cNvPr>
          <p:cNvSpPr>
            <a:spLocks noChangeAspect="1" noChangeArrowheads="1"/>
          </p:cNvSpPr>
          <p:nvPr/>
        </p:nvSpPr>
        <p:spPr bwMode="auto">
          <a:xfrm>
            <a:off x="8289937" y="3268908"/>
            <a:ext cx="1707803" cy="1193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a:endParaRPr lang="en-US" sz="1266">
              <a:solidFill>
                <a:prstClr val="black"/>
              </a:solidFill>
              <a:latin typeface="Calibri" panose="020F0502020204030204"/>
            </a:endParaRPr>
          </a:p>
        </p:txBody>
      </p:sp>
      <p:sp>
        <p:nvSpPr>
          <p:cNvPr id="5" name="Retângulo 4">
            <a:extLst>
              <a:ext uri="{FF2B5EF4-FFF2-40B4-BE49-F238E27FC236}">
                <a16:creationId xmlns:a16="http://schemas.microsoft.com/office/drawing/2014/main" id="{652A5695-7CAA-446C-84D3-6647C346217F}"/>
              </a:ext>
            </a:extLst>
          </p:cNvPr>
          <p:cNvSpPr>
            <a:spLocks noChangeArrowheads="1"/>
          </p:cNvSpPr>
          <p:nvPr/>
        </p:nvSpPr>
        <p:spPr bwMode="auto">
          <a:xfrm>
            <a:off x="8502129" y="4923970"/>
            <a:ext cx="963290" cy="135062"/>
          </a:xfrm>
          <a:prstGeom prst="rect">
            <a:avLst/>
          </a:prstGeom>
          <a:solidFill>
            <a:sysClr val="window" lastClr="FFFFFF"/>
          </a:solidFill>
          <a:ln w="9525">
            <a:solidFill>
              <a:sysClr val="window" lastClr="FFFFFF"/>
            </a:solidFill>
            <a:round/>
            <a:headEnd/>
            <a:tailEnd/>
          </a:ln>
        </p:spPr>
        <p:txBody>
          <a:bodyPr/>
          <a:lstStyle/>
          <a:p>
            <a:pPr defTabSz="457200">
              <a:defRPr/>
            </a:pPr>
            <a:endParaRPr lang="pt-BR" sz="1266" kern="0">
              <a:solidFill>
                <a:prstClr val="black"/>
              </a:solidFill>
              <a:latin typeface="Calibri" panose="020F0502020204030204"/>
            </a:endParaRPr>
          </a:p>
        </p:txBody>
      </p:sp>
      <p:pic>
        <p:nvPicPr>
          <p:cNvPr id="6" name="Picture 5">
            <a:extLst>
              <a:ext uri="{FF2B5EF4-FFF2-40B4-BE49-F238E27FC236}">
                <a16:creationId xmlns:a16="http://schemas.microsoft.com/office/drawing/2014/main" id="{21F6BDA2-757F-4B17-85CC-DACB44D00569}"/>
              </a:ext>
            </a:extLst>
          </p:cNvPr>
          <p:cNvPicPr>
            <a:picLocks noChangeAspect="1"/>
          </p:cNvPicPr>
          <p:nvPr/>
        </p:nvPicPr>
        <p:blipFill>
          <a:blip r:embed="rId3"/>
          <a:stretch>
            <a:fillRect/>
          </a:stretch>
        </p:blipFill>
        <p:spPr>
          <a:xfrm>
            <a:off x="7049653" y="1427912"/>
            <a:ext cx="4082430" cy="2972166"/>
          </a:xfrm>
          <a:prstGeom prst="rect">
            <a:avLst/>
          </a:prstGeom>
        </p:spPr>
      </p:pic>
      <p:sp>
        <p:nvSpPr>
          <p:cNvPr id="8" name="TextBox 7">
            <a:extLst>
              <a:ext uri="{FF2B5EF4-FFF2-40B4-BE49-F238E27FC236}">
                <a16:creationId xmlns:a16="http://schemas.microsoft.com/office/drawing/2014/main" id="{4CFFEF1A-F2DE-47B6-AB9E-D73A3D4318E0}"/>
              </a:ext>
            </a:extLst>
          </p:cNvPr>
          <p:cNvSpPr txBox="1"/>
          <p:nvPr/>
        </p:nvSpPr>
        <p:spPr>
          <a:xfrm>
            <a:off x="918320" y="1618116"/>
            <a:ext cx="5278048" cy="2753703"/>
          </a:xfrm>
          <a:prstGeom prst="rect">
            <a:avLst/>
          </a:prstGeom>
          <a:noFill/>
        </p:spPr>
        <p:txBody>
          <a:bodyPr wrap="none" rtlCol="0">
            <a:spAutoFit/>
          </a:bodyPr>
          <a:lstStyle/>
          <a:p>
            <a:pPr defTabSz="457200"/>
            <a:r>
              <a:rPr lang="en-GB" sz="1687" b="1" dirty="0">
                <a:solidFill>
                  <a:prstClr val="black"/>
                </a:solidFill>
                <a:latin typeface="Helvetica" panose="020B0604020202020204" pitchFamily="34" charset="0"/>
                <a:cs typeface="Helvetica" panose="020B0604020202020204" pitchFamily="34" charset="0"/>
              </a:rPr>
              <a:t>Congenital Zika Syndrome:  </a:t>
            </a:r>
          </a:p>
          <a:p>
            <a:pPr defTabSz="457200"/>
            <a:endParaRPr lang="en-GB" sz="1687" b="1" dirty="0">
              <a:solidFill>
                <a:prstClr val="black"/>
              </a:solidFill>
              <a:latin typeface="Helvetica" panose="020B0604020202020204" pitchFamily="34" charset="0"/>
              <a:cs typeface="Helvetica" panose="020B0604020202020204" pitchFamily="34" charset="0"/>
            </a:endParaRPr>
          </a:p>
          <a:p>
            <a:pPr marL="321457" indent="-321457" defTabSz="457200">
              <a:lnSpc>
                <a:spcPct val="150000"/>
              </a:lnSpc>
              <a:buFontTx/>
              <a:buAutoNum type="arabicPeriod"/>
            </a:pPr>
            <a:r>
              <a:rPr lang="en-GB" sz="1687" b="1" dirty="0">
                <a:solidFill>
                  <a:prstClr val="black"/>
                </a:solidFill>
                <a:latin typeface="Helvetica" panose="020B0604020202020204" pitchFamily="34" charset="0"/>
                <a:cs typeface="Helvetica" panose="020B0604020202020204" pitchFamily="34" charset="0"/>
              </a:rPr>
              <a:t>Severe microcephaly - the skull has collapsed </a:t>
            </a:r>
          </a:p>
          <a:p>
            <a:pPr marL="321457" indent="-321457" defTabSz="457200">
              <a:lnSpc>
                <a:spcPct val="150000"/>
              </a:lnSpc>
              <a:buFontTx/>
              <a:buAutoNum type="arabicPeriod"/>
            </a:pPr>
            <a:r>
              <a:rPr lang="en-GB" sz="1687" b="1" dirty="0">
                <a:solidFill>
                  <a:prstClr val="black"/>
                </a:solidFill>
                <a:latin typeface="Helvetica" panose="020B0604020202020204" pitchFamily="34" charset="0"/>
                <a:cs typeface="Helvetica" panose="020B0604020202020204" pitchFamily="34" charset="0"/>
              </a:rPr>
              <a:t>Decreased brain tissue – brain damage </a:t>
            </a:r>
          </a:p>
          <a:p>
            <a:pPr marL="321457" indent="-321457" defTabSz="457200">
              <a:lnSpc>
                <a:spcPct val="150000"/>
              </a:lnSpc>
              <a:buFontTx/>
              <a:buAutoNum type="arabicPeriod"/>
            </a:pPr>
            <a:r>
              <a:rPr lang="en-GB" sz="1687" b="1" dirty="0">
                <a:solidFill>
                  <a:prstClr val="black"/>
                </a:solidFill>
                <a:latin typeface="Helvetica" panose="020B0604020202020204" pitchFamily="34" charset="0"/>
                <a:cs typeface="Helvetica" panose="020B0604020202020204" pitchFamily="34" charset="0"/>
              </a:rPr>
              <a:t>Damage to the back of the eye </a:t>
            </a:r>
          </a:p>
          <a:p>
            <a:pPr marL="321457" indent="-321457" defTabSz="457200">
              <a:lnSpc>
                <a:spcPct val="150000"/>
              </a:lnSpc>
              <a:buFontTx/>
              <a:buAutoNum type="arabicPeriod"/>
            </a:pPr>
            <a:r>
              <a:rPr lang="en-GB" sz="1687" b="1" dirty="0">
                <a:solidFill>
                  <a:prstClr val="black"/>
                </a:solidFill>
                <a:latin typeface="Helvetica" panose="020B0604020202020204" pitchFamily="34" charset="0"/>
                <a:cs typeface="Helvetica" panose="020B0604020202020204" pitchFamily="34" charset="0"/>
              </a:rPr>
              <a:t>Curved joints </a:t>
            </a:r>
          </a:p>
          <a:p>
            <a:pPr marL="321457" indent="-321457" defTabSz="457200">
              <a:lnSpc>
                <a:spcPct val="150000"/>
              </a:lnSpc>
              <a:buFontTx/>
              <a:buAutoNum type="arabicPeriod"/>
            </a:pPr>
            <a:r>
              <a:rPr lang="en-GB" sz="1687" b="1" dirty="0">
                <a:solidFill>
                  <a:prstClr val="black"/>
                </a:solidFill>
                <a:latin typeface="Helvetica" panose="020B0604020202020204" pitchFamily="34" charset="0"/>
                <a:cs typeface="Helvetica" panose="020B0604020202020204" pitchFamily="34" charset="0"/>
              </a:rPr>
              <a:t>Rigid limbs  </a:t>
            </a:r>
          </a:p>
          <a:p>
            <a:pPr defTabSz="457200"/>
            <a:r>
              <a:rPr lang="en-GB" sz="1266" dirty="0">
                <a:solidFill>
                  <a:prstClr val="black"/>
                </a:solidFill>
                <a:latin typeface="Calibri" panose="020F0502020204030204"/>
              </a:rPr>
              <a:t> </a:t>
            </a:r>
          </a:p>
        </p:txBody>
      </p:sp>
      <p:pic>
        <p:nvPicPr>
          <p:cNvPr id="9" name="Picture 1">
            <a:extLst>
              <a:ext uri="{FF2B5EF4-FFF2-40B4-BE49-F238E27FC236}">
                <a16:creationId xmlns:a16="http://schemas.microsoft.com/office/drawing/2014/main" id="{B8CEE655-063A-45B3-A9D0-243632A5EE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85"/>
          <a:stretch/>
        </p:blipFill>
        <p:spPr bwMode="auto">
          <a:xfrm>
            <a:off x="1155079" y="4371819"/>
            <a:ext cx="4556756" cy="1831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On the left is the CT image of the brain of a 4-month-old with Zika-caused microcephaly. The long arrow points to a bright white calcium deposit; other deposits are scattered through the brain. The short arrow points to a large black splotch; this is a swollen ventricle. The grey is the normal brain tissue that has managed to grow around the damaged areas. For comparison, on the right is the image of a typical 5-month-old baby’s brain; notice that it has no white calcium deposits, and the black ventricles are small and symmetrical. The entire skull is filled with normal brain tissue.">
            <a:extLst>
              <a:ext uri="{FF2B5EF4-FFF2-40B4-BE49-F238E27FC236}">
                <a16:creationId xmlns:a16="http://schemas.microsoft.com/office/drawing/2014/main" id="{4147FE30-C98F-4BA5-B952-D9455DB0B36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15701" y="4923970"/>
            <a:ext cx="3643949" cy="17513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3F87543-5509-476C-BB79-ABE2EAA8E439}"/>
              </a:ext>
            </a:extLst>
          </p:cNvPr>
          <p:cNvSpPr txBox="1"/>
          <p:nvPr/>
        </p:nvSpPr>
        <p:spPr>
          <a:xfrm>
            <a:off x="7715128" y="4627267"/>
            <a:ext cx="2445093" cy="287130"/>
          </a:xfrm>
          <a:prstGeom prst="rect">
            <a:avLst/>
          </a:prstGeom>
          <a:noFill/>
        </p:spPr>
        <p:txBody>
          <a:bodyPr wrap="none" rtlCol="0">
            <a:spAutoFit/>
          </a:bodyPr>
          <a:lstStyle/>
          <a:p>
            <a:pPr defTabSz="457200"/>
            <a:r>
              <a:rPr lang="en-GB" sz="1266" dirty="0" err="1">
                <a:solidFill>
                  <a:prstClr val="black"/>
                </a:solidFill>
                <a:latin typeface="Calibri" panose="020F0502020204030204"/>
              </a:rPr>
              <a:t>Microcephalic</a:t>
            </a:r>
            <a:r>
              <a:rPr lang="en-GB" sz="1266" dirty="0">
                <a:solidFill>
                  <a:prstClr val="black"/>
                </a:solidFill>
                <a:latin typeface="Calibri" panose="020F0502020204030204"/>
              </a:rPr>
              <a:t>	        Healthy  </a:t>
            </a:r>
          </a:p>
        </p:txBody>
      </p:sp>
    </p:spTree>
    <p:extLst>
      <p:ext uri="{BB962C8B-B14F-4D97-AF65-F5344CB8AC3E}">
        <p14:creationId xmlns:p14="http://schemas.microsoft.com/office/powerpoint/2010/main" val="3859710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Further Complications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pic>
        <p:nvPicPr>
          <p:cNvPr id="12" name="Picture 2" descr="Image result for guillain barré syndrome">
            <a:extLst>
              <a:ext uri="{FF2B5EF4-FFF2-40B4-BE49-F238E27FC236}">
                <a16:creationId xmlns:a16="http://schemas.microsoft.com/office/drawing/2014/main" id="{CB5C9351-BFBF-4C99-9EAD-F6767D9EE9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3983" y="3921258"/>
            <a:ext cx="4982766" cy="264542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guillain barré syndrome">
            <a:extLst>
              <a:ext uri="{FF2B5EF4-FFF2-40B4-BE49-F238E27FC236}">
                <a16:creationId xmlns:a16="http://schemas.microsoft.com/office/drawing/2014/main" id="{AC7E1ABD-28AF-4C41-9284-44AFEB0968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3252" y="1439242"/>
            <a:ext cx="4150471" cy="233464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3F55EE6-1667-4112-9AE0-D3385F83BDE3}"/>
              </a:ext>
            </a:extLst>
          </p:cNvPr>
          <p:cNvSpPr txBox="1"/>
          <p:nvPr/>
        </p:nvSpPr>
        <p:spPr>
          <a:xfrm>
            <a:off x="622642" y="1667395"/>
            <a:ext cx="5473358" cy="2913746"/>
          </a:xfrm>
          <a:prstGeom prst="rect">
            <a:avLst/>
          </a:prstGeom>
          <a:noFill/>
        </p:spPr>
        <p:txBody>
          <a:bodyPr wrap="none" rtlCol="0">
            <a:spAutoFit/>
          </a:bodyPr>
          <a:lstStyle/>
          <a:p>
            <a:r>
              <a:rPr lang="en-GB" sz="1687" b="1" dirty="0" err="1">
                <a:latin typeface="Helvetica" panose="020B0604020202020204" pitchFamily="34" charset="0"/>
                <a:cs typeface="Helvetica" panose="020B0604020202020204" pitchFamily="34" charset="0"/>
              </a:rPr>
              <a:t>Guillain-Barré</a:t>
            </a:r>
            <a:r>
              <a:rPr lang="en-GB" sz="1687" b="1" dirty="0">
                <a:latin typeface="Helvetica" panose="020B0604020202020204" pitchFamily="34" charset="0"/>
                <a:cs typeface="Helvetica" panose="020B0604020202020204" pitchFamily="34" charset="0"/>
              </a:rPr>
              <a:t> Syndrome (GBS):  </a:t>
            </a:r>
          </a:p>
          <a:p>
            <a:endParaRPr lang="en-GB" sz="1687" b="1" dirty="0">
              <a:latin typeface="Helvetica" panose="020B0604020202020204" pitchFamily="34" charset="0"/>
              <a:cs typeface="Helvetica" panose="020B0604020202020204" pitchFamily="34" charset="0"/>
            </a:endParaRPr>
          </a:p>
          <a:p>
            <a:r>
              <a:rPr lang="en-GB" sz="1600" b="1" dirty="0">
                <a:latin typeface="Helvetica" panose="020B0604020202020204" pitchFamily="34" charset="0"/>
                <a:cs typeface="Helvetica" panose="020B0604020202020204" pitchFamily="34" charset="0"/>
              </a:rPr>
              <a:t>Muscle weakness in the arms and legs </a:t>
            </a:r>
          </a:p>
          <a:p>
            <a:r>
              <a:rPr lang="en-GB" sz="1600" b="1" dirty="0">
                <a:latin typeface="Helvetica" panose="020B0604020202020204" pitchFamily="34" charset="0"/>
                <a:cs typeface="Helvetica" panose="020B0604020202020204" pitchFamily="34" charset="0"/>
              </a:rPr>
              <a:t>due to immune system attacking the nervous system</a:t>
            </a:r>
          </a:p>
          <a:p>
            <a:endParaRPr lang="en-GB" sz="1600" b="1" dirty="0">
              <a:latin typeface="Helvetica" panose="020B0604020202020204" pitchFamily="34" charset="0"/>
              <a:cs typeface="Helvetica" panose="020B0604020202020204" pitchFamily="34" charset="0"/>
            </a:endParaRPr>
          </a:p>
          <a:p>
            <a:r>
              <a:rPr lang="en-GB" sz="1600" b="1" dirty="0">
                <a:latin typeface="Helvetica" panose="020B0604020202020204" pitchFamily="34" charset="0"/>
                <a:cs typeface="Helvetica" panose="020B0604020202020204" pitchFamily="34" charset="0"/>
              </a:rPr>
              <a:t>GBS is strongly associated with ZIKV, however only a </a:t>
            </a:r>
          </a:p>
          <a:p>
            <a:r>
              <a:rPr lang="en-GB" sz="1600" b="1" dirty="0">
                <a:latin typeface="Helvetica" panose="020B0604020202020204" pitchFamily="34" charset="0"/>
                <a:cs typeface="Helvetica" panose="020B0604020202020204" pitchFamily="34" charset="0"/>
              </a:rPr>
              <a:t>small proportion get GBS </a:t>
            </a:r>
          </a:p>
          <a:p>
            <a:endParaRPr lang="en-GB" sz="1687" b="1" dirty="0">
              <a:cs typeface="Helvetica" panose="020B0604020202020204" pitchFamily="34" charset="0"/>
            </a:endParaRPr>
          </a:p>
          <a:p>
            <a:endParaRPr lang="en-GB" sz="1687" b="1" dirty="0">
              <a:cs typeface="Helvetica" panose="020B0604020202020204" pitchFamily="34" charset="0"/>
            </a:endParaRPr>
          </a:p>
          <a:p>
            <a:endParaRPr lang="en-GB" sz="1687" b="1" dirty="0">
              <a:cs typeface="Helvetica" panose="020B0604020202020204" pitchFamily="34" charset="0"/>
            </a:endParaRPr>
          </a:p>
          <a:p>
            <a:pPr>
              <a:lnSpc>
                <a:spcPct val="150000"/>
              </a:lnSpc>
            </a:pPr>
            <a:r>
              <a:rPr lang="en-GB" sz="1266" dirty="0"/>
              <a:t> </a:t>
            </a:r>
          </a:p>
        </p:txBody>
      </p:sp>
      <p:pic>
        <p:nvPicPr>
          <p:cNvPr id="15" name="Picture 14">
            <a:extLst>
              <a:ext uri="{FF2B5EF4-FFF2-40B4-BE49-F238E27FC236}">
                <a16:creationId xmlns:a16="http://schemas.microsoft.com/office/drawing/2014/main" id="{DFBF2F89-2D68-4775-8034-9F00129EED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3234" y="3773882"/>
            <a:ext cx="3968441" cy="2232248"/>
          </a:xfrm>
          <a:prstGeom prst="rect">
            <a:avLst/>
          </a:prstGeom>
        </p:spPr>
      </p:pic>
    </p:spTree>
    <p:extLst>
      <p:ext uri="{BB962C8B-B14F-4D97-AF65-F5344CB8AC3E}">
        <p14:creationId xmlns:p14="http://schemas.microsoft.com/office/powerpoint/2010/main" val="266790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Treatment Options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pic>
        <p:nvPicPr>
          <p:cNvPr id="8" name="Picture 2" descr="http://www.who.int/entity/mediacentre/news/statements/2016/zikainfosocialmedia.jpg">
            <a:extLst>
              <a:ext uri="{FF2B5EF4-FFF2-40B4-BE49-F238E27FC236}">
                <a16:creationId xmlns:a16="http://schemas.microsoft.com/office/drawing/2014/main" id="{4AD9D15C-2449-477B-9E63-26B577677B9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552750" y="1701094"/>
            <a:ext cx="4600400" cy="4600400"/>
          </a:xfrm>
          <a:prstGeom prst="rect">
            <a:avLst/>
          </a:prstGeom>
          <a:noFill/>
        </p:spPr>
      </p:pic>
      <p:sp>
        <p:nvSpPr>
          <p:cNvPr id="9" name="Content Placeholder 8">
            <a:extLst>
              <a:ext uri="{FF2B5EF4-FFF2-40B4-BE49-F238E27FC236}">
                <a16:creationId xmlns:a16="http://schemas.microsoft.com/office/drawing/2014/main" id="{A1A61CA3-D3D4-492E-A8DA-CB69D9D0A2C4}"/>
              </a:ext>
            </a:extLst>
          </p:cNvPr>
          <p:cNvSpPr txBox="1">
            <a:spLocks/>
          </p:cNvSpPr>
          <p:nvPr/>
        </p:nvSpPr>
        <p:spPr>
          <a:xfrm>
            <a:off x="6153150" y="1825625"/>
            <a:ext cx="3886200"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45">
              <a:lnSpc>
                <a:spcPct val="130000"/>
              </a:lnSpc>
              <a:spcBef>
                <a:spcPct val="0"/>
              </a:spcBef>
              <a:buNone/>
              <a:defRPr/>
            </a:pPr>
            <a:endParaRPr lang="en-GB" altLang="en-US" sz="1477">
              <a:solidFill>
                <a:sysClr val="windowText" lastClr="000000"/>
              </a:solidFill>
              <a:latin typeface="Calibri" panose="020F0502020204030204"/>
            </a:endParaRPr>
          </a:p>
          <a:p>
            <a:pPr defTabSz="914145">
              <a:lnSpc>
                <a:spcPct val="130000"/>
              </a:lnSpc>
              <a:spcBef>
                <a:spcPct val="0"/>
              </a:spcBef>
              <a:defRPr/>
            </a:pPr>
            <a:r>
              <a:rPr lang="en-GB" altLang="en-US">
                <a:solidFill>
                  <a:sysClr val="windowText" lastClr="000000"/>
                </a:solidFill>
                <a:latin typeface="Calibri" panose="020F0502020204030204"/>
              </a:rPr>
              <a:t>No vaccine or treatment </a:t>
            </a:r>
          </a:p>
          <a:p>
            <a:pPr defTabSz="914145">
              <a:lnSpc>
                <a:spcPct val="130000"/>
              </a:lnSpc>
              <a:spcBef>
                <a:spcPct val="0"/>
              </a:spcBef>
              <a:buNone/>
              <a:defRPr/>
            </a:pPr>
            <a:endParaRPr lang="en-GB" altLang="en-US" sz="703">
              <a:solidFill>
                <a:sysClr val="windowText" lastClr="000000"/>
              </a:solidFill>
              <a:latin typeface="Calibri" panose="020F0502020204030204"/>
            </a:endParaRPr>
          </a:p>
          <a:p>
            <a:pPr defTabSz="914145">
              <a:lnSpc>
                <a:spcPct val="130000"/>
              </a:lnSpc>
              <a:spcBef>
                <a:spcPct val="0"/>
              </a:spcBef>
              <a:defRPr/>
            </a:pPr>
            <a:r>
              <a:rPr lang="en-GB" altLang="en-US">
                <a:solidFill>
                  <a:sysClr val="windowText" lastClr="000000"/>
                </a:solidFill>
                <a:latin typeface="Calibri" panose="020F0502020204030204"/>
              </a:rPr>
              <a:t>Protect yourself from mosquito bites</a:t>
            </a:r>
          </a:p>
          <a:p>
            <a:pPr marL="98223" lvl="1" indent="0" defTabSz="914145">
              <a:lnSpc>
                <a:spcPct val="130000"/>
              </a:lnSpc>
              <a:spcBef>
                <a:spcPct val="0"/>
              </a:spcBef>
              <a:buNone/>
              <a:defRPr/>
            </a:pPr>
            <a:r>
              <a:rPr lang="en-GB" altLang="en-US" sz="703">
                <a:solidFill>
                  <a:sysClr val="windowText" lastClr="000000"/>
                </a:solidFill>
                <a:latin typeface="Calibri" panose="020F0502020204030204"/>
              </a:rPr>
              <a:t> </a:t>
            </a:r>
          </a:p>
          <a:p>
            <a:pPr defTabSz="914145">
              <a:lnSpc>
                <a:spcPct val="130000"/>
              </a:lnSpc>
              <a:spcBef>
                <a:spcPct val="0"/>
              </a:spcBef>
              <a:defRPr/>
            </a:pPr>
            <a:r>
              <a:rPr lang="en-GB">
                <a:solidFill>
                  <a:sysClr val="windowText" lastClr="000000"/>
                </a:solidFill>
                <a:latin typeface="Calibri" panose="020F0502020204030204"/>
              </a:rPr>
              <a:t>Treat the symptoms</a:t>
            </a:r>
          </a:p>
          <a:p>
            <a:pPr lvl="1" defTabSz="914145">
              <a:lnSpc>
                <a:spcPct val="130000"/>
              </a:lnSpc>
              <a:spcBef>
                <a:spcPct val="0"/>
              </a:spcBef>
              <a:defRPr/>
            </a:pPr>
            <a:r>
              <a:rPr lang="en-GB">
                <a:solidFill>
                  <a:sysClr val="windowText" lastClr="000000"/>
                </a:solidFill>
                <a:latin typeface="Calibri" panose="020F0502020204030204"/>
              </a:rPr>
              <a:t>Rest and drink plenty of fluids to prevent dehydration </a:t>
            </a:r>
          </a:p>
          <a:p>
            <a:pPr marL="0" indent="0" defTabSz="914145">
              <a:lnSpc>
                <a:spcPct val="130000"/>
              </a:lnSpc>
              <a:spcBef>
                <a:spcPct val="0"/>
              </a:spcBef>
              <a:buNone/>
              <a:defRPr/>
            </a:pPr>
            <a:endParaRPr lang="en-GB" altLang="en-US" sz="1477">
              <a:solidFill>
                <a:sysClr val="windowText" lastClr="000000"/>
              </a:solidFill>
              <a:latin typeface="Calibri" panose="020F0502020204030204"/>
            </a:endParaRPr>
          </a:p>
          <a:p>
            <a:pPr defTabSz="914145">
              <a:lnSpc>
                <a:spcPct val="130000"/>
              </a:lnSpc>
              <a:spcBef>
                <a:spcPct val="0"/>
              </a:spcBef>
              <a:defRPr/>
            </a:pPr>
            <a:endParaRPr lang="en-GB" altLang="en-US" sz="1477">
              <a:solidFill>
                <a:sysClr val="windowText" lastClr="000000"/>
              </a:solidFill>
              <a:latin typeface="Calibri" panose="020F0502020204030204"/>
            </a:endParaRPr>
          </a:p>
          <a:p>
            <a:pPr defTabSz="914145">
              <a:lnSpc>
                <a:spcPct val="130000"/>
              </a:lnSpc>
              <a:spcBef>
                <a:spcPct val="0"/>
              </a:spcBef>
              <a:buNone/>
              <a:defRPr/>
            </a:pPr>
            <a:endParaRPr lang="en-GB" altLang="en-US" sz="1477">
              <a:solidFill>
                <a:sysClr val="windowText" lastClr="000000"/>
              </a:solidFill>
              <a:latin typeface="Calibri" panose="020F0502020204030204"/>
            </a:endParaRPr>
          </a:p>
          <a:p>
            <a:pPr defTabSz="914145">
              <a:lnSpc>
                <a:spcPct val="130000"/>
              </a:lnSpc>
              <a:spcBef>
                <a:spcPct val="0"/>
              </a:spcBef>
              <a:buNone/>
              <a:defRPr/>
            </a:pPr>
            <a:endParaRPr lang="en-GB" altLang="en-US" sz="1477">
              <a:solidFill>
                <a:sysClr val="windowText" lastClr="000000"/>
              </a:solidFill>
              <a:latin typeface="Calibri" panose="020F0502020204030204"/>
            </a:endParaRPr>
          </a:p>
          <a:p>
            <a:pPr defTabSz="914145">
              <a:lnSpc>
                <a:spcPct val="130000"/>
              </a:lnSpc>
              <a:spcBef>
                <a:spcPct val="0"/>
              </a:spcBef>
              <a:buNone/>
              <a:defRPr/>
            </a:pPr>
            <a:endParaRPr lang="en-GB" altLang="en-US" sz="1477">
              <a:solidFill>
                <a:sysClr val="windowText" lastClr="000000"/>
              </a:solidFill>
              <a:latin typeface="Calibri" panose="020F0502020204030204"/>
            </a:endParaRPr>
          </a:p>
          <a:p>
            <a:pPr>
              <a:defRPr/>
            </a:pPr>
            <a:endParaRPr lang="en-GB" sz="1477" dirty="0">
              <a:solidFill>
                <a:sysClr val="windowText" lastClr="000000"/>
              </a:solidFill>
              <a:latin typeface="Calibri" panose="020F0502020204030204"/>
            </a:endParaRPr>
          </a:p>
        </p:txBody>
      </p:sp>
      <p:pic>
        <p:nvPicPr>
          <p:cNvPr id="10" name="Picture 2" descr="mosquitoe exterminator fairfield county ct">
            <a:extLst>
              <a:ext uri="{FF2B5EF4-FFF2-40B4-BE49-F238E27FC236}">
                <a16:creationId xmlns:a16="http://schemas.microsoft.com/office/drawing/2014/main" id="{D082686F-B715-4824-B867-F7C6449AB8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09392" y="4890509"/>
            <a:ext cx="1339453" cy="119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5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The Future of Zika Virus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sp>
        <p:nvSpPr>
          <p:cNvPr id="8" name="Rectangle 5">
            <a:extLst>
              <a:ext uri="{FF2B5EF4-FFF2-40B4-BE49-F238E27FC236}">
                <a16:creationId xmlns:a16="http://schemas.microsoft.com/office/drawing/2014/main" id="{1A84E794-6BDD-4F46-B7E3-12A74C13368D}"/>
              </a:ext>
            </a:extLst>
          </p:cNvPr>
          <p:cNvSpPr>
            <a:spLocks noChangeArrowheads="1"/>
          </p:cNvSpPr>
          <p:nvPr/>
        </p:nvSpPr>
        <p:spPr bwMode="auto">
          <a:xfrm>
            <a:off x="2734307" y="2659868"/>
            <a:ext cx="354955" cy="354955"/>
          </a:xfrm>
          <a:prstGeom prst="rect">
            <a:avLst/>
          </a:prstGeom>
          <a:solidFill>
            <a:sysClr val="window" lastClr="FFFFFF"/>
          </a:solidFill>
          <a:ln w="12700">
            <a:solidFill>
              <a:sysClr val="window" lastClr="FFFFFF"/>
            </a:solidFill>
            <a:round/>
            <a:headEnd/>
            <a:tailEnd/>
          </a:ln>
        </p:spPr>
        <p:txBody>
          <a:bodyPr lIns="35706" tIns="35706" rIns="35706" bIns="35706"/>
          <a:lstStyle/>
          <a:p>
            <a:pPr defTabSz="457200">
              <a:defRPr/>
            </a:pPr>
            <a:endParaRPr lang="en-GB" sz="1266" kern="0">
              <a:solidFill>
                <a:prstClr val="black"/>
              </a:solidFill>
              <a:latin typeface="Calibri" panose="020F0502020204030204"/>
            </a:endParaRPr>
          </a:p>
        </p:txBody>
      </p:sp>
      <p:pic>
        <p:nvPicPr>
          <p:cNvPr id="9" name="Picture 2" descr="Image result for future of zika virus">
            <a:extLst>
              <a:ext uri="{FF2B5EF4-FFF2-40B4-BE49-F238E27FC236}">
                <a16:creationId xmlns:a16="http://schemas.microsoft.com/office/drawing/2014/main" id="{70C8F3DB-0C56-4126-AC8F-3E6E1520FB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48568" y="1393552"/>
            <a:ext cx="3618472"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zika vaccine development">
            <a:extLst>
              <a:ext uri="{FF2B5EF4-FFF2-40B4-BE49-F238E27FC236}">
                <a16:creationId xmlns:a16="http://schemas.microsoft.com/office/drawing/2014/main" id="{3A91C81F-DA23-42AC-97DE-4892875099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1504" y="4038690"/>
            <a:ext cx="4495026" cy="25685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lated image">
            <a:extLst>
              <a:ext uri="{FF2B5EF4-FFF2-40B4-BE49-F238E27FC236}">
                <a16:creationId xmlns:a16="http://schemas.microsoft.com/office/drawing/2014/main" id="{785FB40D-DA73-4248-846C-F5E834F4BC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90535" y="1393552"/>
            <a:ext cx="4536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lated image">
            <a:extLst>
              <a:ext uri="{FF2B5EF4-FFF2-40B4-BE49-F238E27FC236}">
                <a16:creationId xmlns:a16="http://schemas.microsoft.com/office/drawing/2014/main" id="{86051F13-3B98-4793-AE69-F940AD48A15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25886" y="4038689"/>
            <a:ext cx="3944300" cy="25685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6F493B2-449A-4AAA-AD08-160970C99BAB}"/>
              </a:ext>
            </a:extLst>
          </p:cNvPr>
          <p:cNvSpPr txBox="1"/>
          <p:nvPr/>
        </p:nvSpPr>
        <p:spPr>
          <a:xfrm>
            <a:off x="5960922" y="4100365"/>
            <a:ext cx="2125582" cy="341632"/>
          </a:xfrm>
          <a:prstGeom prst="rect">
            <a:avLst/>
          </a:prstGeom>
          <a:noFill/>
        </p:spPr>
        <p:txBody>
          <a:bodyPr wrap="none" rtlCol="0">
            <a:spAutoFit/>
          </a:bodyPr>
          <a:lstStyle/>
          <a:p>
            <a:pPr defTabSz="457200"/>
            <a:r>
              <a:rPr lang="en-GB" sz="1620" b="1" dirty="0">
                <a:solidFill>
                  <a:prstClr val="black"/>
                </a:solidFill>
                <a:latin typeface="Calibri" panose="020F0502020204030204"/>
              </a:rPr>
              <a:t>Vaccine development  </a:t>
            </a:r>
          </a:p>
        </p:txBody>
      </p:sp>
      <p:sp>
        <p:nvSpPr>
          <p:cNvPr id="18" name="TextBox 17">
            <a:extLst>
              <a:ext uri="{FF2B5EF4-FFF2-40B4-BE49-F238E27FC236}">
                <a16:creationId xmlns:a16="http://schemas.microsoft.com/office/drawing/2014/main" id="{F32A05F7-3E4B-47D0-A855-CB18CCBF4C52}"/>
              </a:ext>
            </a:extLst>
          </p:cNvPr>
          <p:cNvSpPr txBox="1"/>
          <p:nvPr/>
        </p:nvSpPr>
        <p:spPr>
          <a:xfrm>
            <a:off x="8771262" y="3518582"/>
            <a:ext cx="1276183" cy="341632"/>
          </a:xfrm>
          <a:prstGeom prst="rect">
            <a:avLst/>
          </a:prstGeom>
          <a:noFill/>
        </p:spPr>
        <p:txBody>
          <a:bodyPr wrap="none" rtlCol="0">
            <a:spAutoFit/>
          </a:bodyPr>
          <a:lstStyle/>
          <a:p>
            <a:pPr defTabSz="457200"/>
            <a:r>
              <a:rPr lang="en-GB" sz="1620" b="1" dirty="0">
                <a:solidFill>
                  <a:prstClr val="black"/>
                </a:solidFill>
                <a:latin typeface="Calibri" panose="020F0502020204030204"/>
              </a:rPr>
              <a:t>Surveillance </a:t>
            </a:r>
          </a:p>
        </p:txBody>
      </p:sp>
      <p:sp>
        <p:nvSpPr>
          <p:cNvPr id="19" name="TextBox 18">
            <a:extLst>
              <a:ext uri="{FF2B5EF4-FFF2-40B4-BE49-F238E27FC236}">
                <a16:creationId xmlns:a16="http://schemas.microsoft.com/office/drawing/2014/main" id="{8C64DFE6-6EBC-4C66-B03C-06A398BB5CBA}"/>
              </a:ext>
            </a:extLst>
          </p:cNvPr>
          <p:cNvSpPr txBox="1"/>
          <p:nvPr/>
        </p:nvSpPr>
        <p:spPr>
          <a:xfrm>
            <a:off x="4017529" y="6217058"/>
            <a:ext cx="960969" cy="341632"/>
          </a:xfrm>
          <a:prstGeom prst="rect">
            <a:avLst/>
          </a:prstGeom>
          <a:noFill/>
        </p:spPr>
        <p:txBody>
          <a:bodyPr wrap="none" rtlCol="0">
            <a:spAutoFit/>
          </a:bodyPr>
          <a:lstStyle/>
          <a:p>
            <a:pPr defTabSz="457200"/>
            <a:r>
              <a:rPr lang="en-GB" sz="1620" b="1" dirty="0">
                <a:solidFill>
                  <a:prstClr val="black"/>
                </a:solidFill>
                <a:latin typeface="Calibri" panose="020F0502020204030204"/>
              </a:rPr>
              <a:t>Research</a:t>
            </a:r>
          </a:p>
        </p:txBody>
      </p:sp>
      <p:sp>
        <p:nvSpPr>
          <p:cNvPr id="20" name="TextBox 19">
            <a:extLst>
              <a:ext uri="{FF2B5EF4-FFF2-40B4-BE49-F238E27FC236}">
                <a16:creationId xmlns:a16="http://schemas.microsoft.com/office/drawing/2014/main" id="{56ACE52F-A757-4089-8FE1-9785C011F880}"/>
              </a:ext>
            </a:extLst>
          </p:cNvPr>
          <p:cNvSpPr txBox="1"/>
          <p:nvPr/>
        </p:nvSpPr>
        <p:spPr>
          <a:xfrm>
            <a:off x="1690536" y="2626547"/>
            <a:ext cx="1752275" cy="341632"/>
          </a:xfrm>
          <a:prstGeom prst="rect">
            <a:avLst/>
          </a:prstGeom>
          <a:noFill/>
        </p:spPr>
        <p:txBody>
          <a:bodyPr wrap="none" rtlCol="0">
            <a:spAutoFit/>
          </a:bodyPr>
          <a:lstStyle/>
          <a:p>
            <a:pPr defTabSz="457200"/>
            <a:r>
              <a:rPr lang="en-GB" sz="1620" b="1" dirty="0">
                <a:solidFill>
                  <a:prstClr val="black"/>
                </a:solidFill>
                <a:latin typeface="Calibri" panose="020F0502020204030204"/>
              </a:rPr>
              <a:t>Mosquito Control </a:t>
            </a:r>
          </a:p>
        </p:txBody>
      </p:sp>
      <p:sp>
        <p:nvSpPr>
          <p:cNvPr id="2" name="Rectangle 1">
            <a:extLst>
              <a:ext uri="{FF2B5EF4-FFF2-40B4-BE49-F238E27FC236}">
                <a16:creationId xmlns:a16="http://schemas.microsoft.com/office/drawing/2014/main" id="{56C4BF47-2012-4372-8C65-135B99918341}"/>
              </a:ext>
            </a:extLst>
          </p:cNvPr>
          <p:cNvSpPr/>
          <p:nvPr/>
        </p:nvSpPr>
        <p:spPr bwMode="auto">
          <a:xfrm>
            <a:off x="289838" y="5968896"/>
            <a:ext cx="1499340" cy="763966"/>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265506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789" y="2735543"/>
            <a:ext cx="2421714" cy="1113979"/>
          </a:xfrm>
        </p:spPr>
        <p:txBody>
          <a:bodyPr/>
          <a:lstStyle/>
          <a:p>
            <a:r>
              <a:rPr lang="en-GB" sz="3200" dirty="0"/>
              <a:t>Thank you!</a:t>
            </a:r>
            <a:r>
              <a:rPr lang="en-GB" dirty="0"/>
              <a:t>  </a:t>
            </a:r>
          </a:p>
        </p:txBody>
      </p:sp>
      <p:pic>
        <p:nvPicPr>
          <p:cNvPr id="5" name="Picture 2" descr="Aedes aegypti/CDC"/>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791398" y="1438509"/>
            <a:ext cx="3268705" cy="4506143"/>
          </a:xfrm>
          <a:prstGeom prst="rect">
            <a:avLst/>
          </a:prstGeom>
          <a:noFill/>
        </p:spPr>
      </p:pic>
    </p:spTree>
    <p:extLst>
      <p:ext uri="{BB962C8B-B14F-4D97-AF65-F5344CB8AC3E}">
        <p14:creationId xmlns:p14="http://schemas.microsoft.com/office/powerpoint/2010/main" val="3172671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ChangeArrowheads="1"/>
          </p:cNvSpPr>
          <p:nvPr/>
        </p:nvSpPr>
        <p:spPr bwMode="auto">
          <a:xfrm>
            <a:off x="1524000" y="0"/>
            <a:ext cx="9144000" cy="6858000"/>
          </a:xfrm>
          <a:prstGeom prst="rect">
            <a:avLst/>
          </a:prstGeom>
          <a:solidFill>
            <a:schemeClr val="bg1"/>
          </a:solidFill>
          <a:ln w="12700" algn="ctr">
            <a:noFill/>
            <a:miter lim="800000"/>
            <a:headEnd/>
            <a:tailEnd/>
          </a:ln>
          <a:effectLst/>
        </p:spPr>
        <p:txBody>
          <a:bodyPr wrap="none" lIns="35715" tIns="35715" rIns="35715" bIns="35715" anchor="ctr"/>
          <a:lstStyle/>
          <a:p>
            <a:endParaRPr lang="en-GB" altLang="en-US" sz="1688"/>
          </a:p>
        </p:txBody>
      </p:sp>
      <p:pic>
        <p:nvPicPr>
          <p:cNvPr id="7171" name="Picture 9" descr="shim"/>
          <p:cNvPicPr>
            <a:picLocks noChangeAspect="1" noChangeArrowheads="1"/>
          </p:cNvPicPr>
          <p:nvPr/>
        </p:nvPicPr>
        <p:blipFill>
          <a:blip r:embed="rId4"/>
          <a:srcRect/>
          <a:stretch>
            <a:fillRect/>
          </a:stretch>
        </p:blipFill>
        <p:spPr bwMode="auto">
          <a:xfrm>
            <a:off x="7888635" y="2451199"/>
            <a:ext cx="113853" cy="209848"/>
          </a:xfrm>
          <a:prstGeom prst="rect">
            <a:avLst/>
          </a:prstGeom>
          <a:noFill/>
          <a:ln w="9525">
            <a:noFill/>
            <a:miter lim="800000"/>
            <a:headEnd/>
            <a:tailEnd/>
          </a:ln>
        </p:spPr>
      </p:pic>
      <p:graphicFrame>
        <p:nvGraphicFramePr>
          <p:cNvPr id="7173" name="Object 13"/>
          <p:cNvGraphicFramePr>
            <a:graphicFrameLocks noChangeAspect="1"/>
          </p:cNvGraphicFramePr>
          <p:nvPr>
            <p:extLst>
              <p:ext uri="{D42A27DB-BD31-4B8C-83A1-F6EECF244321}">
                <p14:modId xmlns:p14="http://schemas.microsoft.com/office/powerpoint/2010/main" val="3201040628"/>
              </p:ext>
            </p:extLst>
          </p:nvPr>
        </p:nvGraphicFramePr>
        <p:xfrm>
          <a:off x="7888635" y="671505"/>
          <a:ext cx="3872762" cy="2916000"/>
        </p:xfrm>
        <a:graphic>
          <a:graphicData uri="http://schemas.openxmlformats.org/presentationml/2006/ole">
            <mc:AlternateContent xmlns:mc="http://schemas.openxmlformats.org/markup-compatibility/2006">
              <mc:Choice xmlns:v="urn:schemas-microsoft-com:vml" Requires="v">
                <p:oleObj spid="_x0000_s1100" name="Image" r:id="rId5" imgW="8419048" imgH="6336508" progId="Photoshop.Image.55">
                  <p:embed/>
                </p:oleObj>
              </mc:Choice>
              <mc:Fallback>
                <p:oleObj name="Image" r:id="rId5" imgW="8419048" imgH="6336508" progId="Photoshop.Image.55">
                  <p:embed/>
                  <p:pic>
                    <p:nvPicPr>
                      <p:cNvPr id="717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8635" y="671505"/>
                        <a:ext cx="3872762" cy="29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174"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1315" y="1723493"/>
            <a:ext cx="4073053" cy="2296047"/>
          </a:xfrm>
          <a:prstGeom prst="rect">
            <a:avLst/>
          </a:prstGeom>
          <a:noFill/>
          <a:ln w="12700" algn="ctr">
            <a:noFill/>
            <a:miter lim="800000"/>
            <a:headEnd/>
            <a:tailEnd/>
          </a:ln>
          <a:effectLst/>
        </p:spPr>
      </p:pic>
      <p:pic>
        <p:nvPicPr>
          <p:cNvPr id="7175" name="Picture 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8786" r="8842"/>
          <a:stretch/>
        </p:blipFill>
        <p:spPr bwMode="auto">
          <a:xfrm>
            <a:off x="575296" y="3897764"/>
            <a:ext cx="3797297" cy="2947913"/>
          </a:xfrm>
          <a:prstGeom prst="rect">
            <a:avLst/>
          </a:prstGeom>
          <a:noFill/>
          <a:ln w="12700" algn="ctr">
            <a:noFill/>
            <a:miter lim="800000"/>
            <a:headEnd/>
            <a:tailEnd/>
          </a:ln>
          <a:effectLst/>
        </p:spPr>
      </p:pic>
      <p:pic>
        <p:nvPicPr>
          <p:cNvPr id="8"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3254" y="1"/>
            <a:ext cx="2878957" cy="2324025"/>
          </a:xfrm>
          <a:prstGeom prst="rect">
            <a:avLst/>
          </a:prstGeom>
          <a:noFill/>
          <a:ln w="9525">
            <a:noFill/>
            <a:miter lim="800000"/>
            <a:headEnd/>
            <a:tailEnd/>
          </a:ln>
          <a:effectLst/>
        </p:spPr>
      </p:pic>
      <p:pic>
        <p:nvPicPr>
          <p:cNvPr id="2" name="Picture 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29631" y="3772039"/>
            <a:ext cx="3197972" cy="2975756"/>
          </a:xfrm>
          <a:prstGeom prst="rect">
            <a:avLst/>
          </a:prstGeom>
        </p:spPr>
      </p:pic>
      <p:pic>
        <p:nvPicPr>
          <p:cNvPr id="3" name="Picture 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72095" y="1794421"/>
            <a:ext cx="2497933" cy="2032411"/>
          </a:xfrm>
          <a:prstGeom prst="rect">
            <a:avLst/>
          </a:prstGeom>
        </p:spPr>
      </p:pic>
      <p:graphicFrame>
        <p:nvGraphicFramePr>
          <p:cNvPr id="7172" name="Object 12"/>
          <p:cNvGraphicFramePr>
            <a:graphicFrameLocks noChangeAspect="1"/>
          </p:cNvGraphicFramePr>
          <p:nvPr>
            <p:extLst/>
          </p:nvPr>
        </p:nvGraphicFramePr>
        <p:xfrm>
          <a:off x="3734103" y="110569"/>
          <a:ext cx="3970363" cy="1612924"/>
        </p:xfrm>
        <a:graphic>
          <a:graphicData uri="http://schemas.openxmlformats.org/presentationml/2006/ole">
            <mc:AlternateContent xmlns:mc="http://schemas.openxmlformats.org/markup-compatibility/2006">
              <mc:Choice xmlns:v="urn:schemas-microsoft-com:vml" Requires="v">
                <p:oleObj spid="_x0000_s1101" name="Image" r:id="rId12" imgW="8253968" imgH="3352381" progId="Photoshop.Image.55">
                  <p:embed/>
                </p:oleObj>
              </mc:Choice>
              <mc:Fallback>
                <p:oleObj name="Image" r:id="rId12" imgW="8253968" imgH="3352381" progId="Photoshop.Image.55">
                  <p:embed/>
                  <p:pic>
                    <p:nvPicPr>
                      <p:cNvPr id="7172"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4103" y="110569"/>
                        <a:ext cx="3970363" cy="1612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585723" y="3742550"/>
            <a:ext cx="3534548" cy="1577029"/>
          </a:xfrm>
          <a:prstGeom prst="rect">
            <a:avLst/>
          </a:prstGeom>
        </p:spPr>
      </p:pic>
      <p:pic>
        <p:nvPicPr>
          <p:cNvPr id="5" name="Picture 4"/>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426573" y="5372460"/>
            <a:ext cx="3991169" cy="1473217"/>
          </a:xfrm>
          <a:prstGeom prst="rect">
            <a:avLst/>
          </a:prstGeom>
        </p:spPr>
      </p:pic>
    </p:spTree>
    <p:extLst>
      <p:ext uri="{BB962C8B-B14F-4D97-AF65-F5344CB8AC3E}">
        <p14:creationId xmlns:p14="http://schemas.microsoft.com/office/powerpoint/2010/main" val="332161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zika outbreak">
            <a:extLst>
              <a:ext uri="{FF2B5EF4-FFF2-40B4-BE49-F238E27FC236}">
                <a16:creationId xmlns:a16="http://schemas.microsoft.com/office/drawing/2014/main" id="{868140A6-4095-4AFB-89AA-2F93B5118B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1320" y="-37864"/>
            <a:ext cx="3549103" cy="40604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5D15204-1972-4513-AEF3-184F8BF84E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95347" y="2725635"/>
            <a:ext cx="3805725" cy="2423584"/>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36639" y="1238302"/>
            <a:ext cx="3805725" cy="1436228"/>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9281" y="1354895"/>
            <a:ext cx="4530436" cy="2639270"/>
          </a:xfrm>
          <a:prstGeom prst="rect">
            <a:avLst/>
          </a:prstGeom>
        </p:spPr>
      </p:pic>
      <p:pic>
        <p:nvPicPr>
          <p:cNvPr id="2050" name="Picture 2" descr="Image result for zika"/>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20836640">
            <a:off x="1209963" y="3500981"/>
            <a:ext cx="2909073" cy="32232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zika virus"/>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186682" y="2307551"/>
            <a:ext cx="3452434" cy="3930302"/>
          </a:xfrm>
          <a:prstGeom prst="rect">
            <a:avLst/>
          </a:prstGeom>
          <a:noFill/>
          <a:extLst>
            <a:ext uri="{909E8E84-426E-40DD-AFC4-6F175D3DCCD1}">
              <a14:hiddenFill xmlns:a14="http://schemas.microsoft.com/office/drawing/2010/main">
                <a:solidFill>
                  <a:srgbClr val="FFFFFF"/>
                </a:solidFill>
              </a14:hiddenFill>
            </a:ext>
          </a:extLst>
        </p:spPr>
      </p:pic>
      <p:pic>
        <p:nvPicPr>
          <p:cNvPr id="7" name="ch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54360">
            <a:off x="7845348" y="474060"/>
            <a:ext cx="3437602" cy="1045473"/>
          </a:xfrm>
          <a:prstGeom prst="rect">
            <a:avLst/>
          </a:prstGeom>
        </p:spPr>
      </p:pic>
      <p:pic>
        <p:nvPicPr>
          <p:cNvPr id="2052" name="Picture 4" descr="Image result for zika headlines"/>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861302">
            <a:off x="7778436" y="4612448"/>
            <a:ext cx="3052637" cy="24773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zika headlines"/>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242665" y="5011403"/>
            <a:ext cx="3302290" cy="18523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zika headline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20592704">
            <a:off x="1110834" y="-98181"/>
            <a:ext cx="3217231" cy="15366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p:cNvGraphicFramePr>
            <a:graphicFrameLocks/>
          </p:cNvGraphicFramePr>
          <p:nvPr>
            <p:extLst>
              <p:ext uri="{D42A27DB-BD31-4B8C-83A1-F6EECF244321}">
                <p14:modId xmlns:p14="http://schemas.microsoft.com/office/powerpoint/2010/main" val="2935287766"/>
              </p:ext>
            </p:extLst>
          </p:nvPr>
        </p:nvGraphicFramePr>
        <p:xfrm>
          <a:off x="3465588" y="1859776"/>
          <a:ext cx="5493889" cy="3597442"/>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196558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4B4878-BCD1-456B-B6D6-ADE681800206}"/>
              </a:ext>
            </a:extLst>
          </p:cNvPr>
          <p:cNvSpPr/>
          <p:nvPr/>
        </p:nvSpPr>
        <p:spPr bwMode="auto">
          <a:xfrm>
            <a:off x="1958586" y="2578018"/>
            <a:ext cx="495546" cy="324465"/>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pic>
        <p:nvPicPr>
          <p:cNvPr id="418" name="Picture 2">
            <a:extLst>
              <a:ext uri="{FF2B5EF4-FFF2-40B4-BE49-F238E27FC236}">
                <a16:creationId xmlns:a16="http://schemas.microsoft.com/office/drawing/2014/main" id="{B98A3D37-BEA8-42AE-963D-BF04CED653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8868" y="1684941"/>
            <a:ext cx="9159133" cy="4080143"/>
          </a:xfrm>
          <a:prstGeom prst="rect">
            <a:avLst/>
          </a:prstGeom>
          <a:noFill/>
          <a:ln w="9525">
            <a:noFill/>
            <a:miter lim="800000"/>
            <a:headEnd/>
            <a:tailEnd/>
          </a:ln>
        </p:spPr>
      </p:pic>
      <p:sp>
        <p:nvSpPr>
          <p:cNvPr id="419" name="Donut 9">
            <a:extLst>
              <a:ext uri="{FF2B5EF4-FFF2-40B4-BE49-F238E27FC236}">
                <a16:creationId xmlns:a16="http://schemas.microsoft.com/office/drawing/2014/main" id="{9BA3CA90-09B3-472B-B8EC-89E107B8919C}"/>
              </a:ext>
            </a:extLst>
          </p:cNvPr>
          <p:cNvSpPr/>
          <p:nvPr/>
        </p:nvSpPr>
        <p:spPr bwMode="auto">
          <a:xfrm>
            <a:off x="2786063" y="3917157"/>
            <a:ext cx="833436" cy="797719"/>
          </a:xfrm>
          <a:prstGeom prst="donut">
            <a:avLst>
              <a:gd name="adj" fmla="val 7867"/>
            </a:avLst>
          </a:prstGeom>
          <a:solidFill>
            <a:srgbClr val="FF3300"/>
          </a:solidFill>
          <a:ln w="12700" cap="flat" cmpd="sng" algn="ctr">
            <a:noFill/>
            <a:prstDash val="solid"/>
            <a:round/>
            <a:headEnd type="none" w="med" len="med"/>
            <a:tailEnd type="none" w="med" len="med"/>
          </a:ln>
          <a:effectLst/>
        </p:spPr>
        <p:txBody>
          <a:bodyPr vert="horz" wrap="square" lIns="35715" tIns="35715" rIns="35715" bIns="35715" numCol="1" rtlCol="0" anchor="t" anchorCtr="0" compatLnSpc="1">
            <a:prstTxWarp prst="textNoShape">
              <a:avLst/>
            </a:prstTxWarp>
          </a:bodyPr>
          <a:lstStyle/>
          <a:p>
            <a:pPr marL="267881" indent="-267881" defTabSz="642915">
              <a:lnSpc>
                <a:spcPct val="60000"/>
              </a:lnSpc>
              <a:spcBef>
                <a:spcPts val="1687"/>
              </a:spcBef>
              <a:buClr>
                <a:srgbClr val="001F2C"/>
              </a:buClr>
              <a:buSzPct val="80000"/>
            </a:pPr>
            <a:endParaRPr lang="en-GB" sz="1266">
              <a:solidFill>
                <a:srgbClr val="001F2C"/>
              </a:solidFill>
              <a:latin typeface="Verdana" pitchFamily="34" charset="0"/>
              <a:ea typeface="ヒラギノ角ゴ ProN W3" pitchFamily="1" charset="-128"/>
              <a:sym typeface="Verdana" pitchFamily="34" charset="0"/>
            </a:endParaRPr>
          </a:p>
        </p:txBody>
      </p:sp>
      <p:sp>
        <p:nvSpPr>
          <p:cNvPr id="420" name="Donut 10">
            <a:extLst>
              <a:ext uri="{FF2B5EF4-FFF2-40B4-BE49-F238E27FC236}">
                <a16:creationId xmlns:a16="http://schemas.microsoft.com/office/drawing/2014/main" id="{A60AB3F5-5D6D-47B1-86CC-57824C34DF71}"/>
              </a:ext>
            </a:extLst>
          </p:cNvPr>
          <p:cNvSpPr/>
          <p:nvPr/>
        </p:nvSpPr>
        <p:spPr bwMode="auto">
          <a:xfrm>
            <a:off x="2226470" y="3523551"/>
            <a:ext cx="722079" cy="726981"/>
          </a:xfrm>
          <a:prstGeom prst="donut">
            <a:avLst>
              <a:gd name="adj" fmla="val 7867"/>
            </a:avLst>
          </a:prstGeom>
          <a:solidFill>
            <a:srgbClr val="FF3300"/>
          </a:solidFill>
          <a:ln w="12700" cap="flat" cmpd="sng" algn="ctr">
            <a:noFill/>
            <a:prstDash val="solid"/>
            <a:round/>
            <a:headEnd type="none" w="med" len="med"/>
            <a:tailEnd type="none" w="med" len="med"/>
          </a:ln>
          <a:effectLst/>
        </p:spPr>
        <p:txBody>
          <a:bodyPr vert="horz" wrap="square" lIns="35715" tIns="35715" rIns="35715" bIns="35715" numCol="1" rtlCol="0" anchor="t" anchorCtr="0" compatLnSpc="1">
            <a:prstTxWarp prst="textNoShape">
              <a:avLst/>
            </a:prstTxWarp>
          </a:bodyPr>
          <a:lstStyle/>
          <a:p>
            <a:pPr marL="267881" indent="-267881" defTabSz="642915">
              <a:lnSpc>
                <a:spcPct val="60000"/>
              </a:lnSpc>
              <a:spcBef>
                <a:spcPts val="1687"/>
              </a:spcBef>
              <a:buClr>
                <a:srgbClr val="001F2C"/>
              </a:buClr>
              <a:buSzPct val="80000"/>
            </a:pPr>
            <a:endParaRPr lang="en-GB" sz="1266">
              <a:solidFill>
                <a:srgbClr val="001F2C"/>
              </a:solidFill>
              <a:latin typeface="Verdana" pitchFamily="34" charset="0"/>
              <a:ea typeface="ヒラギノ角ゴ ProN W3" pitchFamily="1" charset="-128"/>
              <a:sym typeface="Verdana" pitchFamily="34" charset="0"/>
            </a:endParaRPr>
          </a:p>
        </p:txBody>
      </p:sp>
      <p:sp>
        <p:nvSpPr>
          <p:cNvPr id="421" name="Donut 11">
            <a:extLst>
              <a:ext uri="{FF2B5EF4-FFF2-40B4-BE49-F238E27FC236}">
                <a16:creationId xmlns:a16="http://schemas.microsoft.com/office/drawing/2014/main" id="{D6F7BA52-52A5-48C0-B643-85952C669152}"/>
              </a:ext>
            </a:extLst>
          </p:cNvPr>
          <p:cNvSpPr/>
          <p:nvPr/>
        </p:nvSpPr>
        <p:spPr bwMode="auto">
          <a:xfrm>
            <a:off x="5980441" y="3653820"/>
            <a:ext cx="2053477" cy="1653567"/>
          </a:xfrm>
          <a:prstGeom prst="donut">
            <a:avLst>
              <a:gd name="adj" fmla="val 3363"/>
            </a:avLst>
          </a:prstGeom>
          <a:solidFill>
            <a:srgbClr val="FF3300"/>
          </a:solidFill>
          <a:ln w="12700" cap="flat" cmpd="sng" algn="ctr">
            <a:noFill/>
            <a:prstDash val="solid"/>
            <a:round/>
            <a:headEnd type="none" w="med" len="med"/>
            <a:tailEnd type="none" w="med" len="med"/>
          </a:ln>
          <a:effectLst/>
        </p:spPr>
        <p:txBody>
          <a:bodyPr vert="horz" wrap="square" lIns="35715" tIns="35715" rIns="35715" bIns="35715" numCol="1" rtlCol="0" anchor="t" anchorCtr="0" compatLnSpc="1">
            <a:prstTxWarp prst="textNoShape">
              <a:avLst/>
            </a:prstTxWarp>
          </a:bodyPr>
          <a:lstStyle/>
          <a:p>
            <a:pPr marL="267881" indent="-267881" defTabSz="642915">
              <a:lnSpc>
                <a:spcPct val="60000"/>
              </a:lnSpc>
              <a:spcBef>
                <a:spcPts val="1687"/>
              </a:spcBef>
              <a:buClr>
                <a:srgbClr val="001F2C"/>
              </a:buClr>
              <a:buSzPct val="80000"/>
            </a:pPr>
            <a:endParaRPr lang="en-GB" sz="1266">
              <a:solidFill>
                <a:srgbClr val="001F2C"/>
              </a:solidFill>
              <a:latin typeface="Verdana" pitchFamily="34" charset="0"/>
              <a:ea typeface="ヒラギノ角ゴ ProN W3" pitchFamily="1" charset="-128"/>
              <a:sym typeface="Verdana" pitchFamily="34" charset="0"/>
            </a:endParaRPr>
          </a:p>
        </p:txBody>
      </p:sp>
      <p:sp>
        <p:nvSpPr>
          <p:cNvPr id="422" name="Donut 12">
            <a:extLst>
              <a:ext uri="{FF2B5EF4-FFF2-40B4-BE49-F238E27FC236}">
                <a16:creationId xmlns:a16="http://schemas.microsoft.com/office/drawing/2014/main" id="{DAD3E4FD-5DBF-432A-AB2F-5A7E898B28C2}"/>
              </a:ext>
            </a:extLst>
          </p:cNvPr>
          <p:cNvSpPr/>
          <p:nvPr/>
        </p:nvSpPr>
        <p:spPr bwMode="auto">
          <a:xfrm>
            <a:off x="5941220" y="3619500"/>
            <a:ext cx="857249" cy="726282"/>
          </a:xfrm>
          <a:prstGeom prst="donut">
            <a:avLst>
              <a:gd name="adj" fmla="val 7867"/>
            </a:avLst>
          </a:prstGeom>
          <a:solidFill>
            <a:srgbClr val="FF3300"/>
          </a:solidFill>
          <a:ln w="12700" cap="flat" cmpd="sng" algn="ctr">
            <a:noFill/>
            <a:prstDash val="solid"/>
            <a:round/>
            <a:headEnd type="none" w="med" len="med"/>
            <a:tailEnd type="none" w="med" len="med"/>
          </a:ln>
          <a:effectLst/>
        </p:spPr>
        <p:txBody>
          <a:bodyPr vert="horz" wrap="square" lIns="35715" tIns="35715" rIns="35715" bIns="35715" numCol="1" rtlCol="0" anchor="t" anchorCtr="0" compatLnSpc="1">
            <a:prstTxWarp prst="textNoShape">
              <a:avLst/>
            </a:prstTxWarp>
          </a:bodyPr>
          <a:lstStyle/>
          <a:p>
            <a:pPr marL="267881" indent="-267881" defTabSz="642915">
              <a:lnSpc>
                <a:spcPct val="60000"/>
              </a:lnSpc>
              <a:spcBef>
                <a:spcPts val="1687"/>
              </a:spcBef>
              <a:buClr>
                <a:srgbClr val="001F2C"/>
              </a:buClr>
              <a:buSzPct val="80000"/>
            </a:pPr>
            <a:endParaRPr lang="en-GB" sz="1266">
              <a:solidFill>
                <a:srgbClr val="001F2C"/>
              </a:solidFill>
              <a:latin typeface="Verdana" pitchFamily="34" charset="0"/>
              <a:ea typeface="ヒラギノ角ゴ ProN W3" pitchFamily="1" charset="-128"/>
              <a:sym typeface="Verdana" pitchFamily="34" charset="0"/>
            </a:endParaRPr>
          </a:p>
        </p:txBody>
      </p:sp>
      <p:sp>
        <p:nvSpPr>
          <p:cNvPr id="423" name="Donut 13">
            <a:extLst>
              <a:ext uri="{FF2B5EF4-FFF2-40B4-BE49-F238E27FC236}">
                <a16:creationId xmlns:a16="http://schemas.microsoft.com/office/drawing/2014/main" id="{0ED609B9-F6FD-4F2D-9CEF-54D90FA1542A}"/>
              </a:ext>
            </a:extLst>
          </p:cNvPr>
          <p:cNvSpPr/>
          <p:nvPr/>
        </p:nvSpPr>
        <p:spPr bwMode="auto">
          <a:xfrm>
            <a:off x="9167812" y="3655219"/>
            <a:ext cx="1500188" cy="1416844"/>
          </a:xfrm>
          <a:prstGeom prst="donut">
            <a:avLst>
              <a:gd name="adj" fmla="val 2668"/>
            </a:avLst>
          </a:prstGeom>
          <a:solidFill>
            <a:srgbClr val="FF3300"/>
          </a:solidFill>
          <a:ln w="12700" cap="flat" cmpd="sng" algn="ctr">
            <a:noFill/>
            <a:prstDash val="solid"/>
            <a:round/>
            <a:headEnd type="none" w="med" len="med"/>
            <a:tailEnd type="none" w="med" len="med"/>
          </a:ln>
          <a:effectLst/>
        </p:spPr>
        <p:txBody>
          <a:bodyPr vert="horz" wrap="square" lIns="35715" tIns="35715" rIns="35715" bIns="35715" numCol="1" rtlCol="0" anchor="t" anchorCtr="0" compatLnSpc="1">
            <a:prstTxWarp prst="textNoShape">
              <a:avLst/>
            </a:prstTxWarp>
          </a:bodyPr>
          <a:lstStyle/>
          <a:p>
            <a:pPr marL="267881" indent="-267881" defTabSz="642915">
              <a:lnSpc>
                <a:spcPct val="60000"/>
              </a:lnSpc>
              <a:spcBef>
                <a:spcPts val="1687"/>
              </a:spcBef>
              <a:buClr>
                <a:srgbClr val="001F2C"/>
              </a:buClr>
              <a:buSzPct val="80000"/>
            </a:pPr>
            <a:endParaRPr lang="en-GB" sz="1266">
              <a:solidFill>
                <a:srgbClr val="001F2C"/>
              </a:solidFill>
              <a:latin typeface="Verdana" pitchFamily="34" charset="0"/>
              <a:ea typeface="ヒラギノ角ゴ ProN W3" pitchFamily="1" charset="-128"/>
              <a:sym typeface="Verdana" pitchFamily="34" charset="0"/>
            </a:endParaRPr>
          </a:p>
        </p:txBody>
      </p:sp>
      <p:sp>
        <p:nvSpPr>
          <p:cNvPr id="424" name="Rectangle 2">
            <a:extLst>
              <a:ext uri="{FF2B5EF4-FFF2-40B4-BE49-F238E27FC236}">
                <a16:creationId xmlns:a16="http://schemas.microsoft.com/office/drawing/2014/main" id="{9823497D-E044-404B-8C07-B0A6A2892C28}"/>
              </a:ext>
            </a:extLst>
          </p:cNvPr>
          <p:cNvSpPr txBox="1">
            <a:spLocks noGrp="1" noChangeArrowheads="1"/>
          </p:cNvSpPr>
          <p:nvPr>
            <p:ph type="title"/>
          </p:nvPr>
        </p:nvSpPr>
        <p:spPr bwMode="auto">
          <a:xfrm>
            <a:off x="576000" y="458789"/>
            <a:ext cx="10944000" cy="809625"/>
          </a:xfrm>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Worldwide Spread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sp>
        <p:nvSpPr>
          <p:cNvPr id="425" name="TextBox 424">
            <a:extLst>
              <a:ext uri="{FF2B5EF4-FFF2-40B4-BE49-F238E27FC236}">
                <a16:creationId xmlns:a16="http://schemas.microsoft.com/office/drawing/2014/main" id="{71ED6453-DA8A-450A-9F4C-C128E13F655C}"/>
              </a:ext>
            </a:extLst>
          </p:cNvPr>
          <p:cNvSpPr txBox="1"/>
          <p:nvPr/>
        </p:nvSpPr>
        <p:spPr>
          <a:xfrm>
            <a:off x="8352483" y="6421100"/>
            <a:ext cx="2412939" cy="287130"/>
          </a:xfrm>
          <a:prstGeom prst="rect">
            <a:avLst/>
          </a:prstGeom>
          <a:noFill/>
        </p:spPr>
        <p:txBody>
          <a:bodyPr wrap="square" rtlCol="0">
            <a:spAutoFit/>
          </a:bodyPr>
          <a:lstStyle/>
          <a:p>
            <a:pPr defTabSz="457200"/>
            <a:r>
              <a:rPr lang="en-GB" sz="1266" dirty="0">
                <a:solidFill>
                  <a:prstClr val="black"/>
                </a:solidFill>
                <a:latin typeface="Calibri" panose="020F0502020204030204"/>
              </a:rPr>
              <a:t>World Health Organisation, 2016</a:t>
            </a:r>
          </a:p>
        </p:txBody>
      </p:sp>
      <p:sp>
        <p:nvSpPr>
          <p:cNvPr id="29699" name="TextBox 29698">
            <a:extLst>
              <a:ext uri="{FF2B5EF4-FFF2-40B4-BE49-F238E27FC236}">
                <a16:creationId xmlns:a16="http://schemas.microsoft.com/office/drawing/2014/main" id="{8AB5A70A-ACA0-4337-A3E9-C0130A52E454}"/>
              </a:ext>
            </a:extLst>
          </p:cNvPr>
          <p:cNvSpPr txBox="1"/>
          <p:nvPr/>
        </p:nvSpPr>
        <p:spPr>
          <a:xfrm>
            <a:off x="89767" y="1684941"/>
            <a:ext cx="1459360" cy="584775"/>
          </a:xfrm>
          <a:prstGeom prst="rect">
            <a:avLst/>
          </a:prstGeom>
          <a:noFill/>
        </p:spPr>
        <p:txBody>
          <a:bodyPr wrap="square" rtlCol="0">
            <a:spAutoFit/>
          </a:bodyPr>
          <a:lstStyle/>
          <a:p>
            <a:r>
              <a:rPr lang="en-GB" sz="1600" dirty="0"/>
              <a:t>Uganda, </a:t>
            </a:r>
          </a:p>
          <a:p>
            <a:r>
              <a:rPr lang="en-GB" sz="1600" dirty="0"/>
              <a:t>1947</a:t>
            </a:r>
          </a:p>
        </p:txBody>
      </p:sp>
      <p:sp>
        <p:nvSpPr>
          <p:cNvPr id="429" name="Rectangle 428">
            <a:extLst>
              <a:ext uri="{FF2B5EF4-FFF2-40B4-BE49-F238E27FC236}">
                <a16:creationId xmlns:a16="http://schemas.microsoft.com/office/drawing/2014/main" id="{07DB0D4A-E3D2-40DC-BD76-1A7A2AE462DC}"/>
              </a:ext>
            </a:extLst>
          </p:cNvPr>
          <p:cNvSpPr/>
          <p:nvPr/>
        </p:nvSpPr>
        <p:spPr>
          <a:xfrm>
            <a:off x="89767" y="2457637"/>
            <a:ext cx="851387" cy="584775"/>
          </a:xfrm>
          <a:prstGeom prst="rect">
            <a:avLst/>
          </a:prstGeom>
        </p:spPr>
        <p:txBody>
          <a:bodyPr wrap="none">
            <a:spAutoFit/>
          </a:bodyPr>
          <a:lstStyle/>
          <a:p>
            <a:r>
              <a:rPr lang="en-GB" sz="1600" dirty="0">
                <a:latin typeface="Calibri" panose="020F0502020204030204" pitchFamily="34" charset="0"/>
                <a:cs typeface="Calibri" panose="020F0502020204030204" pitchFamily="34" charset="0"/>
              </a:rPr>
              <a:t>Nigeria</a:t>
            </a:r>
            <a:r>
              <a:rPr lang="en-GB" sz="1200" dirty="0">
                <a:latin typeface="Calibri" panose="020F0502020204030204" pitchFamily="34" charset="0"/>
                <a:cs typeface="Calibri" panose="020F0502020204030204" pitchFamily="34" charset="0"/>
              </a:rPr>
              <a:t>, </a:t>
            </a:r>
          </a:p>
          <a:p>
            <a:r>
              <a:rPr lang="en-GB" sz="1600" dirty="0">
                <a:latin typeface="Calibri" panose="020F0502020204030204" pitchFamily="34" charset="0"/>
                <a:cs typeface="Calibri" panose="020F0502020204030204" pitchFamily="34" charset="0"/>
              </a:rPr>
              <a:t>1954</a:t>
            </a:r>
          </a:p>
        </p:txBody>
      </p:sp>
      <p:sp>
        <p:nvSpPr>
          <p:cNvPr id="430" name="Rectangle 429">
            <a:extLst>
              <a:ext uri="{FF2B5EF4-FFF2-40B4-BE49-F238E27FC236}">
                <a16:creationId xmlns:a16="http://schemas.microsoft.com/office/drawing/2014/main" id="{5450A059-E788-4575-A81D-845199C28253}"/>
              </a:ext>
            </a:extLst>
          </p:cNvPr>
          <p:cNvSpPr/>
          <p:nvPr/>
        </p:nvSpPr>
        <p:spPr>
          <a:xfrm>
            <a:off x="92953" y="3231163"/>
            <a:ext cx="601447" cy="584775"/>
          </a:xfrm>
          <a:prstGeom prst="rect">
            <a:avLst/>
          </a:prstGeom>
        </p:spPr>
        <p:txBody>
          <a:bodyPr wrap="none">
            <a:spAutoFit/>
          </a:bodyPr>
          <a:lstStyle/>
          <a:p>
            <a:r>
              <a:rPr lang="en-GB" sz="1600" dirty="0">
                <a:latin typeface="Calibri" panose="020F0502020204030204" pitchFamily="34" charset="0"/>
                <a:cs typeface="Calibri" panose="020F0502020204030204" pitchFamily="34" charset="0"/>
              </a:rPr>
              <a:t>Yap, </a:t>
            </a:r>
          </a:p>
          <a:p>
            <a:r>
              <a:rPr lang="en-GB" sz="1600" dirty="0">
                <a:latin typeface="Calibri" panose="020F0502020204030204" pitchFamily="34" charset="0"/>
                <a:cs typeface="Calibri" panose="020F0502020204030204" pitchFamily="34" charset="0"/>
              </a:rPr>
              <a:t>2007</a:t>
            </a:r>
          </a:p>
        </p:txBody>
      </p:sp>
      <p:sp>
        <p:nvSpPr>
          <p:cNvPr id="431" name="Rectangle 430">
            <a:extLst>
              <a:ext uri="{FF2B5EF4-FFF2-40B4-BE49-F238E27FC236}">
                <a16:creationId xmlns:a16="http://schemas.microsoft.com/office/drawing/2014/main" id="{D0A36326-CCB0-4E46-B47F-931320B54231}"/>
              </a:ext>
            </a:extLst>
          </p:cNvPr>
          <p:cNvSpPr/>
          <p:nvPr/>
        </p:nvSpPr>
        <p:spPr>
          <a:xfrm>
            <a:off x="87282" y="4004689"/>
            <a:ext cx="1202445" cy="584775"/>
          </a:xfrm>
          <a:prstGeom prst="rect">
            <a:avLst/>
          </a:prstGeom>
        </p:spPr>
        <p:txBody>
          <a:bodyPr wrap="none">
            <a:spAutoFit/>
          </a:bodyPr>
          <a:lstStyle/>
          <a:p>
            <a:r>
              <a:rPr lang="en-GB" sz="1600" dirty="0">
                <a:latin typeface="Calibri" panose="020F0502020204030204" pitchFamily="34" charset="0"/>
                <a:cs typeface="Calibri" panose="020F0502020204030204" pitchFamily="34" charset="0"/>
              </a:rPr>
              <a:t>Micronesia, </a:t>
            </a:r>
          </a:p>
          <a:p>
            <a:r>
              <a:rPr lang="en-GB" sz="1600" dirty="0">
                <a:latin typeface="Calibri" panose="020F0502020204030204" pitchFamily="34" charset="0"/>
                <a:cs typeface="Calibri" panose="020F0502020204030204" pitchFamily="34" charset="0"/>
              </a:rPr>
              <a:t>2009-2013</a:t>
            </a:r>
          </a:p>
        </p:txBody>
      </p:sp>
      <p:sp>
        <p:nvSpPr>
          <p:cNvPr id="432" name="Rectangle 431">
            <a:extLst>
              <a:ext uri="{FF2B5EF4-FFF2-40B4-BE49-F238E27FC236}">
                <a16:creationId xmlns:a16="http://schemas.microsoft.com/office/drawing/2014/main" id="{86AF843F-F076-4EE1-95AB-D3568009CC29}"/>
              </a:ext>
            </a:extLst>
          </p:cNvPr>
          <p:cNvSpPr/>
          <p:nvPr/>
        </p:nvSpPr>
        <p:spPr>
          <a:xfrm>
            <a:off x="48215" y="4777385"/>
            <a:ext cx="1502206" cy="584775"/>
          </a:xfrm>
          <a:prstGeom prst="rect">
            <a:avLst/>
          </a:prstGeom>
        </p:spPr>
        <p:txBody>
          <a:bodyPr wrap="none">
            <a:spAutoFit/>
          </a:bodyPr>
          <a:lstStyle/>
          <a:p>
            <a:r>
              <a:rPr lang="en-GB" sz="1600" dirty="0">
                <a:latin typeface="Calibri" panose="020F0502020204030204" pitchFamily="34" charset="0"/>
                <a:cs typeface="Calibri" panose="020F0502020204030204" pitchFamily="34" charset="0"/>
              </a:rPr>
              <a:t>South America, </a:t>
            </a:r>
          </a:p>
          <a:p>
            <a:r>
              <a:rPr lang="en-GB" sz="1600" dirty="0">
                <a:latin typeface="Calibri" panose="020F0502020204030204" pitchFamily="34" charset="0"/>
                <a:cs typeface="Calibri" panose="020F0502020204030204" pitchFamily="34" charset="0"/>
              </a:rPr>
              <a:t>2015</a:t>
            </a:r>
          </a:p>
        </p:txBody>
      </p:sp>
    </p:spTree>
    <p:extLst>
      <p:ext uri="{BB962C8B-B14F-4D97-AF65-F5344CB8AC3E}">
        <p14:creationId xmlns:p14="http://schemas.microsoft.com/office/powerpoint/2010/main" val="5576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1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4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42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3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42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0" animBg="1"/>
      <p:bldP spid="419" grpId="1" animBg="1"/>
      <p:bldP spid="420" grpId="0" animBg="1"/>
      <p:bldP spid="420" grpId="1" animBg="1"/>
      <p:bldP spid="421" grpId="0" animBg="1"/>
      <p:bldP spid="421" grpId="1" animBg="1"/>
      <p:bldP spid="422" grpId="0" animBg="1"/>
      <p:bldP spid="422" grpId="1" animBg="1"/>
      <p:bldP spid="423" grpId="0" animBg="1"/>
      <p:bldP spid="29699" grpId="0"/>
      <p:bldP spid="429" grpId="0"/>
      <p:bldP spid="430" grpId="0"/>
      <p:bldP spid="431" grpId="0"/>
      <p:bldP spid="43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4B4878-BCD1-456B-B6D6-ADE681800206}"/>
              </a:ext>
            </a:extLst>
          </p:cNvPr>
          <p:cNvSpPr/>
          <p:nvPr/>
        </p:nvSpPr>
        <p:spPr bwMode="auto">
          <a:xfrm>
            <a:off x="1958586" y="2578018"/>
            <a:ext cx="495546" cy="324465"/>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pic>
        <p:nvPicPr>
          <p:cNvPr id="414" name="Picture 2" descr="Image result for zika em">
            <a:extLst>
              <a:ext uri="{FF2B5EF4-FFF2-40B4-BE49-F238E27FC236}">
                <a16:creationId xmlns:a16="http://schemas.microsoft.com/office/drawing/2014/main" id="{8BB083E8-71AB-4181-9381-A21AEF1AE24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11751" y="1477350"/>
            <a:ext cx="4572000" cy="4724401"/>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4" descr="https://cdn.rcsb.org/pdb101/motm/images/197-Zika_Virus-5ire_glyc.jpg">
            <a:extLst>
              <a:ext uri="{FF2B5EF4-FFF2-40B4-BE49-F238E27FC236}">
                <a16:creationId xmlns:a16="http://schemas.microsoft.com/office/drawing/2014/main" id="{7188F9AB-93C2-4C48-9D14-212BEB953FA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1731" y="1718459"/>
            <a:ext cx="4345200" cy="43743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D2A048D-19B6-4653-A883-2611AB45C6BA}"/>
              </a:ext>
            </a:extLst>
          </p:cNvPr>
          <p:cNvSpPr/>
          <p:nvPr/>
        </p:nvSpPr>
        <p:spPr>
          <a:xfrm>
            <a:off x="4414413" y="6201752"/>
            <a:ext cx="2446888" cy="276999"/>
          </a:xfrm>
          <a:prstGeom prst="rect">
            <a:avLst/>
          </a:prstGeom>
        </p:spPr>
        <p:txBody>
          <a:bodyPr wrap="none">
            <a:spAutoFit/>
          </a:bodyPr>
          <a:lstStyle/>
          <a:p>
            <a:r>
              <a:rPr lang="en-GB" sz="1200" i="1" dirty="0">
                <a:solidFill>
                  <a:srgbClr val="222222"/>
                </a:solidFill>
                <a:latin typeface="Calibri" panose="020F0502020204030204" pitchFamily="34" charset="0"/>
                <a:cs typeface="Calibri" panose="020F0502020204030204" pitchFamily="34" charset="0"/>
              </a:rPr>
              <a:t>[Purdue University/</a:t>
            </a:r>
            <a:r>
              <a:rPr lang="en-GB" sz="1200" i="1" dirty="0" err="1">
                <a:solidFill>
                  <a:srgbClr val="222222"/>
                </a:solidFill>
                <a:latin typeface="Calibri" panose="020F0502020204030204" pitchFamily="34" charset="0"/>
                <a:cs typeface="Calibri" panose="020F0502020204030204" pitchFamily="34" charset="0"/>
              </a:rPr>
              <a:t>Rossmann</a:t>
            </a:r>
            <a:r>
              <a:rPr lang="en-GB" sz="1200" i="1" dirty="0">
                <a:solidFill>
                  <a:srgbClr val="222222"/>
                </a:solidFill>
                <a:latin typeface="Calibri" panose="020F0502020204030204" pitchFamily="34" charset="0"/>
                <a:cs typeface="Calibri" panose="020F0502020204030204" pitchFamily="34" charset="0"/>
              </a:rPr>
              <a:t>/Kuhn]</a:t>
            </a:r>
            <a:endParaRPr lang="en-GB" sz="12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29D9D9F-4E7E-474F-AD8A-F0DBB42AA162}"/>
              </a:ext>
            </a:extLst>
          </p:cNvPr>
          <p:cNvSpPr/>
          <p:nvPr/>
        </p:nvSpPr>
        <p:spPr>
          <a:xfrm>
            <a:off x="9810005" y="6201751"/>
            <a:ext cx="1356462" cy="276999"/>
          </a:xfrm>
          <a:prstGeom prst="rect">
            <a:avLst/>
          </a:prstGeom>
        </p:spPr>
        <p:txBody>
          <a:bodyPr wrap="none">
            <a:spAutoFit/>
          </a:bodyPr>
          <a:lstStyle/>
          <a:p>
            <a:r>
              <a:rPr lang="en-GB" sz="1200" i="1" dirty="0">
                <a:solidFill>
                  <a:srgbClr val="222222"/>
                </a:solidFill>
                <a:latin typeface="Calibri" panose="020F0502020204030204" pitchFamily="34" charset="0"/>
                <a:cs typeface="Calibri" panose="020F0502020204030204" pitchFamily="34" charset="0"/>
              </a:rPr>
              <a:t>[PDP-101.rcsb.org]</a:t>
            </a:r>
            <a:endParaRPr lang="en-GB" sz="1200" dirty="0">
              <a:latin typeface="Calibri" panose="020F0502020204030204" pitchFamily="34" charset="0"/>
              <a:cs typeface="Calibri" panose="020F0502020204030204" pitchFamily="34" charset="0"/>
            </a:endParaRPr>
          </a:p>
        </p:txBody>
      </p:sp>
      <p:sp>
        <p:nvSpPr>
          <p:cNvPr id="7" name="Rectangle 2">
            <a:extLst>
              <a:ext uri="{FF2B5EF4-FFF2-40B4-BE49-F238E27FC236}">
                <a16:creationId xmlns:a16="http://schemas.microsoft.com/office/drawing/2014/main" id="{20CE0309-CFF1-45A8-BAB4-5EAD2A8C2A21}"/>
              </a:ext>
            </a:extLst>
          </p:cNvPr>
          <p:cNvSpPr txBox="1">
            <a:spLocks noGrp="1" noChangeArrowheads="1"/>
          </p:cNvSpPr>
          <p:nvPr>
            <p:ph type="title"/>
          </p:nvPr>
        </p:nvSpPr>
        <p:spPr bwMode="auto">
          <a:xfrm>
            <a:off x="576000" y="458789"/>
            <a:ext cx="10944000" cy="809625"/>
          </a:xfrm>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Virus Structures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spTree>
    <p:extLst>
      <p:ext uri="{BB962C8B-B14F-4D97-AF65-F5344CB8AC3E}">
        <p14:creationId xmlns:p14="http://schemas.microsoft.com/office/powerpoint/2010/main" val="50239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Family Tree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pic>
        <p:nvPicPr>
          <p:cNvPr id="407" name="Picture 19">
            <a:extLst>
              <a:ext uri="{FF2B5EF4-FFF2-40B4-BE49-F238E27FC236}">
                <a16:creationId xmlns:a16="http://schemas.microsoft.com/office/drawing/2014/main" id="{6887D900-1ED9-4170-9486-30992B2F60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5618" y="1749485"/>
            <a:ext cx="8644382" cy="3952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8" name="TextBox 407">
            <a:extLst>
              <a:ext uri="{FF2B5EF4-FFF2-40B4-BE49-F238E27FC236}">
                <a16:creationId xmlns:a16="http://schemas.microsoft.com/office/drawing/2014/main" id="{84558562-D942-44BF-A3AF-0856A475B644}"/>
              </a:ext>
            </a:extLst>
          </p:cNvPr>
          <p:cNvSpPr txBox="1">
            <a:spLocks noChangeArrowheads="1"/>
          </p:cNvSpPr>
          <p:nvPr/>
        </p:nvSpPr>
        <p:spPr bwMode="auto">
          <a:xfrm>
            <a:off x="247282" y="1457409"/>
            <a:ext cx="4253880" cy="84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64280" tIns="32140" rIns="64280" bIns="32140">
            <a:spAutoFit/>
          </a:bodyPr>
          <a:lstStyle>
            <a:lvl1pPr>
              <a:defRPr sz="2400">
                <a:solidFill>
                  <a:schemeClr val="tx1"/>
                </a:solidFill>
                <a:latin typeface="Arial" charset="0"/>
                <a:ea typeface="ヒラギノ角ゴ ProN W3" charset="0"/>
                <a:cs typeface="ヒラギノ角ゴ ProN W3" charset="0"/>
              </a:defRPr>
            </a:lvl1pPr>
            <a:lvl2pPr marL="742950" indent="-285750">
              <a:defRPr sz="2400">
                <a:solidFill>
                  <a:schemeClr val="tx1"/>
                </a:solidFill>
                <a:latin typeface="Arial" charset="0"/>
                <a:ea typeface="ヒラギノ角ゴ ProN W3" charset="0"/>
                <a:cs typeface="ヒラギノ角ゴ ProN W3" charset="0"/>
              </a:defRPr>
            </a:lvl2pPr>
            <a:lvl3pPr marL="1143000" indent="-228600">
              <a:defRPr sz="2400">
                <a:solidFill>
                  <a:schemeClr val="tx1"/>
                </a:solidFill>
                <a:latin typeface="Arial" charset="0"/>
                <a:ea typeface="ヒラギノ角ゴ ProN W3" charset="0"/>
                <a:cs typeface="ヒラギノ角ゴ ProN W3" charset="0"/>
              </a:defRPr>
            </a:lvl3pPr>
            <a:lvl4pPr marL="1600200" indent="-228600">
              <a:defRPr sz="2400">
                <a:solidFill>
                  <a:schemeClr val="tx1"/>
                </a:solidFill>
                <a:latin typeface="Arial" charset="0"/>
                <a:ea typeface="ヒラギノ角ゴ ProN W3" charset="0"/>
                <a:cs typeface="ヒラギノ角ゴ ProN W3" charset="0"/>
              </a:defRPr>
            </a:lvl4pPr>
            <a:lvl5pPr marL="2057400" indent="-228600">
              <a:defRPr sz="2400">
                <a:solidFill>
                  <a:schemeClr val="tx1"/>
                </a:solidFill>
                <a:latin typeface="Arial" charset="0"/>
                <a:ea typeface="ヒラギノ角ゴ ProN W3" charset="0"/>
                <a:cs typeface="ヒラギノ角ゴ ProN W3" charset="0"/>
              </a:defRPr>
            </a:lvl5pPr>
            <a:lvl6pPr marL="2514600" indent="-228600"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6pPr>
            <a:lvl7pPr marL="2971800" indent="-228600"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7pPr>
            <a:lvl8pPr marL="3429000" indent="-228600"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8pPr>
            <a:lvl9pPr marL="3886200" indent="-228600" eaLnBrk="0" fontAlgn="base" hangingPunct="0">
              <a:spcBef>
                <a:spcPct val="0"/>
              </a:spcBef>
              <a:spcAft>
                <a:spcPct val="0"/>
              </a:spcAft>
              <a:defRPr sz="2400">
                <a:solidFill>
                  <a:schemeClr val="tx1"/>
                </a:solidFill>
                <a:latin typeface="Arial" charset="0"/>
                <a:ea typeface="ヒラギノ角ゴ ProN W3" charset="0"/>
                <a:cs typeface="ヒラギノ角ゴ ProN W3" charset="0"/>
              </a:defRPr>
            </a:lvl9pPr>
          </a:lstStyle>
          <a:p>
            <a:pPr defTabSz="457200"/>
            <a:r>
              <a:rPr lang="en-GB" sz="1687" b="1" dirty="0">
                <a:solidFill>
                  <a:prstClr val="black"/>
                </a:solidFill>
                <a:latin typeface="Helvetica" charset="0"/>
              </a:rPr>
              <a:t>Family: </a:t>
            </a:r>
            <a:r>
              <a:rPr lang="en-GB" sz="1687" b="1" i="1" dirty="0">
                <a:solidFill>
                  <a:prstClr val="black"/>
                </a:solidFill>
                <a:latin typeface="Helvetica" charset="0"/>
              </a:rPr>
              <a:t>Flaviviridae</a:t>
            </a:r>
          </a:p>
          <a:p>
            <a:pPr defTabSz="457200"/>
            <a:r>
              <a:rPr lang="en-GB" sz="1687" b="1" dirty="0">
                <a:solidFill>
                  <a:prstClr val="black"/>
                </a:solidFill>
                <a:latin typeface="Helvetica" charset="0"/>
              </a:rPr>
              <a:t>Genus: </a:t>
            </a:r>
            <a:r>
              <a:rPr lang="en-GB" sz="1687" b="1" i="1" dirty="0">
                <a:solidFill>
                  <a:prstClr val="black"/>
                </a:solidFill>
                <a:latin typeface="Helvetica" charset="0"/>
              </a:rPr>
              <a:t>Flavivirus</a:t>
            </a:r>
          </a:p>
          <a:p>
            <a:pPr defTabSz="457200"/>
            <a:endParaRPr lang="en-GB" sz="1687" b="1" dirty="0">
              <a:solidFill>
                <a:prstClr val="black"/>
              </a:solidFill>
              <a:latin typeface="Helvetica" charset="0"/>
            </a:endParaRPr>
          </a:p>
        </p:txBody>
      </p:sp>
      <p:sp>
        <p:nvSpPr>
          <p:cNvPr id="409" name="Oval 408">
            <a:extLst>
              <a:ext uri="{FF2B5EF4-FFF2-40B4-BE49-F238E27FC236}">
                <a16:creationId xmlns:a16="http://schemas.microsoft.com/office/drawing/2014/main" id="{1611E1C4-F653-47F2-A4D7-E777CC2FB52D}"/>
              </a:ext>
            </a:extLst>
          </p:cNvPr>
          <p:cNvSpPr/>
          <p:nvPr/>
        </p:nvSpPr>
        <p:spPr>
          <a:xfrm>
            <a:off x="7434971" y="3940085"/>
            <a:ext cx="2365969" cy="1431054"/>
          </a:xfrm>
          <a:prstGeom prst="ellipse">
            <a:avLst/>
          </a:prstGeom>
          <a:noFill/>
          <a:ln w="28575" cap="flat" cmpd="sng" algn="ctr">
            <a:solidFill>
              <a:srgbClr val="FF0000"/>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410" name="Oval 409">
            <a:extLst>
              <a:ext uri="{FF2B5EF4-FFF2-40B4-BE49-F238E27FC236}">
                <a16:creationId xmlns:a16="http://schemas.microsoft.com/office/drawing/2014/main" id="{D084FD44-A581-4215-B1D9-491E29FE9170}"/>
              </a:ext>
            </a:extLst>
          </p:cNvPr>
          <p:cNvSpPr/>
          <p:nvPr/>
        </p:nvSpPr>
        <p:spPr>
          <a:xfrm>
            <a:off x="7089727" y="5141008"/>
            <a:ext cx="1989493" cy="405015"/>
          </a:xfrm>
          <a:prstGeom prst="ellipse">
            <a:avLst/>
          </a:prstGeom>
          <a:noFill/>
          <a:ln w="28575" cap="flat" cmpd="sng" algn="ctr">
            <a:solidFill>
              <a:srgbClr val="FF0000"/>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411" name="Oval 410">
            <a:extLst>
              <a:ext uri="{FF2B5EF4-FFF2-40B4-BE49-F238E27FC236}">
                <a16:creationId xmlns:a16="http://schemas.microsoft.com/office/drawing/2014/main" id="{4D522FE1-5EB1-4013-838E-FC0EA82E3175}"/>
              </a:ext>
            </a:extLst>
          </p:cNvPr>
          <p:cNvSpPr/>
          <p:nvPr/>
        </p:nvSpPr>
        <p:spPr>
          <a:xfrm>
            <a:off x="7811447" y="3399253"/>
            <a:ext cx="1989493" cy="405015"/>
          </a:xfrm>
          <a:prstGeom prst="ellipse">
            <a:avLst/>
          </a:prstGeom>
          <a:noFill/>
          <a:ln w="28575" cap="flat" cmpd="sng" algn="ctr">
            <a:solidFill>
              <a:srgbClr val="FF0000"/>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pic>
        <p:nvPicPr>
          <p:cNvPr id="412" name="Graphic 17" descr="Right Pointing Backhand Index ">
            <a:extLst>
              <a:ext uri="{FF2B5EF4-FFF2-40B4-BE49-F238E27FC236}">
                <a16:creationId xmlns:a16="http://schemas.microsoft.com/office/drawing/2014/main" id="{BC125076-D8DD-434E-A4E5-0AB8A2A7CB0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flipH="1">
            <a:off x="8018585" y="1749485"/>
            <a:ext cx="509201" cy="718045"/>
          </a:xfrm>
          <a:prstGeom prst="rect">
            <a:avLst/>
          </a:prstGeom>
        </p:spPr>
      </p:pic>
      <p:sp>
        <p:nvSpPr>
          <p:cNvPr id="5" name="Rectangle 4">
            <a:extLst>
              <a:ext uri="{FF2B5EF4-FFF2-40B4-BE49-F238E27FC236}">
                <a16:creationId xmlns:a16="http://schemas.microsoft.com/office/drawing/2014/main" id="{674B4878-BCD1-456B-B6D6-ADE681800206}"/>
              </a:ext>
            </a:extLst>
          </p:cNvPr>
          <p:cNvSpPr/>
          <p:nvPr/>
        </p:nvSpPr>
        <p:spPr bwMode="auto">
          <a:xfrm>
            <a:off x="2581802" y="1848681"/>
            <a:ext cx="551710" cy="385760"/>
          </a:xfrm>
          <a:prstGeom prst="rect">
            <a:avLst/>
          </a:prstGeom>
          <a:solidFill>
            <a:schemeClr val="bg1"/>
          </a:solidFill>
          <a:ln w="5080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 charset="0"/>
            </a:endParaRPr>
          </a:p>
        </p:txBody>
      </p:sp>
    </p:spTree>
    <p:extLst>
      <p:ext uri="{BB962C8B-B14F-4D97-AF65-F5344CB8AC3E}">
        <p14:creationId xmlns:p14="http://schemas.microsoft.com/office/powerpoint/2010/main" val="113381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0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animBg="1"/>
      <p:bldP spid="409" grpId="1" animBg="1"/>
      <p:bldP spid="410" grpId="0" animBg="1"/>
      <p:bldP spid="410" grpId="1" animBg="1"/>
      <p:bldP spid="41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Transmission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grpSp>
        <p:nvGrpSpPr>
          <p:cNvPr id="26" name="Group 25">
            <a:extLst>
              <a:ext uri="{FF2B5EF4-FFF2-40B4-BE49-F238E27FC236}">
                <a16:creationId xmlns:a16="http://schemas.microsoft.com/office/drawing/2014/main" id="{71498391-9BBC-4E60-83DF-4B63C7195E36}"/>
              </a:ext>
            </a:extLst>
          </p:cNvPr>
          <p:cNvGrpSpPr/>
          <p:nvPr/>
        </p:nvGrpSpPr>
        <p:grpSpPr>
          <a:xfrm>
            <a:off x="2305784" y="1320408"/>
            <a:ext cx="8370494" cy="5134946"/>
            <a:chOff x="534011" y="1568181"/>
            <a:chExt cx="8370494" cy="5134946"/>
          </a:xfrm>
        </p:grpSpPr>
        <p:grpSp>
          <p:nvGrpSpPr>
            <p:cNvPr id="27" name="Group 26">
              <a:extLst>
                <a:ext uri="{FF2B5EF4-FFF2-40B4-BE49-F238E27FC236}">
                  <a16:creationId xmlns:a16="http://schemas.microsoft.com/office/drawing/2014/main" id="{D5E8F09F-B184-45E2-8F73-49492B604D77}"/>
                </a:ext>
              </a:extLst>
            </p:cNvPr>
            <p:cNvGrpSpPr/>
            <p:nvPr/>
          </p:nvGrpSpPr>
          <p:grpSpPr>
            <a:xfrm>
              <a:off x="534011" y="1568181"/>
              <a:ext cx="8370494" cy="5134946"/>
              <a:chOff x="534011" y="1223937"/>
              <a:chExt cx="8370494" cy="5134946"/>
            </a:xfrm>
          </p:grpSpPr>
          <p:pic>
            <p:nvPicPr>
              <p:cNvPr id="29" name="Picture 4" descr="https://cdn-images-1.medium.com/max/2000/1*VyJUe8udCHDxtVDLyVud_A.jpeg">
                <a:extLst>
                  <a:ext uri="{FF2B5EF4-FFF2-40B4-BE49-F238E27FC236}">
                    <a16:creationId xmlns:a16="http://schemas.microsoft.com/office/drawing/2014/main" id="{B82B015B-BB25-4A17-9A4C-9D1993B7824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06246" y="1875316"/>
                <a:ext cx="1345623" cy="1267691"/>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F73E1C03-86FC-4774-9503-29EE575A09D8}"/>
                  </a:ext>
                </a:extLst>
              </p:cNvPr>
              <p:cNvGrpSpPr/>
              <p:nvPr/>
            </p:nvGrpSpPr>
            <p:grpSpPr>
              <a:xfrm>
                <a:off x="534011" y="1223937"/>
                <a:ext cx="8370494" cy="5134946"/>
                <a:chOff x="534011" y="1223937"/>
                <a:chExt cx="8370494" cy="5134946"/>
              </a:xfrm>
            </p:grpSpPr>
            <p:sp>
              <p:nvSpPr>
                <p:cNvPr id="31" name="Text Box 764">
                  <a:extLst>
                    <a:ext uri="{FF2B5EF4-FFF2-40B4-BE49-F238E27FC236}">
                      <a16:creationId xmlns:a16="http://schemas.microsoft.com/office/drawing/2014/main" id="{CD1B6AE4-8F24-47E2-8E55-0B7B36AC268B}"/>
                    </a:ext>
                  </a:extLst>
                </p:cNvPr>
                <p:cNvSpPr txBox="1">
                  <a:spLocks noChangeArrowheads="1"/>
                </p:cNvSpPr>
                <p:nvPr/>
              </p:nvSpPr>
              <p:spPr bwMode="auto">
                <a:xfrm>
                  <a:off x="2883937" y="3298578"/>
                  <a:ext cx="1524774" cy="259108"/>
                </a:xfrm>
                <a:prstGeom prst="rect">
                  <a:avLst/>
                </a:prstGeom>
                <a:noFill/>
                <a:ln w="9525">
                  <a:noFill/>
                  <a:miter lim="800000"/>
                  <a:headEnd/>
                  <a:tailEnd/>
                </a:ln>
              </p:spPr>
              <p:txBody>
                <a:bodyPr wrap="none" lIns="91439" tIns="45719" rIns="91439" bIns="45719">
                  <a:spAutoFit/>
                </a:bodyPr>
                <a:lstStyle/>
                <a:p>
                  <a:pPr defTabSz="457200">
                    <a:lnSpc>
                      <a:spcPct val="6000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TRANSMISSION</a:t>
                  </a:r>
                </a:p>
              </p:txBody>
            </p:sp>
            <p:grpSp>
              <p:nvGrpSpPr>
                <p:cNvPr id="32" name="Group 770">
                  <a:extLst>
                    <a:ext uri="{FF2B5EF4-FFF2-40B4-BE49-F238E27FC236}">
                      <a16:creationId xmlns:a16="http://schemas.microsoft.com/office/drawing/2014/main" id="{C1C205CC-DE52-444A-92AC-D2DB65EF9836}"/>
                    </a:ext>
                  </a:extLst>
                </p:cNvPr>
                <p:cNvGrpSpPr>
                  <a:grpSpLocks/>
                </p:cNvGrpSpPr>
                <p:nvPr/>
              </p:nvGrpSpPr>
              <p:grpSpPr bwMode="auto">
                <a:xfrm>
                  <a:off x="1765482" y="2462862"/>
                  <a:ext cx="575965" cy="503411"/>
                  <a:chOff x="2290" y="1616"/>
                  <a:chExt cx="1180" cy="862"/>
                </a:xfrm>
              </p:grpSpPr>
              <p:sp>
                <p:nvSpPr>
                  <p:cNvPr id="320" name="Line 771">
                    <a:extLst>
                      <a:ext uri="{FF2B5EF4-FFF2-40B4-BE49-F238E27FC236}">
                        <a16:creationId xmlns:a16="http://schemas.microsoft.com/office/drawing/2014/main" id="{0D5E1CD6-C47C-402D-9925-44235994848F}"/>
                      </a:ext>
                    </a:extLst>
                  </p:cNvPr>
                  <p:cNvSpPr>
                    <a:spLocks noChangeShapeType="1"/>
                  </p:cNvSpPr>
                  <p:nvPr/>
                </p:nvSpPr>
                <p:spPr bwMode="auto">
                  <a:xfrm flipH="1">
                    <a:off x="2956" y="2043"/>
                    <a:ext cx="480" cy="0"/>
                  </a:xfrm>
                  <a:prstGeom prst="line">
                    <a:avLst/>
                  </a:prstGeom>
                  <a:noFill/>
                  <a:ln w="12700">
                    <a:solidFill>
                      <a:srgbClr val="44546A"/>
                    </a:solidFill>
                    <a:round/>
                    <a:headEnd/>
                    <a:tailEnd type="triangle" w="med" len="med"/>
                  </a:ln>
                </p:spPr>
                <p:txBody>
                  <a:bodyPr wrap="none" anchor="ctr"/>
                  <a:lstStyle/>
                  <a:p>
                    <a:pPr defTabSz="457200">
                      <a:defRPr/>
                    </a:pPr>
                    <a:endParaRPr lang="en-US" sz="1266" kern="0">
                      <a:solidFill>
                        <a:prstClr val="black"/>
                      </a:solidFill>
                      <a:latin typeface="Calibri" panose="020F0502020204030204"/>
                    </a:endParaRPr>
                  </a:p>
                </p:txBody>
              </p:sp>
              <p:sp>
                <p:nvSpPr>
                  <p:cNvPr id="321" name="Oval 772">
                    <a:extLst>
                      <a:ext uri="{FF2B5EF4-FFF2-40B4-BE49-F238E27FC236}">
                        <a16:creationId xmlns:a16="http://schemas.microsoft.com/office/drawing/2014/main" id="{AD7A3B3F-96F0-4350-B0EA-2D5391607F3C}"/>
                      </a:ext>
                    </a:extLst>
                  </p:cNvPr>
                  <p:cNvSpPr>
                    <a:spLocks noChangeArrowheads="1"/>
                  </p:cNvSpPr>
                  <p:nvPr/>
                </p:nvSpPr>
                <p:spPr bwMode="auto">
                  <a:xfrm>
                    <a:off x="2558" y="1819"/>
                    <a:ext cx="636" cy="445"/>
                  </a:xfrm>
                  <a:prstGeom prst="ellipse">
                    <a:avLst/>
                  </a:prstGeom>
                  <a:solidFill>
                    <a:srgbClr val="FCFEB9"/>
                  </a:solidFill>
                  <a:ln w="76200" cmpd="tri">
                    <a:solidFill>
                      <a:srgbClr val="F35B1B"/>
                    </a:solidFill>
                    <a:round/>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322" name="Group 773">
                    <a:extLst>
                      <a:ext uri="{FF2B5EF4-FFF2-40B4-BE49-F238E27FC236}">
                        <a16:creationId xmlns:a16="http://schemas.microsoft.com/office/drawing/2014/main" id="{2C2F0D66-AFF6-4BEC-B7DC-256C344913FD}"/>
                      </a:ext>
                    </a:extLst>
                  </p:cNvPr>
                  <p:cNvGrpSpPr>
                    <a:grpSpLocks/>
                  </p:cNvGrpSpPr>
                  <p:nvPr/>
                </p:nvGrpSpPr>
                <p:grpSpPr bwMode="auto">
                  <a:xfrm>
                    <a:off x="2826" y="2399"/>
                    <a:ext cx="79" cy="79"/>
                    <a:chOff x="2830" y="3400"/>
                    <a:chExt cx="184" cy="247"/>
                  </a:xfrm>
                </p:grpSpPr>
                <p:sp>
                  <p:nvSpPr>
                    <p:cNvPr id="405" name="Freeform 774">
                      <a:extLst>
                        <a:ext uri="{FF2B5EF4-FFF2-40B4-BE49-F238E27FC236}">
                          <a16:creationId xmlns:a16="http://schemas.microsoft.com/office/drawing/2014/main" id="{A403BFF0-1228-405C-BF58-7884F71A611F}"/>
                        </a:ext>
                      </a:extLst>
                    </p:cNvPr>
                    <p:cNvSpPr>
                      <a:spLocks/>
                    </p:cNvSpPr>
                    <p:nvPr/>
                  </p:nvSpPr>
                  <p:spPr bwMode="auto">
                    <a:xfrm>
                      <a:off x="2830" y="3400"/>
                      <a:ext cx="174" cy="236"/>
                    </a:xfrm>
                    <a:custGeom>
                      <a:avLst/>
                      <a:gdLst>
                        <a:gd name="T0" fmla="*/ 173 w 174"/>
                        <a:gd name="T1" fmla="*/ 235 h 236"/>
                        <a:gd name="T2" fmla="*/ 161 w 174"/>
                        <a:gd name="T3" fmla="*/ 235 h 236"/>
                        <a:gd name="T4" fmla="*/ 137 w 174"/>
                        <a:gd name="T5" fmla="*/ 235 h 236"/>
                        <a:gd name="T6" fmla="*/ 124 w 174"/>
                        <a:gd name="T7" fmla="*/ 235 h 236"/>
                        <a:gd name="T8" fmla="*/ 75 w 174"/>
                        <a:gd name="T9" fmla="*/ 224 h 236"/>
                        <a:gd name="T10" fmla="*/ 38 w 174"/>
                        <a:gd name="T11" fmla="*/ 199 h 236"/>
                        <a:gd name="T12" fmla="*/ 12 w 174"/>
                        <a:gd name="T13" fmla="*/ 161 h 236"/>
                        <a:gd name="T14" fmla="*/ 0 w 174"/>
                        <a:gd name="T15" fmla="*/ 123 h 236"/>
                        <a:gd name="T16" fmla="*/ 12 w 174"/>
                        <a:gd name="T17" fmla="*/ 74 h 236"/>
                        <a:gd name="T18" fmla="*/ 38 w 174"/>
                        <a:gd name="T19" fmla="*/ 36 h 236"/>
                        <a:gd name="T20" fmla="*/ 75 w 174"/>
                        <a:gd name="T21" fmla="*/ 11 h 236"/>
                        <a:gd name="T22" fmla="*/ 124 w 174"/>
                        <a:gd name="T23" fmla="*/ 0 h 236"/>
                        <a:gd name="T24" fmla="*/ 173 w 174"/>
                        <a:gd name="T25" fmla="*/ 0 h 236"/>
                        <a:gd name="T26" fmla="*/ 173 w 174"/>
                        <a:gd name="T27" fmla="*/ 235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236"/>
                        <a:gd name="T44" fmla="*/ 174 w 174"/>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236">
                          <a:moveTo>
                            <a:pt x="173" y="235"/>
                          </a:moveTo>
                          <a:lnTo>
                            <a:pt x="161" y="235"/>
                          </a:lnTo>
                          <a:lnTo>
                            <a:pt x="137" y="235"/>
                          </a:lnTo>
                          <a:lnTo>
                            <a:pt x="124" y="235"/>
                          </a:lnTo>
                          <a:lnTo>
                            <a:pt x="75" y="224"/>
                          </a:lnTo>
                          <a:lnTo>
                            <a:pt x="38" y="199"/>
                          </a:lnTo>
                          <a:lnTo>
                            <a:pt x="12" y="161"/>
                          </a:lnTo>
                          <a:lnTo>
                            <a:pt x="0" y="123"/>
                          </a:lnTo>
                          <a:lnTo>
                            <a:pt x="12" y="74"/>
                          </a:lnTo>
                          <a:lnTo>
                            <a:pt x="38" y="36"/>
                          </a:lnTo>
                          <a:lnTo>
                            <a:pt x="75" y="11"/>
                          </a:lnTo>
                          <a:lnTo>
                            <a:pt x="124" y="0"/>
                          </a:lnTo>
                          <a:lnTo>
                            <a:pt x="173" y="0"/>
                          </a:lnTo>
                          <a:lnTo>
                            <a:pt x="173" y="235"/>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406" name="Freeform 775">
                      <a:extLst>
                        <a:ext uri="{FF2B5EF4-FFF2-40B4-BE49-F238E27FC236}">
                          <a16:creationId xmlns:a16="http://schemas.microsoft.com/office/drawing/2014/main" id="{79B78A04-66A3-436F-95DA-AA64B036FEBA}"/>
                        </a:ext>
                      </a:extLst>
                    </p:cNvPr>
                    <p:cNvSpPr>
                      <a:spLocks/>
                    </p:cNvSpPr>
                    <p:nvPr/>
                  </p:nvSpPr>
                  <p:spPr bwMode="auto">
                    <a:xfrm>
                      <a:off x="2835" y="3402"/>
                      <a:ext cx="179" cy="245"/>
                    </a:xfrm>
                    <a:custGeom>
                      <a:avLst/>
                      <a:gdLst>
                        <a:gd name="T0" fmla="*/ 178 w 179"/>
                        <a:gd name="T1" fmla="*/ 244 h 245"/>
                        <a:gd name="T2" fmla="*/ 166 w 179"/>
                        <a:gd name="T3" fmla="*/ 244 h 245"/>
                        <a:gd name="T4" fmla="*/ 141 w 179"/>
                        <a:gd name="T5" fmla="*/ 244 h 245"/>
                        <a:gd name="T6" fmla="*/ 127 w 179"/>
                        <a:gd name="T7" fmla="*/ 244 h 245"/>
                        <a:gd name="T8" fmla="*/ 77 w 179"/>
                        <a:gd name="T9" fmla="*/ 233 h 245"/>
                        <a:gd name="T10" fmla="*/ 38 w 179"/>
                        <a:gd name="T11" fmla="*/ 206 h 245"/>
                        <a:gd name="T12" fmla="*/ 12 w 179"/>
                        <a:gd name="T13" fmla="*/ 165 h 245"/>
                        <a:gd name="T14" fmla="*/ 0 w 179"/>
                        <a:gd name="T15" fmla="*/ 127 h 245"/>
                        <a:gd name="T16" fmla="*/ 12 w 179"/>
                        <a:gd name="T17" fmla="*/ 78 h 245"/>
                        <a:gd name="T18" fmla="*/ 38 w 179"/>
                        <a:gd name="T19" fmla="*/ 38 h 245"/>
                        <a:gd name="T20" fmla="*/ 77 w 179"/>
                        <a:gd name="T21" fmla="*/ 11 h 245"/>
                        <a:gd name="T22" fmla="*/ 127 w 179"/>
                        <a:gd name="T23" fmla="*/ 0 h 245"/>
                        <a:gd name="T24" fmla="*/ 178 w 179"/>
                        <a:gd name="T25" fmla="*/ 0 h 245"/>
                        <a:gd name="T26" fmla="*/ 178 w 179"/>
                        <a:gd name="T27" fmla="*/ 244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245"/>
                        <a:gd name="T44" fmla="*/ 179 w 179"/>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245">
                          <a:moveTo>
                            <a:pt x="178" y="244"/>
                          </a:moveTo>
                          <a:lnTo>
                            <a:pt x="166" y="244"/>
                          </a:lnTo>
                          <a:lnTo>
                            <a:pt x="141" y="244"/>
                          </a:lnTo>
                          <a:lnTo>
                            <a:pt x="127" y="244"/>
                          </a:lnTo>
                          <a:lnTo>
                            <a:pt x="77" y="233"/>
                          </a:lnTo>
                          <a:lnTo>
                            <a:pt x="38" y="206"/>
                          </a:lnTo>
                          <a:lnTo>
                            <a:pt x="12" y="165"/>
                          </a:lnTo>
                          <a:lnTo>
                            <a:pt x="0" y="127"/>
                          </a:lnTo>
                          <a:lnTo>
                            <a:pt x="12" y="78"/>
                          </a:lnTo>
                          <a:lnTo>
                            <a:pt x="38" y="38"/>
                          </a:lnTo>
                          <a:lnTo>
                            <a:pt x="77" y="11"/>
                          </a:lnTo>
                          <a:lnTo>
                            <a:pt x="127" y="0"/>
                          </a:lnTo>
                          <a:lnTo>
                            <a:pt x="178" y="0"/>
                          </a:lnTo>
                          <a:lnTo>
                            <a:pt x="178" y="244"/>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23" name="Group 776">
                    <a:extLst>
                      <a:ext uri="{FF2B5EF4-FFF2-40B4-BE49-F238E27FC236}">
                        <a16:creationId xmlns:a16="http://schemas.microsoft.com/office/drawing/2014/main" id="{E7CA43F8-CFD8-44A2-BBB1-8BA93EB52DA8}"/>
                      </a:ext>
                    </a:extLst>
                  </p:cNvPr>
                  <p:cNvGrpSpPr>
                    <a:grpSpLocks/>
                  </p:cNvGrpSpPr>
                  <p:nvPr/>
                </p:nvGrpSpPr>
                <p:grpSpPr bwMode="auto">
                  <a:xfrm>
                    <a:off x="2908" y="2399"/>
                    <a:ext cx="82" cy="79"/>
                    <a:chOff x="3025" y="3400"/>
                    <a:chExt cx="191" cy="247"/>
                  </a:xfrm>
                </p:grpSpPr>
                <p:sp>
                  <p:nvSpPr>
                    <p:cNvPr id="403" name="Freeform 777">
                      <a:extLst>
                        <a:ext uri="{FF2B5EF4-FFF2-40B4-BE49-F238E27FC236}">
                          <a16:creationId xmlns:a16="http://schemas.microsoft.com/office/drawing/2014/main" id="{97C3A599-1104-4C67-A590-0386BDAEB5B4}"/>
                        </a:ext>
                      </a:extLst>
                    </p:cNvPr>
                    <p:cNvSpPr>
                      <a:spLocks/>
                    </p:cNvSpPr>
                    <p:nvPr/>
                  </p:nvSpPr>
                  <p:spPr bwMode="auto">
                    <a:xfrm>
                      <a:off x="3025" y="3400"/>
                      <a:ext cx="182" cy="236"/>
                    </a:xfrm>
                    <a:custGeom>
                      <a:avLst/>
                      <a:gdLst>
                        <a:gd name="T0" fmla="*/ 0 w 182"/>
                        <a:gd name="T1" fmla="*/ 0 h 236"/>
                        <a:gd name="T2" fmla="*/ 12 w 182"/>
                        <a:gd name="T3" fmla="*/ 0 h 236"/>
                        <a:gd name="T4" fmla="*/ 24 w 182"/>
                        <a:gd name="T5" fmla="*/ 0 h 236"/>
                        <a:gd name="T6" fmla="*/ 50 w 182"/>
                        <a:gd name="T7" fmla="*/ 0 h 236"/>
                        <a:gd name="T8" fmla="*/ 60 w 182"/>
                        <a:gd name="T9" fmla="*/ 0 h 236"/>
                        <a:gd name="T10" fmla="*/ 97 w 182"/>
                        <a:gd name="T11" fmla="*/ 11 h 236"/>
                        <a:gd name="T12" fmla="*/ 145 w 182"/>
                        <a:gd name="T13" fmla="*/ 36 h 236"/>
                        <a:gd name="T14" fmla="*/ 169 w 182"/>
                        <a:gd name="T15" fmla="*/ 74 h 236"/>
                        <a:gd name="T16" fmla="*/ 181 w 182"/>
                        <a:gd name="T17" fmla="*/ 123 h 236"/>
                        <a:gd name="T18" fmla="*/ 169 w 182"/>
                        <a:gd name="T19" fmla="*/ 161 h 236"/>
                        <a:gd name="T20" fmla="*/ 145 w 182"/>
                        <a:gd name="T21" fmla="*/ 199 h 236"/>
                        <a:gd name="T22" fmla="*/ 97 w 182"/>
                        <a:gd name="T23" fmla="*/ 224 h 236"/>
                        <a:gd name="T24" fmla="*/ 60 w 182"/>
                        <a:gd name="T25" fmla="*/ 235 h 236"/>
                        <a:gd name="T26" fmla="*/ 50 w 182"/>
                        <a:gd name="T27" fmla="*/ 235 h 236"/>
                        <a:gd name="T28" fmla="*/ 36 w 182"/>
                        <a:gd name="T29" fmla="*/ 235 h 236"/>
                        <a:gd name="T30" fmla="*/ 24 w 182"/>
                        <a:gd name="T31" fmla="*/ 235 h 236"/>
                        <a:gd name="T32" fmla="*/ 0 w 182"/>
                        <a:gd name="T33" fmla="*/ 235 h 236"/>
                        <a:gd name="T34" fmla="*/ 0 w 182"/>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236"/>
                        <a:gd name="T56" fmla="*/ 182 w 182"/>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236">
                          <a:moveTo>
                            <a:pt x="0" y="0"/>
                          </a:moveTo>
                          <a:lnTo>
                            <a:pt x="12" y="0"/>
                          </a:lnTo>
                          <a:lnTo>
                            <a:pt x="24" y="0"/>
                          </a:lnTo>
                          <a:lnTo>
                            <a:pt x="50" y="0"/>
                          </a:lnTo>
                          <a:lnTo>
                            <a:pt x="60" y="0"/>
                          </a:lnTo>
                          <a:lnTo>
                            <a:pt x="97" y="11"/>
                          </a:lnTo>
                          <a:lnTo>
                            <a:pt x="145" y="36"/>
                          </a:lnTo>
                          <a:lnTo>
                            <a:pt x="169" y="74"/>
                          </a:lnTo>
                          <a:lnTo>
                            <a:pt x="181" y="123"/>
                          </a:lnTo>
                          <a:lnTo>
                            <a:pt x="169" y="161"/>
                          </a:lnTo>
                          <a:lnTo>
                            <a:pt x="145" y="199"/>
                          </a:lnTo>
                          <a:lnTo>
                            <a:pt x="97" y="224"/>
                          </a:lnTo>
                          <a:lnTo>
                            <a:pt x="60" y="235"/>
                          </a:lnTo>
                          <a:lnTo>
                            <a:pt x="50" y="235"/>
                          </a:lnTo>
                          <a:lnTo>
                            <a:pt x="36" y="235"/>
                          </a:lnTo>
                          <a:lnTo>
                            <a:pt x="24" y="235"/>
                          </a:lnTo>
                          <a:lnTo>
                            <a:pt x="0" y="235"/>
                          </a:lnTo>
                          <a:lnTo>
                            <a:pt x="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404" name="Freeform 778">
                      <a:extLst>
                        <a:ext uri="{FF2B5EF4-FFF2-40B4-BE49-F238E27FC236}">
                          <a16:creationId xmlns:a16="http://schemas.microsoft.com/office/drawing/2014/main" id="{6CC42099-F1E4-4D55-9B7E-23112D636A17}"/>
                        </a:ext>
                      </a:extLst>
                    </p:cNvPr>
                    <p:cNvSpPr>
                      <a:spLocks/>
                    </p:cNvSpPr>
                    <p:nvPr/>
                  </p:nvSpPr>
                  <p:spPr bwMode="auto">
                    <a:xfrm>
                      <a:off x="3025" y="3402"/>
                      <a:ext cx="191" cy="245"/>
                    </a:xfrm>
                    <a:custGeom>
                      <a:avLst/>
                      <a:gdLst>
                        <a:gd name="T0" fmla="*/ 0 w 191"/>
                        <a:gd name="T1" fmla="*/ 0 h 245"/>
                        <a:gd name="T2" fmla="*/ 12 w 191"/>
                        <a:gd name="T3" fmla="*/ 0 h 245"/>
                        <a:gd name="T4" fmla="*/ 26 w 191"/>
                        <a:gd name="T5" fmla="*/ 0 h 245"/>
                        <a:gd name="T6" fmla="*/ 51 w 191"/>
                        <a:gd name="T7" fmla="*/ 0 h 245"/>
                        <a:gd name="T8" fmla="*/ 63 w 191"/>
                        <a:gd name="T9" fmla="*/ 0 h 245"/>
                        <a:gd name="T10" fmla="*/ 101 w 191"/>
                        <a:gd name="T11" fmla="*/ 11 h 245"/>
                        <a:gd name="T12" fmla="*/ 153 w 191"/>
                        <a:gd name="T13" fmla="*/ 38 h 245"/>
                        <a:gd name="T14" fmla="*/ 178 w 191"/>
                        <a:gd name="T15" fmla="*/ 78 h 245"/>
                        <a:gd name="T16" fmla="*/ 190 w 191"/>
                        <a:gd name="T17" fmla="*/ 127 h 245"/>
                        <a:gd name="T18" fmla="*/ 178 w 191"/>
                        <a:gd name="T19" fmla="*/ 165 h 245"/>
                        <a:gd name="T20" fmla="*/ 153 w 191"/>
                        <a:gd name="T21" fmla="*/ 206 h 245"/>
                        <a:gd name="T22" fmla="*/ 101 w 191"/>
                        <a:gd name="T23" fmla="*/ 233 h 245"/>
                        <a:gd name="T24" fmla="*/ 63 w 191"/>
                        <a:gd name="T25" fmla="*/ 244 h 245"/>
                        <a:gd name="T26" fmla="*/ 51 w 191"/>
                        <a:gd name="T27" fmla="*/ 244 h 245"/>
                        <a:gd name="T28" fmla="*/ 38 w 191"/>
                        <a:gd name="T29" fmla="*/ 244 h 245"/>
                        <a:gd name="T30" fmla="*/ 26 w 191"/>
                        <a:gd name="T31" fmla="*/ 244 h 245"/>
                        <a:gd name="T32" fmla="*/ 0 w 191"/>
                        <a:gd name="T33" fmla="*/ 244 h 245"/>
                        <a:gd name="T34" fmla="*/ 0 w 191"/>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45"/>
                        <a:gd name="T56" fmla="*/ 191 w 191"/>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45">
                          <a:moveTo>
                            <a:pt x="0" y="0"/>
                          </a:moveTo>
                          <a:lnTo>
                            <a:pt x="12" y="0"/>
                          </a:lnTo>
                          <a:lnTo>
                            <a:pt x="26" y="0"/>
                          </a:lnTo>
                          <a:lnTo>
                            <a:pt x="51" y="0"/>
                          </a:lnTo>
                          <a:lnTo>
                            <a:pt x="63" y="0"/>
                          </a:lnTo>
                          <a:lnTo>
                            <a:pt x="101" y="11"/>
                          </a:lnTo>
                          <a:lnTo>
                            <a:pt x="153" y="38"/>
                          </a:lnTo>
                          <a:lnTo>
                            <a:pt x="178" y="78"/>
                          </a:lnTo>
                          <a:lnTo>
                            <a:pt x="190" y="127"/>
                          </a:lnTo>
                          <a:lnTo>
                            <a:pt x="178" y="165"/>
                          </a:lnTo>
                          <a:lnTo>
                            <a:pt x="153" y="206"/>
                          </a:lnTo>
                          <a:lnTo>
                            <a:pt x="101" y="233"/>
                          </a:lnTo>
                          <a:lnTo>
                            <a:pt x="63" y="244"/>
                          </a:lnTo>
                          <a:lnTo>
                            <a:pt x="51" y="244"/>
                          </a:lnTo>
                          <a:lnTo>
                            <a:pt x="38" y="244"/>
                          </a:lnTo>
                          <a:lnTo>
                            <a:pt x="26" y="244"/>
                          </a:lnTo>
                          <a:lnTo>
                            <a:pt x="0" y="244"/>
                          </a:lnTo>
                          <a:lnTo>
                            <a:pt x="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324" name="Rectangle 779">
                    <a:extLst>
                      <a:ext uri="{FF2B5EF4-FFF2-40B4-BE49-F238E27FC236}">
                        <a16:creationId xmlns:a16="http://schemas.microsoft.com/office/drawing/2014/main" id="{3D9F4056-E8AC-44F0-9BCA-89E6D0341DE7}"/>
                      </a:ext>
                    </a:extLst>
                  </p:cNvPr>
                  <p:cNvSpPr>
                    <a:spLocks noChangeArrowheads="1"/>
                  </p:cNvSpPr>
                  <p:nvPr/>
                </p:nvSpPr>
                <p:spPr bwMode="auto">
                  <a:xfrm>
                    <a:off x="2900" y="2307"/>
                    <a:ext cx="10" cy="7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325" name="Rectangle 780">
                    <a:extLst>
                      <a:ext uri="{FF2B5EF4-FFF2-40B4-BE49-F238E27FC236}">
                        <a16:creationId xmlns:a16="http://schemas.microsoft.com/office/drawing/2014/main" id="{6501F917-A22B-42D7-B0FB-2CB346E7EAAC}"/>
                      </a:ext>
                    </a:extLst>
                  </p:cNvPr>
                  <p:cNvSpPr>
                    <a:spLocks noChangeArrowheads="1"/>
                  </p:cNvSpPr>
                  <p:nvPr/>
                </p:nvSpPr>
                <p:spPr bwMode="auto">
                  <a:xfrm>
                    <a:off x="2889" y="2255"/>
                    <a:ext cx="3" cy="131"/>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326" name="Group 781">
                    <a:extLst>
                      <a:ext uri="{FF2B5EF4-FFF2-40B4-BE49-F238E27FC236}">
                        <a16:creationId xmlns:a16="http://schemas.microsoft.com/office/drawing/2014/main" id="{4970514C-1332-4333-B844-A7B2C3DE7916}"/>
                      </a:ext>
                    </a:extLst>
                  </p:cNvPr>
                  <p:cNvGrpSpPr>
                    <a:grpSpLocks/>
                  </p:cNvGrpSpPr>
                  <p:nvPr/>
                </p:nvGrpSpPr>
                <p:grpSpPr bwMode="auto">
                  <a:xfrm>
                    <a:off x="2789" y="1616"/>
                    <a:ext cx="76" cy="76"/>
                    <a:chOff x="2742" y="968"/>
                    <a:chExt cx="180" cy="233"/>
                  </a:xfrm>
                </p:grpSpPr>
                <p:sp>
                  <p:nvSpPr>
                    <p:cNvPr id="401" name="Freeform 782">
                      <a:extLst>
                        <a:ext uri="{FF2B5EF4-FFF2-40B4-BE49-F238E27FC236}">
                          <a16:creationId xmlns:a16="http://schemas.microsoft.com/office/drawing/2014/main" id="{93E7381D-9110-4B90-AB45-31A8AA131619}"/>
                        </a:ext>
                      </a:extLst>
                    </p:cNvPr>
                    <p:cNvSpPr>
                      <a:spLocks/>
                    </p:cNvSpPr>
                    <p:nvPr/>
                  </p:nvSpPr>
                  <p:spPr bwMode="auto">
                    <a:xfrm>
                      <a:off x="2742" y="968"/>
                      <a:ext cx="171" cy="222"/>
                    </a:xfrm>
                    <a:custGeom>
                      <a:avLst/>
                      <a:gdLst>
                        <a:gd name="T0" fmla="*/ 170 w 171"/>
                        <a:gd name="T1" fmla="*/ 0 h 222"/>
                        <a:gd name="T2" fmla="*/ 158 w 171"/>
                        <a:gd name="T3" fmla="*/ 0 h 222"/>
                        <a:gd name="T4" fmla="*/ 134 w 171"/>
                        <a:gd name="T5" fmla="*/ 0 h 222"/>
                        <a:gd name="T6" fmla="*/ 122 w 171"/>
                        <a:gd name="T7" fmla="*/ 0 h 222"/>
                        <a:gd name="T8" fmla="*/ 72 w 171"/>
                        <a:gd name="T9" fmla="*/ 0 h 222"/>
                        <a:gd name="T10" fmla="*/ 36 w 171"/>
                        <a:gd name="T11" fmla="*/ 25 h 222"/>
                        <a:gd name="T12" fmla="*/ 12 w 171"/>
                        <a:gd name="T13" fmla="*/ 60 h 222"/>
                        <a:gd name="T14" fmla="*/ 0 w 171"/>
                        <a:gd name="T15" fmla="*/ 111 h 222"/>
                        <a:gd name="T16" fmla="*/ 12 w 171"/>
                        <a:gd name="T17" fmla="*/ 161 h 222"/>
                        <a:gd name="T18" fmla="*/ 36 w 171"/>
                        <a:gd name="T19" fmla="*/ 196 h 222"/>
                        <a:gd name="T20" fmla="*/ 72 w 171"/>
                        <a:gd name="T21" fmla="*/ 221 h 222"/>
                        <a:gd name="T22" fmla="*/ 122 w 171"/>
                        <a:gd name="T23" fmla="*/ 221 h 222"/>
                        <a:gd name="T24" fmla="*/ 170 w 171"/>
                        <a:gd name="T25" fmla="*/ 221 h 222"/>
                        <a:gd name="T26" fmla="*/ 170 w 171"/>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222"/>
                        <a:gd name="T44" fmla="*/ 171 w 171"/>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222">
                          <a:moveTo>
                            <a:pt x="170" y="0"/>
                          </a:moveTo>
                          <a:lnTo>
                            <a:pt x="158" y="0"/>
                          </a:lnTo>
                          <a:lnTo>
                            <a:pt x="134" y="0"/>
                          </a:lnTo>
                          <a:lnTo>
                            <a:pt x="122" y="0"/>
                          </a:lnTo>
                          <a:lnTo>
                            <a:pt x="72" y="0"/>
                          </a:lnTo>
                          <a:lnTo>
                            <a:pt x="36" y="25"/>
                          </a:lnTo>
                          <a:lnTo>
                            <a:pt x="12" y="60"/>
                          </a:lnTo>
                          <a:lnTo>
                            <a:pt x="0" y="111"/>
                          </a:lnTo>
                          <a:lnTo>
                            <a:pt x="12" y="161"/>
                          </a:lnTo>
                          <a:lnTo>
                            <a:pt x="36" y="196"/>
                          </a:lnTo>
                          <a:lnTo>
                            <a:pt x="72" y="221"/>
                          </a:lnTo>
                          <a:lnTo>
                            <a:pt x="122" y="221"/>
                          </a:lnTo>
                          <a:lnTo>
                            <a:pt x="170" y="221"/>
                          </a:lnTo>
                          <a:lnTo>
                            <a:pt x="17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402" name="Freeform 783">
                      <a:extLst>
                        <a:ext uri="{FF2B5EF4-FFF2-40B4-BE49-F238E27FC236}">
                          <a16:creationId xmlns:a16="http://schemas.microsoft.com/office/drawing/2014/main" id="{A8825F48-1A31-4D4A-8999-EAFA93B93B6D}"/>
                        </a:ext>
                      </a:extLst>
                    </p:cNvPr>
                    <p:cNvSpPr>
                      <a:spLocks/>
                    </p:cNvSpPr>
                    <p:nvPr/>
                  </p:nvSpPr>
                  <p:spPr bwMode="auto">
                    <a:xfrm>
                      <a:off x="2742" y="970"/>
                      <a:ext cx="180" cy="231"/>
                    </a:xfrm>
                    <a:custGeom>
                      <a:avLst/>
                      <a:gdLst>
                        <a:gd name="T0" fmla="*/ 179 w 180"/>
                        <a:gd name="T1" fmla="*/ 0 h 231"/>
                        <a:gd name="T2" fmla="*/ 167 w 180"/>
                        <a:gd name="T3" fmla="*/ 0 h 231"/>
                        <a:gd name="T4" fmla="*/ 141 w 180"/>
                        <a:gd name="T5" fmla="*/ 0 h 231"/>
                        <a:gd name="T6" fmla="*/ 129 w 180"/>
                        <a:gd name="T7" fmla="*/ 0 h 231"/>
                        <a:gd name="T8" fmla="*/ 78 w 180"/>
                        <a:gd name="T9" fmla="*/ 0 h 231"/>
                        <a:gd name="T10" fmla="*/ 38 w 180"/>
                        <a:gd name="T11" fmla="*/ 27 h 231"/>
                        <a:gd name="T12" fmla="*/ 12 w 180"/>
                        <a:gd name="T13" fmla="*/ 62 h 231"/>
                        <a:gd name="T14" fmla="*/ 0 w 180"/>
                        <a:gd name="T15" fmla="*/ 116 h 231"/>
                        <a:gd name="T16" fmla="*/ 12 w 180"/>
                        <a:gd name="T17" fmla="*/ 167 h 231"/>
                        <a:gd name="T18" fmla="*/ 38 w 180"/>
                        <a:gd name="T19" fmla="*/ 203 h 231"/>
                        <a:gd name="T20" fmla="*/ 78 w 180"/>
                        <a:gd name="T21" fmla="*/ 230 h 231"/>
                        <a:gd name="T22" fmla="*/ 129 w 180"/>
                        <a:gd name="T23" fmla="*/ 230 h 231"/>
                        <a:gd name="T24" fmla="*/ 179 w 180"/>
                        <a:gd name="T25" fmla="*/ 230 h 231"/>
                        <a:gd name="T26" fmla="*/ 179 w 180"/>
                        <a:gd name="T27" fmla="*/ 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31"/>
                        <a:gd name="T44" fmla="*/ 180 w 180"/>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31">
                          <a:moveTo>
                            <a:pt x="179" y="0"/>
                          </a:moveTo>
                          <a:lnTo>
                            <a:pt x="167" y="0"/>
                          </a:lnTo>
                          <a:lnTo>
                            <a:pt x="141" y="0"/>
                          </a:lnTo>
                          <a:lnTo>
                            <a:pt x="129" y="0"/>
                          </a:lnTo>
                          <a:lnTo>
                            <a:pt x="78" y="0"/>
                          </a:lnTo>
                          <a:lnTo>
                            <a:pt x="38" y="27"/>
                          </a:lnTo>
                          <a:lnTo>
                            <a:pt x="12" y="62"/>
                          </a:lnTo>
                          <a:lnTo>
                            <a:pt x="0" y="116"/>
                          </a:lnTo>
                          <a:lnTo>
                            <a:pt x="12" y="167"/>
                          </a:lnTo>
                          <a:lnTo>
                            <a:pt x="38" y="203"/>
                          </a:lnTo>
                          <a:lnTo>
                            <a:pt x="78" y="230"/>
                          </a:lnTo>
                          <a:lnTo>
                            <a:pt x="129" y="230"/>
                          </a:lnTo>
                          <a:lnTo>
                            <a:pt x="179" y="230"/>
                          </a:lnTo>
                          <a:lnTo>
                            <a:pt x="179"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27" name="Group 784">
                    <a:extLst>
                      <a:ext uri="{FF2B5EF4-FFF2-40B4-BE49-F238E27FC236}">
                        <a16:creationId xmlns:a16="http://schemas.microsoft.com/office/drawing/2014/main" id="{0AE54149-FF32-4167-B7E0-F2CE00F52B2A}"/>
                      </a:ext>
                    </a:extLst>
                  </p:cNvPr>
                  <p:cNvGrpSpPr>
                    <a:grpSpLocks/>
                  </p:cNvGrpSpPr>
                  <p:nvPr/>
                </p:nvGrpSpPr>
                <p:grpSpPr bwMode="auto">
                  <a:xfrm>
                    <a:off x="2871" y="1616"/>
                    <a:ext cx="85" cy="76"/>
                    <a:chOff x="2932" y="968"/>
                    <a:chExt cx="200" cy="233"/>
                  </a:xfrm>
                </p:grpSpPr>
                <p:sp>
                  <p:nvSpPr>
                    <p:cNvPr id="399" name="Freeform 785">
                      <a:extLst>
                        <a:ext uri="{FF2B5EF4-FFF2-40B4-BE49-F238E27FC236}">
                          <a16:creationId xmlns:a16="http://schemas.microsoft.com/office/drawing/2014/main" id="{18A59679-9AD0-4388-8441-3A75323FDD9E}"/>
                        </a:ext>
                      </a:extLst>
                    </p:cNvPr>
                    <p:cNvSpPr>
                      <a:spLocks/>
                    </p:cNvSpPr>
                    <p:nvPr/>
                  </p:nvSpPr>
                  <p:spPr bwMode="auto">
                    <a:xfrm>
                      <a:off x="2932" y="968"/>
                      <a:ext cx="188" cy="222"/>
                    </a:xfrm>
                    <a:custGeom>
                      <a:avLst/>
                      <a:gdLst>
                        <a:gd name="T0" fmla="*/ 0 w 188"/>
                        <a:gd name="T1" fmla="*/ 221 h 222"/>
                        <a:gd name="T2" fmla="*/ 12 w 188"/>
                        <a:gd name="T3" fmla="*/ 221 h 222"/>
                        <a:gd name="T4" fmla="*/ 24 w 188"/>
                        <a:gd name="T5" fmla="*/ 221 h 222"/>
                        <a:gd name="T6" fmla="*/ 50 w 188"/>
                        <a:gd name="T7" fmla="*/ 221 h 222"/>
                        <a:gd name="T8" fmla="*/ 62 w 188"/>
                        <a:gd name="T9" fmla="*/ 221 h 222"/>
                        <a:gd name="T10" fmla="*/ 99 w 188"/>
                        <a:gd name="T11" fmla="*/ 221 h 222"/>
                        <a:gd name="T12" fmla="*/ 149 w 188"/>
                        <a:gd name="T13" fmla="*/ 196 h 222"/>
                        <a:gd name="T14" fmla="*/ 175 w 188"/>
                        <a:gd name="T15" fmla="*/ 161 h 222"/>
                        <a:gd name="T16" fmla="*/ 187 w 188"/>
                        <a:gd name="T17" fmla="*/ 111 h 222"/>
                        <a:gd name="T18" fmla="*/ 175 w 188"/>
                        <a:gd name="T19" fmla="*/ 60 h 222"/>
                        <a:gd name="T20" fmla="*/ 149 w 188"/>
                        <a:gd name="T21" fmla="*/ 25 h 222"/>
                        <a:gd name="T22" fmla="*/ 99 w 188"/>
                        <a:gd name="T23" fmla="*/ 0 h 222"/>
                        <a:gd name="T24" fmla="*/ 62 w 188"/>
                        <a:gd name="T25" fmla="*/ 0 h 222"/>
                        <a:gd name="T26" fmla="*/ 50 w 188"/>
                        <a:gd name="T27" fmla="*/ 0 h 222"/>
                        <a:gd name="T28" fmla="*/ 38 w 188"/>
                        <a:gd name="T29" fmla="*/ 0 h 222"/>
                        <a:gd name="T30" fmla="*/ 24 w 188"/>
                        <a:gd name="T31" fmla="*/ 0 h 222"/>
                        <a:gd name="T32" fmla="*/ 0 w 188"/>
                        <a:gd name="T33" fmla="*/ 0 h 222"/>
                        <a:gd name="T34" fmla="*/ 0 w 188"/>
                        <a:gd name="T35" fmla="*/ 221 h 2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
                        <a:gd name="T55" fmla="*/ 0 h 222"/>
                        <a:gd name="T56" fmla="*/ 188 w 188"/>
                        <a:gd name="T57" fmla="*/ 222 h 2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 h="222">
                          <a:moveTo>
                            <a:pt x="0" y="221"/>
                          </a:moveTo>
                          <a:lnTo>
                            <a:pt x="12" y="221"/>
                          </a:lnTo>
                          <a:lnTo>
                            <a:pt x="24" y="221"/>
                          </a:lnTo>
                          <a:lnTo>
                            <a:pt x="50" y="221"/>
                          </a:lnTo>
                          <a:lnTo>
                            <a:pt x="62" y="221"/>
                          </a:lnTo>
                          <a:lnTo>
                            <a:pt x="99" y="221"/>
                          </a:lnTo>
                          <a:lnTo>
                            <a:pt x="149" y="196"/>
                          </a:lnTo>
                          <a:lnTo>
                            <a:pt x="175" y="161"/>
                          </a:lnTo>
                          <a:lnTo>
                            <a:pt x="187" y="111"/>
                          </a:lnTo>
                          <a:lnTo>
                            <a:pt x="175" y="60"/>
                          </a:lnTo>
                          <a:lnTo>
                            <a:pt x="149" y="25"/>
                          </a:lnTo>
                          <a:lnTo>
                            <a:pt x="99" y="0"/>
                          </a:lnTo>
                          <a:lnTo>
                            <a:pt x="62" y="0"/>
                          </a:lnTo>
                          <a:lnTo>
                            <a:pt x="50" y="0"/>
                          </a:lnTo>
                          <a:lnTo>
                            <a:pt x="38" y="0"/>
                          </a:lnTo>
                          <a:lnTo>
                            <a:pt x="24" y="0"/>
                          </a:lnTo>
                          <a:lnTo>
                            <a:pt x="0" y="0"/>
                          </a:lnTo>
                          <a:lnTo>
                            <a:pt x="0" y="221"/>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400" name="Freeform 786">
                      <a:extLst>
                        <a:ext uri="{FF2B5EF4-FFF2-40B4-BE49-F238E27FC236}">
                          <a16:creationId xmlns:a16="http://schemas.microsoft.com/office/drawing/2014/main" id="{7A3AEE05-95D6-4EDC-AFDF-48AB9D897AD0}"/>
                        </a:ext>
                      </a:extLst>
                    </p:cNvPr>
                    <p:cNvSpPr>
                      <a:spLocks/>
                    </p:cNvSpPr>
                    <p:nvPr/>
                  </p:nvSpPr>
                  <p:spPr bwMode="auto">
                    <a:xfrm>
                      <a:off x="2934" y="970"/>
                      <a:ext cx="198" cy="231"/>
                    </a:xfrm>
                    <a:custGeom>
                      <a:avLst/>
                      <a:gdLst>
                        <a:gd name="T0" fmla="*/ 0 w 198"/>
                        <a:gd name="T1" fmla="*/ 230 h 231"/>
                        <a:gd name="T2" fmla="*/ 14 w 198"/>
                        <a:gd name="T3" fmla="*/ 230 h 231"/>
                        <a:gd name="T4" fmla="*/ 26 w 198"/>
                        <a:gd name="T5" fmla="*/ 230 h 231"/>
                        <a:gd name="T6" fmla="*/ 54 w 198"/>
                        <a:gd name="T7" fmla="*/ 230 h 231"/>
                        <a:gd name="T8" fmla="*/ 66 w 198"/>
                        <a:gd name="T9" fmla="*/ 230 h 231"/>
                        <a:gd name="T10" fmla="*/ 104 w 198"/>
                        <a:gd name="T11" fmla="*/ 230 h 231"/>
                        <a:gd name="T12" fmla="*/ 157 w 198"/>
                        <a:gd name="T13" fmla="*/ 203 h 231"/>
                        <a:gd name="T14" fmla="*/ 183 w 198"/>
                        <a:gd name="T15" fmla="*/ 167 h 231"/>
                        <a:gd name="T16" fmla="*/ 197 w 198"/>
                        <a:gd name="T17" fmla="*/ 116 h 231"/>
                        <a:gd name="T18" fmla="*/ 183 w 198"/>
                        <a:gd name="T19" fmla="*/ 62 h 231"/>
                        <a:gd name="T20" fmla="*/ 157 w 198"/>
                        <a:gd name="T21" fmla="*/ 27 h 231"/>
                        <a:gd name="T22" fmla="*/ 104 w 198"/>
                        <a:gd name="T23" fmla="*/ 0 h 231"/>
                        <a:gd name="T24" fmla="*/ 66 w 198"/>
                        <a:gd name="T25" fmla="*/ 0 h 231"/>
                        <a:gd name="T26" fmla="*/ 54 w 198"/>
                        <a:gd name="T27" fmla="*/ 0 h 231"/>
                        <a:gd name="T28" fmla="*/ 40 w 198"/>
                        <a:gd name="T29" fmla="*/ 0 h 231"/>
                        <a:gd name="T30" fmla="*/ 26 w 198"/>
                        <a:gd name="T31" fmla="*/ 0 h 231"/>
                        <a:gd name="T32" fmla="*/ 0 w 198"/>
                        <a:gd name="T33" fmla="*/ 0 h 231"/>
                        <a:gd name="T34" fmla="*/ 0 w 198"/>
                        <a:gd name="T35" fmla="*/ 230 h 2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231"/>
                        <a:gd name="T56" fmla="*/ 198 w 198"/>
                        <a:gd name="T57" fmla="*/ 231 h 2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231">
                          <a:moveTo>
                            <a:pt x="0" y="230"/>
                          </a:moveTo>
                          <a:lnTo>
                            <a:pt x="14" y="230"/>
                          </a:lnTo>
                          <a:lnTo>
                            <a:pt x="26" y="230"/>
                          </a:lnTo>
                          <a:lnTo>
                            <a:pt x="54" y="230"/>
                          </a:lnTo>
                          <a:lnTo>
                            <a:pt x="66" y="230"/>
                          </a:lnTo>
                          <a:lnTo>
                            <a:pt x="104" y="230"/>
                          </a:lnTo>
                          <a:lnTo>
                            <a:pt x="157" y="203"/>
                          </a:lnTo>
                          <a:lnTo>
                            <a:pt x="183" y="167"/>
                          </a:lnTo>
                          <a:lnTo>
                            <a:pt x="197" y="116"/>
                          </a:lnTo>
                          <a:lnTo>
                            <a:pt x="183" y="62"/>
                          </a:lnTo>
                          <a:lnTo>
                            <a:pt x="157" y="27"/>
                          </a:lnTo>
                          <a:lnTo>
                            <a:pt x="104" y="0"/>
                          </a:lnTo>
                          <a:lnTo>
                            <a:pt x="66" y="0"/>
                          </a:lnTo>
                          <a:lnTo>
                            <a:pt x="54" y="0"/>
                          </a:lnTo>
                          <a:lnTo>
                            <a:pt x="40" y="0"/>
                          </a:lnTo>
                          <a:lnTo>
                            <a:pt x="26" y="0"/>
                          </a:lnTo>
                          <a:lnTo>
                            <a:pt x="0" y="0"/>
                          </a:lnTo>
                          <a:lnTo>
                            <a:pt x="0" y="23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328" name="Rectangle 787">
                    <a:extLst>
                      <a:ext uri="{FF2B5EF4-FFF2-40B4-BE49-F238E27FC236}">
                        <a16:creationId xmlns:a16="http://schemas.microsoft.com/office/drawing/2014/main" id="{73F8F910-23C1-4BC6-8520-A55F56B1D455}"/>
                      </a:ext>
                    </a:extLst>
                  </p:cNvPr>
                  <p:cNvSpPr>
                    <a:spLocks noChangeArrowheads="1"/>
                  </p:cNvSpPr>
                  <p:nvPr/>
                </p:nvSpPr>
                <p:spPr bwMode="auto">
                  <a:xfrm>
                    <a:off x="2863" y="1697"/>
                    <a:ext cx="10" cy="81"/>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329" name="Rectangle 788">
                    <a:extLst>
                      <a:ext uri="{FF2B5EF4-FFF2-40B4-BE49-F238E27FC236}">
                        <a16:creationId xmlns:a16="http://schemas.microsoft.com/office/drawing/2014/main" id="{B0855F0B-CB63-4928-B2FF-ED067CA071A1}"/>
                      </a:ext>
                    </a:extLst>
                  </p:cNvPr>
                  <p:cNvSpPr>
                    <a:spLocks noChangeArrowheads="1"/>
                  </p:cNvSpPr>
                  <p:nvPr/>
                </p:nvSpPr>
                <p:spPr bwMode="auto">
                  <a:xfrm>
                    <a:off x="2850" y="1697"/>
                    <a:ext cx="0" cy="136"/>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330" name="Group 789">
                    <a:extLst>
                      <a:ext uri="{FF2B5EF4-FFF2-40B4-BE49-F238E27FC236}">
                        <a16:creationId xmlns:a16="http://schemas.microsoft.com/office/drawing/2014/main" id="{F5B1CF8E-EAA8-4E24-98D7-74E9E7473876}"/>
                      </a:ext>
                    </a:extLst>
                  </p:cNvPr>
                  <p:cNvGrpSpPr>
                    <a:grpSpLocks/>
                  </p:cNvGrpSpPr>
                  <p:nvPr/>
                </p:nvGrpSpPr>
                <p:grpSpPr bwMode="auto">
                  <a:xfrm>
                    <a:off x="3213" y="2266"/>
                    <a:ext cx="109" cy="79"/>
                    <a:chOff x="3734" y="2990"/>
                    <a:chExt cx="256" cy="246"/>
                  </a:xfrm>
                </p:grpSpPr>
                <p:sp>
                  <p:nvSpPr>
                    <p:cNvPr id="397" name="Freeform 790">
                      <a:extLst>
                        <a:ext uri="{FF2B5EF4-FFF2-40B4-BE49-F238E27FC236}">
                          <a16:creationId xmlns:a16="http://schemas.microsoft.com/office/drawing/2014/main" id="{E09AA874-0FA1-44D8-A000-9615A07E0E86}"/>
                        </a:ext>
                      </a:extLst>
                    </p:cNvPr>
                    <p:cNvSpPr>
                      <a:spLocks/>
                    </p:cNvSpPr>
                    <p:nvPr/>
                  </p:nvSpPr>
                  <p:spPr bwMode="auto">
                    <a:xfrm>
                      <a:off x="3734" y="2990"/>
                      <a:ext cx="244" cy="235"/>
                    </a:xfrm>
                    <a:custGeom>
                      <a:avLst/>
                      <a:gdLst>
                        <a:gd name="T0" fmla="*/ 243 w 244"/>
                        <a:gd name="T1" fmla="*/ 160 h 235"/>
                        <a:gd name="T2" fmla="*/ 219 w 244"/>
                        <a:gd name="T3" fmla="*/ 185 h 235"/>
                        <a:gd name="T4" fmla="*/ 207 w 244"/>
                        <a:gd name="T5" fmla="*/ 198 h 235"/>
                        <a:gd name="T6" fmla="*/ 158 w 244"/>
                        <a:gd name="T7" fmla="*/ 223 h 235"/>
                        <a:gd name="T8" fmla="*/ 122 w 244"/>
                        <a:gd name="T9" fmla="*/ 234 h 235"/>
                        <a:gd name="T10" fmla="*/ 72 w 244"/>
                        <a:gd name="T11" fmla="*/ 234 h 235"/>
                        <a:gd name="T12" fmla="*/ 36 w 244"/>
                        <a:gd name="T13" fmla="*/ 209 h 235"/>
                        <a:gd name="T14" fmla="*/ 12 w 244"/>
                        <a:gd name="T15" fmla="*/ 174 h 235"/>
                        <a:gd name="T16" fmla="*/ 0 w 244"/>
                        <a:gd name="T17" fmla="*/ 122 h 235"/>
                        <a:gd name="T18" fmla="*/ 12 w 244"/>
                        <a:gd name="T19" fmla="*/ 73 h 235"/>
                        <a:gd name="T20" fmla="*/ 36 w 244"/>
                        <a:gd name="T21" fmla="*/ 36 h 235"/>
                        <a:gd name="T22" fmla="*/ 86 w 244"/>
                        <a:gd name="T23" fmla="*/ 0 h 235"/>
                        <a:gd name="T24" fmla="*/ 243 w 244"/>
                        <a:gd name="T25" fmla="*/ 160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35"/>
                        <a:gd name="T41" fmla="*/ 244 w 244"/>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35">
                          <a:moveTo>
                            <a:pt x="243" y="160"/>
                          </a:moveTo>
                          <a:lnTo>
                            <a:pt x="219" y="185"/>
                          </a:lnTo>
                          <a:lnTo>
                            <a:pt x="207" y="198"/>
                          </a:lnTo>
                          <a:lnTo>
                            <a:pt x="158" y="223"/>
                          </a:lnTo>
                          <a:lnTo>
                            <a:pt x="122" y="234"/>
                          </a:lnTo>
                          <a:lnTo>
                            <a:pt x="72" y="234"/>
                          </a:lnTo>
                          <a:lnTo>
                            <a:pt x="36" y="209"/>
                          </a:lnTo>
                          <a:lnTo>
                            <a:pt x="12" y="174"/>
                          </a:lnTo>
                          <a:lnTo>
                            <a:pt x="0" y="122"/>
                          </a:lnTo>
                          <a:lnTo>
                            <a:pt x="12" y="73"/>
                          </a:lnTo>
                          <a:lnTo>
                            <a:pt x="36" y="36"/>
                          </a:lnTo>
                          <a:lnTo>
                            <a:pt x="86" y="0"/>
                          </a:lnTo>
                          <a:lnTo>
                            <a:pt x="243" y="16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98" name="Freeform 791">
                      <a:extLst>
                        <a:ext uri="{FF2B5EF4-FFF2-40B4-BE49-F238E27FC236}">
                          <a16:creationId xmlns:a16="http://schemas.microsoft.com/office/drawing/2014/main" id="{9A594008-83A1-44DF-B7D5-B8F2AE1F8D89}"/>
                        </a:ext>
                      </a:extLst>
                    </p:cNvPr>
                    <p:cNvSpPr>
                      <a:spLocks/>
                    </p:cNvSpPr>
                    <p:nvPr/>
                  </p:nvSpPr>
                  <p:spPr bwMode="auto">
                    <a:xfrm>
                      <a:off x="3734" y="2992"/>
                      <a:ext cx="256" cy="244"/>
                    </a:xfrm>
                    <a:custGeom>
                      <a:avLst/>
                      <a:gdLst>
                        <a:gd name="T0" fmla="*/ 255 w 256"/>
                        <a:gd name="T1" fmla="*/ 165 h 244"/>
                        <a:gd name="T2" fmla="*/ 230 w 256"/>
                        <a:gd name="T3" fmla="*/ 192 h 244"/>
                        <a:gd name="T4" fmla="*/ 216 w 256"/>
                        <a:gd name="T5" fmla="*/ 205 h 244"/>
                        <a:gd name="T6" fmla="*/ 164 w 256"/>
                        <a:gd name="T7" fmla="*/ 232 h 244"/>
                        <a:gd name="T8" fmla="*/ 128 w 256"/>
                        <a:gd name="T9" fmla="*/ 243 h 244"/>
                        <a:gd name="T10" fmla="*/ 75 w 256"/>
                        <a:gd name="T11" fmla="*/ 243 h 244"/>
                        <a:gd name="T12" fmla="*/ 38 w 256"/>
                        <a:gd name="T13" fmla="*/ 216 h 244"/>
                        <a:gd name="T14" fmla="*/ 12 w 256"/>
                        <a:gd name="T15" fmla="*/ 180 h 244"/>
                        <a:gd name="T16" fmla="*/ 0 w 256"/>
                        <a:gd name="T17" fmla="*/ 127 h 244"/>
                        <a:gd name="T18" fmla="*/ 12 w 256"/>
                        <a:gd name="T19" fmla="*/ 76 h 244"/>
                        <a:gd name="T20" fmla="*/ 38 w 256"/>
                        <a:gd name="T21" fmla="*/ 38 h 244"/>
                        <a:gd name="T22" fmla="*/ 89 w 256"/>
                        <a:gd name="T23" fmla="*/ 0 h 244"/>
                        <a:gd name="T24" fmla="*/ 255 w 256"/>
                        <a:gd name="T25" fmla="*/ 165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44"/>
                        <a:gd name="T41" fmla="*/ 256 w 256"/>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44">
                          <a:moveTo>
                            <a:pt x="255" y="165"/>
                          </a:moveTo>
                          <a:lnTo>
                            <a:pt x="230" y="192"/>
                          </a:lnTo>
                          <a:lnTo>
                            <a:pt x="216" y="205"/>
                          </a:lnTo>
                          <a:lnTo>
                            <a:pt x="164" y="232"/>
                          </a:lnTo>
                          <a:lnTo>
                            <a:pt x="128" y="243"/>
                          </a:lnTo>
                          <a:lnTo>
                            <a:pt x="75" y="243"/>
                          </a:lnTo>
                          <a:lnTo>
                            <a:pt x="38" y="216"/>
                          </a:lnTo>
                          <a:lnTo>
                            <a:pt x="12" y="180"/>
                          </a:lnTo>
                          <a:lnTo>
                            <a:pt x="0" y="127"/>
                          </a:lnTo>
                          <a:lnTo>
                            <a:pt x="12" y="76"/>
                          </a:lnTo>
                          <a:lnTo>
                            <a:pt x="38" y="38"/>
                          </a:lnTo>
                          <a:lnTo>
                            <a:pt x="89" y="0"/>
                          </a:lnTo>
                          <a:lnTo>
                            <a:pt x="255"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31" name="Group 792">
                    <a:extLst>
                      <a:ext uri="{FF2B5EF4-FFF2-40B4-BE49-F238E27FC236}">
                        <a16:creationId xmlns:a16="http://schemas.microsoft.com/office/drawing/2014/main" id="{D8EF29D8-CB8E-43D6-A675-DEB9006ED31A}"/>
                      </a:ext>
                    </a:extLst>
                  </p:cNvPr>
                  <p:cNvGrpSpPr>
                    <a:grpSpLocks/>
                  </p:cNvGrpSpPr>
                  <p:nvPr/>
                </p:nvGrpSpPr>
                <p:grpSpPr bwMode="auto">
                  <a:xfrm>
                    <a:off x="3245" y="2235"/>
                    <a:ext cx="108" cy="83"/>
                    <a:chOff x="3809" y="2887"/>
                    <a:chExt cx="256" cy="259"/>
                  </a:xfrm>
                </p:grpSpPr>
                <p:sp>
                  <p:nvSpPr>
                    <p:cNvPr id="395" name="Freeform 793">
                      <a:extLst>
                        <a:ext uri="{FF2B5EF4-FFF2-40B4-BE49-F238E27FC236}">
                          <a16:creationId xmlns:a16="http://schemas.microsoft.com/office/drawing/2014/main" id="{6B7425EC-A7A3-4A58-97F7-42268A54AB18}"/>
                        </a:ext>
                      </a:extLst>
                    </p:cNvPr>
                    <p:cNvSpPr>
                      <a:spLocks/>
                    </p:cNvSpPr>
                    <p:nvPr/>
                  </p:nvSpPr>
                  <p:spPr bwMode="auto">
                    <a:xfrm>
                      <a:off x="3809" y="2887"/>
                      <a:ext cx="246" cy="248"/>
                    </a:xfrm>
                    <a:custGeom>
                      <a:avLst/>
                      <a:gdLst>
                        <a:gd name="T0" fmla="*/ 0 w 246"/>
                        <a:gd name="T1" fmla="*/ 74 h 248"/>
                        <a:gd name="T2" fmla="*/ 12 w 246"/>
                        <a:gd name="T3" fmla="*/ 74 h 248"/>
                        <a:gd name="T4" fmla="*/ 24 w 246"/>
                        <a:gd name="T5" fmla="*/ 63 h 248"/>
                        <a:gd name="T6" fmla="*/ 38 w 246"/>
                        <a:gd name="T7" fmla="*/ 49 h 248"/>
                        <a:gd name="T8" fmla="*/ 38 w 246"/>
                        <a:gd name="T9" fmla="*/ 38 h 248"/>
                        <a:gd name="T10" fmla="*/ 86 w 246"/>
                        <a:gd name="T11" fmla="*/ 13 h 248"/>
                        <a:gd name="T12" fmla="*/ 122 w 246"/>
                        <a:gd name="T13" fmla="*/ 0 h 248"/>
                        <a:gd name="T14" fmla="*/ 172 w 246"/>
                        <a:gd name="T15" fmla="*/ 13 h 248"/>
                        <a:gd name="T16" fmla="*/ 208 w 246"/>
                        <a:gd name="T17" fmla="*/ 38 h 248"/>
                        <a:gd name="T18" fmla="*/ 233 w 246"/>
                        <a:gd name="T19" fmla="*/ 74 h 248"/>
                        <a:gd name="T20" fmla="*/ 245 w 246"/>
                        <a:gd name="T21" fmla="*/ 112 h 248"/>
                        <a:gd name="T22" fmla="*/ 233 w 246"/>
                        <a:gd name="T23" fmla="*/ 162 h 248"/>
                        <a:gd name="T24" fmla="*/ 208 w 246"/>
                        <a:gd name="T25" fmla="*/ 197 h 248"/>
                        <a:gd name="T26" fmla="*/ 196 w 246"/>
                        <a:gd name="T27" fmla="*/ 211 h 248"/>
                        <a:gd name="T28" fmla="*/ 160 w 246"/>
                        <a:gd name="T29" fmla="*/ 247 h 248"/>
                        <a:gd name="T30" fmla="*/ 0 w 246"/>
                        <a:gd name="T31" fmla="*/ 74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248"/>
                        <a:gd name="T50" fmla="*/ 246 w 246"/>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248">
                          <a:moveTo>
                            <a:pt x="0" y="74"/>
                          </a:moveTo>
                          <a:lnTo>
                            <a:pt x="12" y="74"/>
                          </a:lnTo>
                          <a:lnTo>
                            <a:pt x="24" y="63"/>
                          </a:lnTo>
                          <a:lnTo>
                            <a:pt x="38" y="49"/>
                          </a:lnTo>
                          <a:lnTo>
                            <a:pt x="38" y="38"/>
                          </a:lnTo>
                          <a:lnTo>
                            <a:pt x="86" y="13"/>
                          </a:lnTo>
                          <a:lnTo>
                            <a:pt x="122" y="0"/>
                          </a:lnTo>
                          <a:lnTo>
                            <a:pt x="172" y="13"/>
                          </a:lnTo>
                          <a:lnTo>
                            <a:pt x="208" y="38"/>
                          </a:lnTo>
                          <a:lnTo>
                            <a:pt x="233" y="74"/>
                          </a:lnTo>
                          <a:lnTo>
                            <a:pt x="245" y="112"/>
                          </a:lnTo>
                          <a:lnTo>
                            <a:pt x="233" y="162"/>
                          </a:lnTo>
                          <a:lnTo>
                            <a:pt x="208" y="197"/>
                          </a:lnTo>
                          <a:lnTo>
                            <a:pt x="196" y="211"/>
                          </a:lnTo>
                          <a:lnTo>
                            <a:pt x="160" y="247"/>
                          </a:lnTo>
                          <a:lnTo>
                            <a:pt x="0" y="74"/>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96" name="Freeform 794">
                      <a:extLst>
                        <a:ext uri="{FF2B5EF4-FFF2-40B4-BE49-F238E27FC236}">
                          <a16:creationId xmlns:a16="http://schemas.microsoft.com/office/drawing/2014/main" id="{565EE933-28D2-4BDF-8DC4-C7CF82BDAA33}"/>
                        </a:ext>
                      </a:extLst>
                    </p:cNvPr>
                    <p:cNvSpPr>
                      <a:spLocks/>
                    </p:cNvSpPr>
                    <p:nvPr/>
                  </p:nvSpPr>
                  <p:spPr bwMode="auto">
                    <a:xfrm>
                      <a:off x="3809" y="2889"/>
                      <a:ext cx="256" cy="257"/>
                    </a:xfrm>
                    <a:custGeom>
                      <a:avLst/>
                      <a:gdLst>
                        <a:gd name="T0" fmla="*/ 0 w 256"/>
                        <a:gd name="T1" fmla="*/ 76 h 257"/>
                        <a:gd name="T2" fmla="*/ 12 w 256"/>
                        <a:gd name="T3" fmla="*/ 76 h 257"/>
                        <a:gd name="T4" fmla="*/ 26 w 256"/>
                        <a:gd name="T5" fmla="*/ 65 h 257"/>
                        <a:gd name="T6" fmla="*/ 38 w 256"/>
                        <a:gd name="T7" fmla="*/ 52 h 257"/>
                        <a:gd name="T8" fmla="*/ 38 w 256"/>
                        <a:gd name="T9" fmla="*/ 38 h 257"/>
                        <a:gd name="T10" fmla="*/ 89 w 256"/>
                        <a:gd name="T11" fmla="*/ 13 h 257"/>
                        <a:gd name="T12" fmla="*/ 127 w 256"/>
                        <a:gd name="T13" fmla="*/ 0 h 257"/>
                        <a:gd name="T14" fmla="*/ 178 w 256"/>
                        <a:gd name="T15" fmla="*/ 13 h 257"/>
                        <a:gd name="T16" fmla="*/ 218 w 256"/>
                        <a:gd name="T17" fmla="*/ 38 h 257"/>
                        <a:gd name="T18" fmla="*/ 243 w 256"/>
                        <a:gd name="T19" fmla="*/ 76 h 257"/>
                        <a:gd name="T20" fmla="*/ 255 w 256"/>
                        <a:gd name="T21" fmla="*/ 114 h 257"/>
                        <a:gd name="T22" fmla="*/ 243 w 256"/>
                        <a:gd name="T23" fmla="*/ 166 h 257"/>
                        <a:gd name="T24" fmla="*/ 218 w 256"/>
                        <a:gd name="T25" fmla="*/ 204 h 257"/>
                        <a:gd name="T26" fmla="*/ 204 w 256"/>
                        <a:gd name="T27" fmla="*/ 218 h 257"/>
                        <a:gd name="T28" fmla="*/ 166 w 256"/>
                        <a:gd name="T29" fmla="*/ 256 h 257"/>
                        <a:gd name="T30" fmla="*/ 0 w 256"/>
                        <a:gd name="T31" fmla="*/ 7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57"/>
                        <a:gd name="T50" fmla="*/ 256 w 256"/>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57">
                          <a:moveTo>
                            <a:pt x="0" y="76"/>
                          </a:moveTo>
                          <a:lnTo>
                            <a:pt x="12" y="76"/>
                          </a:lnTo>
                          <a:lnTo>
                            <a:pt x="26" y="65"/>
                          </a:lnTo>
                          <a:lnTo>
                            <a:pt x="38" y="52"/>
                          </a:lnTo>
                          <a:lnTo>
                            <a:pt x="38" y="38"/>
                          </a:lnTo>
                          <a:lnTo>
                            <a:pt x="89" y="13"/>
                          </a:lnTo>
                          <a:lnTo>
                            <a:pt x="127" y="0"/>
                          </a:lnTo>
                          <a:lnTo>
                            <a:pt x="178" y="13"/>
                          </a:lnTo>
                          <a:lnTo>
                            <a:pt x="218" y="38"/>
                          </a:lnTo>
                          <a:lnTo>
                            <a:pt x="243" y="76"/>
                          </a:lnTo>
                          <a:lnTo>
                            <a:pt x="255" y="114"/>
                          </a:lnTo>
                          <a:lnTo>
                            <a:pt x="243" y="166"/>
                          </a:lnTo>
                          <a:lnTo>
                            <a:pt x="218" y="204"/>
                          </a:lnTo>
                          <a:lnTo>
                            <a:pt x="204" y="218"/>
                          </a:lnTo>
                          <a:lnTo>
                            <a:pt x="166" y="256"/>
                          </a:lnTo>
                          <a:lnTo>
                            <a:pt x="0" y="7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332" name="Freeform 795">
                    <a:extLst>
                      <a:ext uri="{FF2B5EF4-FFF2-40B4-BE49-F238E27FC236}">
                        <a16:creationId xmlns:a16="http://schemas.microsoft.com/office/drawing/2014/main" id="{5717B56C-17BC-49B0-89E2-05960E00DE63}"/>
                      </a:ext>
                    </a:extLst>
                  </p:cNvPr>
                  <p:cNvSpPr>
                    <a:spLocks/>
                  </p:cNvSpPr>
                  <p:nvPr/>
                </p:nvSpPr>
                <p:spPr bwMode="auto">
                  <a:xfrm>
                    <a:off x="3170" y="2194"/>
                    <a:ext cx="88" cy="67"/>
                  </a:xfrm>
                  <a:custGeom>
                    <a:avLst/>
                    <a:gdLst>
                      <a:gd name="T0" fmla="*/ 0 w 205"/>
                      <a:gd name="T1" fmla="*/ 0 h 208"/>
                      <a:gd name="T2" fmla="*/ 0 w 205"/>
                      <a:gd name="T3" fmla="*/ 0 h 208"/>
                      <a:gd name="T4" fmla="*/ 3 w 205"/>
                      <a:gd name="T5" fmla="*/ 1 h 208"/>
                      <a:gd name="T6" fmla="*/ 3 w 205"/>
                      <a:gd name="T7" fmla="*/ 1 h 208"/>
                      <a:gd name="T8" fmla="*/ 0 w 205"/>
                      <a:gd name="T9" fmla="*/ 0 h 208"/>
                      <a:gd name="T10" fmla="*/ 0 60000 65536"/>
                      <a:gd name="T11" fmla="*/ 0 60000 65536"/>
                      <a:gd name="T12" fmla="*/ 0 60000 65536"/>
                      <a:gd name="T13" fmla="*/ 0 60000 65536"/>
                      <a:gd name="T14" fmla="*/ 0 60000 65536"/>
                      <a:gd name="T15" fmla="*/ 0 w 205"/>
                      <a:gd name="T16" fmla="*/ 0 h 208"/>
                      <a:gd name="T17" fmla="*/ 205 w 205"/>
                      <a:gd name="T18" fmla="*/ 208 h 208"/>
                    </a:gdLst>
                    <a:ahLst/>
                    <a:cxnLst>
                      <a:cxn ang="T10">
                        <a:pos x="T0" y="T1"/>
                      </a:cxn>
                      <a:cxn ang="T11">
                        <a:pos x="T2" y="T3"/>
                      </a:cxn>
                      <a:cxn ang="T12">
                        <a:pos x="T4" y="T5"/>
                      </a:cxn>
                      <a:cxn ang="T13">
                        <a:pos x="T6" y="T7"/>
                      </a:cxn>
                      <a:cxn ang="T14">
                        <a:pos x="T8" y="T9"/>
                      </a:cxn>
                    </a:cxnLst>
                    <a:rect l="T15" t="T16" r="T17" b="T18"/>
                    <a:pathLst>
                      <a:path w="205" h="208">
                        <a:moveTo>
                          <a:pt x="0" y="24"/>
                        </a:moveTo>
                        <a:lnTo>
                          <a:pt x="12" y="0"/>
                        </a:lnTo>
                        <a:lnTo>
                          <a:pt x="204" y="193"/>
                        </a:lnTo>
                        <a:lnTo>
                          <a:pt x="180" y="207"/>
                        </a:lnTo>
                        <a:lnTo>
                          <a:pt x="0" y="24"/>
                        </a:lnTo>
                      </a:path>
                    </a:pathLst>
                  </a:custGeom>
                  <a:solidFill>
                    <a:sysClr val="windowText" lastClr="0000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333" name="Group 796">
                    <a:extLst>
                      <a:ext uri="{FF2B5EF4-FFF2-40B4-BE49-F238E27FC236}">
                        <a16:creationId xmlns:a16="http://schemas.microsoft.com/office/drawing/2014/main" id="{5F886303-15C3-4019-8E87-FFF2D09E329E}"/>
                      </a:ext>
                    </a:extLst>
                  </p:cNvPr>
                  <p:cNvGrpSpPr>
                    <a:grpSpLocks/>
                  </p:cNvGrpSpPr>
                  <p:nvPr/>
                </p:nvGrpSpPr>
                <p:grpSpPr bwMode="auto">
                  <a:xfrm>
                    <a:off x="3146" y="2174"/>
                    <a:ext cx="115" cy="94"/>
                    <a:chOff x="3579" y="2699"/>
                    <a:chExt cx="270" cy="293"/>
                  </a:xfrm>
                </p:grpSpPr>
                <p:sp>
                  <p:nvSpPr>
                    <p:cNvPr id="393" name="Freeform 797">
                      <a:extLst>
                        <a:ext uri="{FF2B5EF4-FFF2-40B4-BE49-F238E27FC236}">
                          <a16:creationId xmlns:a16="http://schemas.microsoft.com/office/drawing/2014/main" id="{07F05A87-9916-45FA-9BC6-8E92A19A0DC3}"/>
                        </a:ext>
                      </a:extLst>
                    </p:cNvPr>
                    <p:cNvSpPr>
                      <a:spLocks/>
                    </p:cNvSpPr>
                    <p:nvPr/>
                  </p:nvSpPr>
                  <p:spPr bwMode="auto">
                    <a:xfrm>
                      <a:off x="3579" y="2699"/>
                      <a:ext cx="261" cy="284"/>
                    </a:xfrm>
                    <a:custGeom>
                      <a:avLst/>
                      <a:gdLst>
                        <a:gd name="T0" fmla="*/ 0 w 261"/>
                        <a:gd name="T1" fmla="*/ 9 h 284"/>
                        <a:gd name="T2" fmla="*/ 19 w 261"/>
                        <a:gd name="T3" fmla="*/ 0 h 284"/>
                        <a:gd name="T4" fmla="*/ 260 w 261"/>
                        <a:gd name="T5" fmla="*/ 274 h 284"/>
                        <a:gd name="T6" fmla="*/ 241 w 261"/>
                        <a:gd name="T7" fmla="*/ 283 h 284"/>
                        <a:gd name="T8" fmla="*/ 0 w 261"/>
                        <a:gd name="T9" fmla="*/ 9 h 284"/>
                        <a:gd name="T10" fmla="*/ 0 60000 65536"/>
                        <a:gd name="T11" fmla="*/ 0 60000 65536"/>
                        <a:gd name="T12" fmla="*/ 0 60000 65536"/>
                        <a:gd name="T13" fmla="*/ 0 60000 65536"/>
                        <a:gd name="T14" fmla="*/ 0 60000 65536"/>
                        <a:gd name="T15" fmla="*/ 0 w 261"/>
                        <a:gd name="T16" fmla="*/ 0 h 284"/>
                        <a:gd name="T17" fmla="*/ 261 w 261"/>
                        <a:gd name="T18" fmla="*/ 284 h 284"/>
                      </a:gdLst>
                      <a:ahLst/>
                      <a:cxnLst>
                        <a:cxn ang="T10">
                          <a:pos x="T0" y="T1"/>
                        </a:cxn>
                        <a:cxn ang="T11">
                          <a:pos x="T2" y="T3"/>
                        </a:cxn>
                        <a:cxn ang="T12">
                          <a:pos x="T4" y="T5"/>
                        </a:cxn>
                        <a:cxn ang="T13">
                          <a:pos x="T6" y="T7"/>
                        </a:cxn>
                        <a:cxn ang="T14">
                          <a:pos x="T8" y="T9"/>
                        </a:cxn>
                      </a:cxnLst>
                      <a:rect l="T15" t="T16" r="T17" b="T18"/>
                      <a:pathLst>
                        <a:path w="261" h="284">
                          <a:moveTo>
                            <a:pt x="0" y="9"/>
                          </a:moveTo>
                          <a:lnTo>
                            <a:pt x="19" y="0"/>
                          </a:lnTo>
                          <a:lnTo>
                            <a:pt x="260" y="274"/>
                          </a:lnTo>
                          <a:lnTo>
                            <a:pt x="241" y="283"/>
                          </a:lnTo>
                          <a:lnTo>
                            <a:pt x="0" y="9"/>
                          </a:lnTo>
                        </a:path>
                      </a:pathLst>
                    </a:custGeom>
                    <a:solidFill>
                      <a:srgbClr val="E3BE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94" name="Freeform 798">
                      <a:extLst>
                        <a:ext uri="{FF2B5EF4-FFF2-40B4-BE49-F238E27FC236}">
                          <a16:creationId xmlns:a16="http://schemas.microsoft.com/office/drawing/2014/main" id="{8EDD7C9C-7352-4DBB-AEF4-22DB53681B3F}"/>
                        </a:ext>
                      </a:extLst>
                    </p:cNvPr>
                    <p:cNvSpPr>
                      <a:spLocks/>
                    </p:cNvSpPr>
                    <p:nvPr/>
                  </p:nvSpPr>
                  <p:spPr bwMode="auto">
                    <a:xfrm>
                      <a:off x="3582" y="2701"/>
                      <a:ext cx="267" cy="291"/>
                    </a:xfrm>
                    <a:custGeom>
                      <a:avLst/>
                      <a:gdLst>
                        <a:gd name="T0" fmla="*/ 0 w 267"/>
                        <a:gd name="T1" fmla="*/ 11 h 291"/>
                        <a:gd name="T2" fmla="*/ 21 w 267"/>
                        <a:gd name="T3" fmla="*/ 0 h 291"/>
                        <a:gd name="T4" fmla="*/ 266 w 267"/>
                        <a:gd name="T5" fmla="*/ 279 h 291"/>
                        <a:gd name="T6" fmla="*/ 246 w 267"/>
                        <a:gd name="T7" fmla="*/ 290 h 291"/>
                        <a:gd name="T8" fmla="*/ 0 w 267"/>
                        <a:gd name="T9" fmla="*/ 11 h 291"/>
                        <a:gd name="T10" fmla="*/ 0 60000 65536"/>
                        <a:gd name="T11" fmla="*/ 0 60000 65536"/>
                        <a:gd name="T12" fmla="*/ 0 60000 65536"/>
                        <a:gd name="T13" fmla="*/ 0 60000 65536"/>
                        <a:gd name="T14" fmla="*/ 0 60000 65536"/>
                        <a:gd name="T15" fmla="*/ 0 w 267"/>
                        <a:gd name="T16" fmla="*/ 0 h 291"/>
                        <a:gd name="T17" fmla="*/ 267 w 267"/>
                        <a:gd name="T18" fmla="*/ 291 h 291"/>
                      </a:gdLst>
                      <a:ahLst/>
                      <a:cxnLst>
                        <a:cxn ang="T10">
                          <a:pos x="T0" y="T1"/>
                        </a:cxn>
                        <a:cxn ang="T11">
                          <a:pos x="T2" y="T3"/>
                        </a:cxn>
                        <a:cxn ang="T12">
                          <a:pos x="T4" y="T5"/>
                        </a:cxn>
                        <a:cxn ang="T13">
                          <a:pos x="T6" y="T7"/>
                        </a:cxn>
                        <a:cxn ang="T14">
                          <a:pos x="T8" y="T9"/>
                        </a:cxn>
                      </a:cxnLst>
                      <a:rect l="T15" t="T16" r="T17" b="T18"/>
                      <a:pathLst>
                        <a:path w="267" h="291">
                          <a:moveTo>
                            <a:pt x="0" y="11"/>
                          </a:moveTo>
                          <a:lnTo>
                            <a:pt x="21" y="0"/>
                          </a:lnTo>
                          <a:lnTo>
                            <a:pt x="266" y="279"/>
                          </a:lnTo>
                          <a:lnTo>
                            <a:pt x="246" y="290"/>
                          </a:lnTo>
                          <a:lnTo>
                            <a:pt x="0" y="11"/>
                          </a:lnTo>
                        </a:path>
                      </a:pathLst>
                    </a:custGeom>
                    <a:solidFill>
                      <a:srgbClr val="E3BEFF"/>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34" name="Group 799">
                    <a:extLst>
                      <a:ext uri="{FF2B5EF4-FFF2-40B4-BE49-F238E27FC236}">
                        <a16:creationId xmlns:a16="http://schemas.microsoft.com/office/drawing/2014/main" id="{BDF4EC8C-626A-4089-955B-A2808A176D20}"/>
                      </a:ext>
                    </a:extLst>
                  </p:cNvPr>
                  <p:cNvGrpSpPr>
                    <a:grpSpLocks/>
                  </p:cNvGrpSpPr>
                  <p:nvPr/>
                </p:nvGrpSpPr>
                <p:grpSpPr bwMode="auto">
                  <a:xfrm>
                    <a:off x="3364" y="2032"/>
                    <a:ext cx="106" cy="59"/>
                    <a:chOff x="4089" y="2262"/>
                    <a:chExt cx="250" cy="183"/>
                  </a:xfrm>
                </p:grpSpPr>
                <p:sp>
                  <p:nvSpPr>
                    <p:cNvPr id="391" name="Freeform 800">
                      <a:extLst>
                        <a:ext uri="{FF2B5EF4-FFF2-40B4-BE49-F238E27FC236}">
                          <a16:creationId xmlns:a16="http://schemas.microsoft.com/office/drawing/2014/main" id="{017803E0-11AA-419C-8F13-E2128C37F20C}"/>
                        </a:ext>
                      </a:extLst>
                    </p:cNvPr>
                    <p:cNvSpPr>
                      <a:spLocks/>
                    </p:cNvSpPr>
                    <p:nvPr/>
                  </p:nvSpPr>
                  <p:spPr bwMode="auto">
                    <a:xfrm>
                      <a:off x="4089" y="2262"/>
                      <a:ext cx="236" cy="172"/>
                    </a:xfrm>
                    <a:custGeom>
                      <a:avLst/>
                      <a:gdLst>
                        <a:gd name="T0" fmla="*/ 235 w 236"/>
                        <a:gd name="T1" fmla="*/ 0 h 172"/>
                        <a:gd name="T2" fmla="*/ 235 w 236"/>
                        <a:gd name="T3" fmla="*/ 11 h 172"/>
                        <a:gd name="T4" fmla="*/ 235 w 236"/>
                        <a:gd name="T5" fmla="*/ 36 h 172"/>
                        <a:gd name="T6" fmla="*/ 235 w 236"/>
                        <a:gd name="T7" fmla="*/ 49 h 172"/>
                        <a:gd name="T8" fmla="*/ 235 w 236"/>
                        <a:gd name="T9" fmla="*/ 99 h 172"/>
                        <a:gd name="T10" fmla="*/ 210 w 236"/>
                        <a:gd name="T11" fmla="*/ 135 h 172"/>
                        <a:gd name="T12" fmla="*/ 173 w 236"/>
                        <a:gd name="T13" fmla="*/ 160 h 172"/>
                        <a:gd name="T14" fmla="*/ 124 w 236"/>
                        <a:gd name="T15" fmla="*/ 171 h 172"/>
                        <a:gd name="T16" fmla="*/ 76 w 236"/>
                        <a:gd name="T17" fmla="*/ 160 h 172"/>
                        <a:gd name="T18" fmla="*/ 36 w 236"/>
                        <a:gd name="T19" fmla="*/ 135 h 172"/>
                        <a:gd name="T20" fmla="*/ 12 w 236"/>
                        <a:gd name="T21" fmla="*/ 99 h 172"/>
                        <a:gd name="T22" fmla="*/ 0 w 236"/>
                        <a:gd name="T23" fmla="*/ 49 h 172"/>
                        <a:gd name="T24" fmla="*/ 0 w 236"/>
                        <a:gd name="T25" fmla="*/ 0 h 172"/>
                        <a:gd name="T26" fmla="*/ 235 w 236"/>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6"/>
                        <a:gd name="T43" fmla="*/ 0 h 172"/>
                        <a:gd name="T44" fmla="*/ 236 w 23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6" h="172">
                          <a:moveTo>
                            <a:pt x="235" y="0"/>
                          </a:moveTo>
                          <a:lnTo>
                            <a:pt x="235" y="11"/>
                          </a:lnTo>
                          <a:lnTo>
                            <a:pt x="235" y="36"/>
                          </a:lnTo>
                          <a:lnTo>
                            <a:pt x="235" y="49"/>
                          </a:lnTo>
                          <a:lnTo>
                            <a:pt x="235" y="99"/>
                          </a:lnTo>
                          <a:lnTo>
                            <a:pt x="210" y="135"/>
                          </a:lnTo>
                          <a:lnTo>
                            <a:pt x="173" y="160"/>
                          </a:lnTo>
                          <a:lnTo>
                            <a:pt x="124" y="171"/>
                          </a:lnTo>
                          <a:lnTo>
                            <a:pt x="76" y="160"/>
                          </a:lnTo>
                          <a:lnTo>
                            <a:pt x="36" y="135"/>
                          </a:lnTo>
                          <a:lnTo>
                            <a:pt x="12" y="99"/>
                          </a:lnTo>
                          <a:lnTo>
                            <a:pt x="0" y="49"/>
                          </a:lnTo>
                          <a:lnTo>
                            <a:pt x="0" y="0"/>
                          </a:lnTo>
                          <a:lnTo>
                            <a:pt x="235"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92" name="Freeform 801">
                      <a:extLst>
                        <a:ext uri="{FF2B5EF4-FFF2-40B4-BE49-F238E27FC236}">
                          <a16:creationId xmlns:a16="http://schemas.microsoft.com/office/drawing/2014/main" id="{FC2E3323-E747-4424-880D-87023E099B55}"/>
                        </a:ext>
                      </a:extLst>
                    </p:cNvPr>
                    <p:cNvSpPr>
                      <a:spLocks/>
                    </p:cNvSpPr>
                    <p:nvPr/>
                  </p:nvSpPr>
                  <p:spPr bwMode="auto">
                    <a:xfrm>
                      <a:off x="4094" y="2264"/>
                      <a:ext cx="245" cy="181"/>
                    </a:xfrm>
                    <a:custGeom>
                      <a:avLst/>
                      <a:gdLst>
                        <a:gd name="T0" fmla="*/ 244 w 245"/>
                        <a:gd name="T1" fmla="*/ 0 h 181"/>
                        <a:gd name="T2" fmla="*/ 244 w 245"/>
                        <a:gd name="T3" fmla="*/ 11 h 181"/>
                        <a:gd name="T4" fmla="*/ 244 w 245"/>
                        <a:gd name="T5" fmla="*/ 38 h 181"/>
                        <a:gd name="T6" fmla="*/ 244 w 245"/>
                        <a:gd name="T7" fmla="*/ 52 h 181"/>
                        <a:gd name="T8" fmla="*/ 244 w 245"/>
                        <a:gd name="T9" fmla="*/ 103 h 181"/>
                        <a:gd name="T10" fmla="*/ 218 w 245"/>
                        <a:gd name="T11" fmla="*/ 142 h 181"/>
                        <a:gd name="T12" fmla="*/ 181 w 245"/>
                        <a:gd name="T13" fmla="*/ 166 h 181"/>
                        <a:gd name="T14" fmla="*/ 129 w 245"/>
                        <a:gd name="T15" fmla="*/ 180 h 181"/>
                        <a:gd name="T16" fmla="*/ 77 w 245"/>
                        <a:gd name="T17" fmla="*/ 166 h 181"/>
                        <a:gd name="T18" fmla="*/ 38 w 245"/>
                        <a:gd name="T19" fmla="*/ 142 h 181"/>
                        <a:gd name="T20" fmla="*/ 12 w 245"/>
                        <a:gd name="T21" fmla="*/ 103 h 181"/>
                        <a:gd name="T22" fmla="*/ 0 w 245"/>
                        <a:gd name="T23" fmla="*/ 52 h 181"/>
                        <a:gd name="T24" fmla="*/ 0 w 245"/>
                        <a:gd name="T25" fmla="*/ 0 h 181"/>
                        <a:gd name="T26" fmla="*/ 244 w 245"/>
                        <a:gd name="T27" fmla="*/ 0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81"/>
                        <a:gd name="T44" fmla="*/ 245 w 245"/>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81">
                          <a:moveTo>
                            <a:pt x="244" y="0"/>
                          </a:moveTo>
                          <a:lnTo>
                            <a:pt x="244" y="11"/>
                          </a:lnTo>
                          <a:lnTo>
                            <a:pt x="244" y="38"/>
                          </a:lnTo>
                          <a:lnTo>
                            <a:pt x="244" y="52"/>
                          </a:lnTo>
                          <a:lnTo>
                            <a:pt x="244" y="103"/>
                          </a:lnTo>
                          <a:lnTo>
                            <a:pt x="218" y="142"/>
                          </a:lnTo>
                          <a:lnTo>
                            <a:pt x="181" y="166"/>
                          </a:lnTo>
                          <a:lnTo>
                            <a:pt x="129" y="180"/>
                          </a:lnTo>
                          <a:lnTo>
                            <a:pt x="77" y="166"/>
                          </a:lnTo>
                          <a:lnTo>
                            <a:pt x="38" y="142"/>
                          </a:lnTo>
                          <a:lnTo>
                            <a:pt x="12" y="103"/>
                          </a:lnTo>
                          <a:lnTo>
                            <a:pt x="0" y="52"/>
                          </a:lnTo>
                          <a:lnTo>
                            <a:pt x="0" y="0"/>
                          </a:lnTo>
                          <a:lnTo>
                            <a:pt x="244" y="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35" name="Group 802">
                    <a:extLst>
                      <a:ext uri="{FF2B5EF4-FFF2-40B4-BE49-F238E27FC236}">
                        <a16:creationId xmlns:a16="http://schemas.microsoft.com/office/drawing/2014/main" id="{E2D2ADC9-4F68-4348-A409-577728C18A12}"/>
                      </a:ext>
                    </a:extLst>
                  </p:cNvPr>
                  <p:cNvGrpSpPr>
                    <a:grpSpLocks/>
                  </p:cNvGrpSpPr>
                  <p:nvPr/>
                </p:nvGrpSpPr>
                <p:grpSpPr bwMode="auto">
                  <a:xfrm>
                    <a:off x="3364" y="1966"/>
                    <a:ext cx="106" cy="63"/>
                    <a:chOff x="4089" y="2057"/>
                    <a:chExt cx="250" cy="195"/>
                  </a:xfrm>
                </p:grpSpPr>
                <p:sp>
                  <p:nvSpPr>
                    <p:cNvPr id="389" name="Freeform 803">
                      <a:extLst>
                        <a:ext uri="{FF2B5EF4-FFF2-40B4-BE49-F238E27FC236}">
                          <a16:creationId xmlns:a16="http://schemas.microsoft.com/office/drawing/2014/main" id="{ACDE198F-33CC-415E-BEAB-400A5106D69F}"/>
                        </a:ext>
                      </a:extLst>
                    </p:cNvPr>
                    <p:cNvSpPr>
                      <a:spLocks/>
                    </p:cNvSpPr>
                    <p:nvPr/>
                  </p:nvSpPr>
                  <p:spPr bwMode="auto">
                    <a:xfrm>
                      <a:off x="4089" y="2057"/>
                      <a:ext cx="236" cy="184"/>
                    </a:xfrm>
                    <a:custGeom>
                      <a:avLst/>
                      <a:gdLst>
                        <a:gd name="T0" fmla="*/ 0 w 236"/>
                        <a:gd name="T1" fmla="*/ 183 h 184"/>
                        <a:gd name="T2" fmla="*/ 0 w 236"/>
                        <a:gd name="T3" fmla="*/ 172 h 184"/>
                        <a:gd name="T4" fmla="*/ 0 w 236"/>
                        <a:gd name="T5" fmla="*/ 158 h 184"/>
                        <a:gd name="T6" fmla="*/ 0 w 236"/>
                        <a:gd name="T7" fmla="*/ 134 h 184"/>
                        <a:gd name="T8" fmla="*/ 0 w 236"/>
                        <a:gd name="T9" fmla="*/ 123 h 184"/>
                        <a:gd name="T10" fmla="*/ 12 w 236"/>
                        <a:gd name="T11" fmla="*/ 85 h 184"/>
                        <a:gd name="T12" fmla="*/ 36 w 236"/>
                        <a:gd name="T13" fmla="*/ 36 h 184"/>
                        <a:gd name="T14" fmla="*/ 76 w 236"/>
                        <a:gd name="T15" fmla="*/ 11 h 184"/>
                        <a:gd name="T16" fmla="*/ 124 w 236"/>
                        <a:gd name="T17" fmla="*/ 0 h 184"/>
                        <a:gd name="T18" fmla="*/ 173 w 236"/>
                        <a:gd name="T19" fmla="*/ 11 h 184"/>
                        <a:gd name="T20" fmla="*/ 210 w 236"/>
                        <a:gd name="T21" fmla="*/ 36 h 184"/>
                        <a:gd name="T22" fmla="*/ 235 w 236"/>
                        <a:gd name="T23" fmla="*/ 85 h 184"/>
                        <a:gd name="T24" fmla="*/ 235 w 236"/>
                        <a:gd name="T25" fmla="*/ 123 h 184"/>
                        <a:gd name="T26" fmla="*/ 235 w 236"/>
                        <a:gd name="T27" fmla="*/ 134 h 184"/>
                        <a:gd name="T28" fmla="*/ 235 w 236"/>
                        <a:gd name="T29" fmla="*/ 147 h 184"/>
                        <a:gd name="T30" fmla="*/ 235 w 236"/>
                        <a:gd name="T31" fmla="*/ 158 h 184"/>
                        <a:gd name="T32" fmla="*/ 235 w 236"/>
                        <a:gd name="T33" fmla="*/ 183 h 184"/>
                        <a:gd name="T34" fmla="*/ 0 w 236"/>
                        <a:gd name="T35" fmla="*/ 18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
                        <a:gd name="T55" fmla="*/ 0 h 184"/>
                        <a:gd name="T56" fmla="*/ 236 w 236"/>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 h="184">
                          <a:moveTo>
                            <a:pt x="0" y="183"/>
                          </a:moveTo>
                          <a:lnTo>
                            <a:pt x="0" y="172"/>
                          </a:lnTo>
                          <a:lnTo>
                            <a:pt x="0" y="158"/>
                          </a:lnTo>
                          <a:lnTo>
                            <a:pt x="0" y="134"/>
                          </a:lnTo>
                          <a:lnTo>
                            <a:pt x="0" y="123"/>
                          </a:lnTo>
                          <a:lnTo>
                            <a:pt x="12" y="85"/>
                          </a:lnTo>
                          <a:lnTo>
                            <a:pt x="36" y="36"/>
                          </a:lnTo>
                          <a:lnTo>
                            <a:pt x="76" y="11"/>
                          </a:lnTo>
                          <a:lnTo>
                            <a:pt x="124" y="0"/>
                          </a:lnTo>
                          <a:lnTo>
                            <a:pt x="173" y="11"/>
                          </a:lnTo>
                          <a:lnTo>
                            <a:pt x="210" y="36"/>
                          </a:lnTo>
                          <a:lnTo>
                            <a:pt x="235" y="85"/>
                          </a:lnTo>
                          <a:lnTo>
                            <a:pt x="235" y="123"/>
                          </a:lnTo>
                          <a:lnTo>
                            <a:pt x="235" y="134"/>
                          </a:lnTo>
                          <a:lnTo>
                            <a:pt x="235" y="147"/>
                          </a:lnTo>
                          <a:lnTo>
                            <a:pt x="235" y="158"/>
                          </a:lnTo>
                          <a:lnTo>
                            <a:pt x="235" y="183"/>
                          </a:lnTo>
                          <a:lnTo>
                            <a:pt x="0" y="183"/>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90" name="Freeform 804">
                      <a:extLst>
                        <a:ext uri="{FF2B5EF4-FFF2-40B4-BE49-F238E27FC236}">
                          <a16:creationId xmlns:a16="http://schemas.microsoft.com/office/drawing/2014/main" id="{A326FEF7-14D6-497F-8B46-58257FD24CB8}"/>
                        </a:ext>
                      </a:extLst>
                    </p:cNvPr>
                    <p:cNvSpPr>
                      <a:spLocks/>
                    </p:cNvSpPr>
                    <p:nvPr/>
                  </p:nvSpPr>
                  <p:spPr bwMode="auto">
                    <a:xfrm>
                      <a:off x="4094" y="2059"/>
                      <a:ext cx="245" cy="193"/>
                    </a:xfrm>
                    <a:custGeom>
                      <a:avLst/>
                      <a:gdLst>
                        <a:gd name="T0" fmla="*/ 0 w 245"/>
                        <a:gd name="T1" fmla="*/ 192 h 193"/>
                        <a:gd name="T2" fmla="*/ 0 w 245"/>
                        <a:gd name="T3" fmla="*/ 181 h 193"/>
                        <a:gd name="T4" fmla="*/ 0 w 245"/>
                        <a:gd name="T5" fmla="*/ 165 h 193"/>
                        <a:gd name="T6" fmla="*/ 0 w 245"/>
                        <a:gd name="T7" fmla="*/ 140 h 193"/>
                        <a:gd name="T8" fmla="*/ 0 w 245"/>
                        <a:gd name="T9" fmla="*/ 129 h 193"/>
                        <a:gd name="T10" fmla="*/ 12 w 245"/>
                        <a:gd name="T11" fmla="*/ 89 h 193"/>
                        <a:gd name="T12" fmla="*/ 38 w 245"/>
                        <a:gd name="T13" fmla="*/ 38 h 193"/>
                        <a:gd name="T14" fmla="*/ 77 w 245"/>
                        <a:gd name="T15" fmla="*/ 11 h 193"/>
                        <a:gd name="T16" fmla="*/ 129 w 245"/>
                        <a:gd name="T17" fmla="*/ 0 h 193"/>
                        <a:gd name="T18" fmla="*/ 181 w 245"/>
                        <a:gd name="T19" fmla="*/ 11 h 193"/>
                        <a:gd name="T20" fmla="*/ 218 w 245"/>
                        <a:gd name="T21" fmla="*/ 38 h 193"/>
                        <a:gd name="T22" fmla="*/ 244 w 245"/>
                        <a:gd name="T23" fmla="*/ 89 h 193"/>
                        <a:gd name="T24" fmla="*/ 244 w 245"/>
                        <a:gd name="T25" fmla="*/ 129 h 193"/>
                        <a:gd name="T26" fmla="*/ 244 w 245"/>
                        <a:gd name="T27" fmla="*/ 140 h 193"/>
                        <a:gd name="T28" fmla="*/ 244 w 245"/>
                        <a:gd name="T29" fmla="*/ 154 h 193"/>
                        <a:gd name="T30" fmla="*/ 244 w 245"/>
                        <a:gd name="T31" fmla="*/ 165 h 193"/>
                        <a:gd name="T32" fmla="*/ 244 w 245"/>
                        <a:gd name="T33" fmla="*/ 192 h 193"/>
                        <a:gd name="T34" fmla="*/ 0 w 245"/>
                        <a:gd name="T35" fmla="*/ 192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
                        <a:gd name="T55" fmla="*/ 0 h 193"/>
                        <a:gd name="T56" fmla="*/ 245 w 245"/>
                        <a:gd name="T57" fmla="*/ 193 h 1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 h="193">
                          <a:moveTo>
                            <a:pt x="0" y="192"/>
                          </a:moveTo>
                          <a:lnTo>
                            <a:pt x="0" y="181"/>
                          </a:lnTo>
                          <a:lnTo>
                            <a:pt x="0" y="165"/>
                          </a:lnTo>
                          <a:lnTo>
                            <a:pt x="0" y="140"/>
                          </a:lnTo>
                          <a:lnTo>
                            <a:pt x="0" y="129"/>
                          </a:lnTo>
                          <a:lnTo>
                            <a:pt x="12" y="89"/>
                          </a:lnTo>
                          <a:lnTo>
                            <a:pt x="38" y="38"/>
                          </a:lnTo>
                          <a:lnTo>
                            <a:pt x="77" y="11"/>
                          </a:lnTo>
                          <a:lnTo>
                            <a:pt x="129" y="0"/>
                          </a:lnTo>
                          <a:lnTo>
                            <a:pt x="181" y="11"/>
                          </a:lnTo>
                          <a:lnTo>
                            <a:pt x="218" y="38"/>
                          </a:lnTo>
                          <a:lnTo>
                            <a:pt x="244" y="89"/>
                          </a:lnTo>
                          <a:lnTo>
                            <a:pt x="244" y="129"/>
                          </a:lnTo>
                          <a:lnTo>
                            <a:pt x="244" y="140"/>
                          </a:lnTo>
                          <a:lnTo>
                            <a:pt x="244" y="154"/>
                          </a:lnTo>
                          <a:lnTo>
                            <a:pt x="244" y="165"/>
                          </a:lnTo>
                          <a:lnTo>
                            <a:pt x="244" y="192"/>
                          </a:lnTo>
                          <a:lnTo>
                            <a:pt x="0" y="192"/>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336" name="Rectangle 805">
                    <a:extLst>
                      <a:ext uri="{FF2B5EF4-FFF2-40B4-BE49-F238E27FC236}">
                        <a16:creationId xmlns:a16="http://schemas.microsoft.com/office/drawing/2014/main" id="{E3EC257E-788F-4739-A5E9-2AAEE7FF0990}"/>
                      </a:ext>
                    </a:extLst>
                  </p:cNvPr>
                  <p:cNvSpPr>
                    <a:spLocks noChangeArrowheads="1"/>
                  </p:cNvSpPr>
                  <p:nvPr/>
                </p:nvSpPr>
                <p:spPr bwMode="auto">
                  <a:xfrm>
                    <a:off x="3239" y="2021"/>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337" name="Rectangle 806">
                    <a:extLst>
                      <a:ext uri="{FF2B5EF4-FFF2-40B4-BE49-F238E27FC236}">
                        <a16:creationId xmlns:a16="http://schemas.microsoft.com/office/drawing/2014/main" id="{02706709-D1EF-4D93-8111-BA172B90FBA7}"/>
                      </a:ext>
                    </a:extLst>
                  </p:cNvPr>
                  <p:cNvSpPr>
                    <a:spLocks noChangeArrowheads="1"/>
                  </p:cNvSpPr>
                  <p:nvPr/>
                </p:nvSpPr>
                <p:spPr bwMode="auto">
                  <a:xfrm>
                    <a:off x="3168" y="2034"/>
                    <a:ext cx="180"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338" name="Group 807">
                    <a:extLst>
                      <a:ext uri="{FF2B5EF4-FFF2-40B4-BE49-F238E27FC236}">
                        <a16:creationId xmlns:a16="http://schemas.microsoft.com/office/drawing/2014/main" id="{4391011E-A344-4135-98BF-3FAD5CCF42DC}"/>
                      </a:ext>
                    </a:extLst>
                  </p:cNvPr>
                  <p:cNvGrpSpPr>
                    <a:grpSpLocks/>
                  </p:cNvGrpSpPr>
                  <p:nvPr/>
                </p:nvGrpSpPr>
                <p:grpSpPr bwMode="auto">
                  <a:xfrm>
                    <a:off x="2436" y="2279"/>
                    <a:ext cx="106" cy="79"/>
                    <a:chOff x="1917" y="3030"/>
                    <a:chExt cx="247" cy="245"/>
                  </a:xfrm>
                </p:grpSpPr>
                <p:sp>
                  <p:nvSpPr>
                    <p:cNvPr id="387" name="Freeform 808">
                      <a:extLst>
                        <a:ext uri="{FF2B5EF4-FFF2-40B4-BE49-F238E27FC236}">
                          <a16:creationId xmlns:a16="http://schemas.microsoft.com/office/drawing/2014/main" id="{A6F7CB40-96A6-4282-B95D-DF6DFE36D11B}"/>
                        </a:ext>
                      </a:extLst>
                    </p:cNvPr>
                    <p:cNvSpPr>
                      <a:spLocks/>
                    </p:cNvSpPr>
                    <p:nvPr/>
                  </p:nvSpPr>
                  <p:spPr bwMode="auto">
                    <a:xfrm>
                      <a:off x="1917" y="3030"/>
                      <a:ext cx="237" cy="234"/>
                    </a:xfrm>
                    <a:custGeom>
                      <a:avLst/>
                      <a:gdLst>
                        <a:gd name="T0" fmla="*/ 74 w 237"/>
                        <a:gd name="T1" fmla="*/ 233 h 234"/>
                        <a:gd name="T2" fmla="*/ 48 w 237"/>
                        <a:gd name="T3" fmla="*/ 208 h 234"/>
                        <a:gd name="T4" fmla="*/ 38 w 237"/>
                        <a:gd name="T5" fmla="*/ 197 h 234"/>
                        <a:gd name="T6" fmla="*/ 0 w 237"/>
                        <a:gd name="T7" fmla="*/ 159 h 234"/>
                        <a:gd name="T8" fmla="*/ 0 w 237"/>
                        <a:gd name="T9" fmla="*/ 110 h 234"/>
                        <a:gd name="T10" fmla="*/ 0 w 237"/>
                        <a:gd name="T11" fmla="*/ 60 h 234"/>
                        <a:gd name="T12" fmla="*/ 26 w 237"/>
                        <a:gd name="T13" fmla="*/ 25 h 234"/>
                        <a:gd name="T14" fmla="*/ 62 w 237"/>
                        <a:gd name="T15" fmla="*/ 0 h 234"/>
                        <a:gd name="T16" fmla="*/ 112 w 237"/>
                        <a:gd name="T17" fmla="*/ 0 h 234"/>
                        <a:gd name="T18" fmla="*/ 162 w 237"/>
                        <a:gd name="T19" fmla="*/ 0 h 234"/>
                        <a:gd name="T20" fmla="*/ 200 w 237"/>
                        <a:gd name="T21" fmla="*/ 36 h 234"/>
                        <a:gd name="T22" fmla="*/ 236 w 237"/>
                        <a:gd name="T23" fmla="*/ 74 h 234"/>
                        <a:gd name="T24" fmla="*/ 74 w 237"/>
                        <a:gd name="T25" fmla="*/ 233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233"/>
                          </a:moveTo>
                          <a:lnTo>
                            <a:pt x="48" y="208"/>
                          </a:lnTo>
                          <a:lnTo>
                            <a:pt x="38" y="197"/>
                          </a:lnTo>
                          <a:lnTo>
                            <a:pt x="0" y="159"/>
                          </a:lnTo>
                          <a:lnTo>
                            <a:pt x="0" y="110"/>
                          </a:lnTo>
                          <a:lnTo>
                            <a:pt x="0" y="60"/>
                          </a:lnTo>
                          <a:lnTo>
                            <a:pt x="26" y="25"/>
                          </a:lnTo>
                          <a:lnTo>
                            <a:pt x="62" y="0"/>
                          </a:lnTo>
                          <a:lnTo>
                            <a:pt x="112" y="0"/>
                          </a:lnTo>
                          <a:lnTo>
                            <a:pt x="162" y="0"/>
                          </a:lnTo>
                          <a:lnTo>
                            <a:pt x="200" y="36"/>
                          </a:lnTo>
                          <a:lnTo>
                            <a:pt x="236" y="74"/>
                          </a:lnTo>
                          <a:lnTo>
                            <a:pt x="74" y="23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88" name="Freeform 809">
                      <a:extLst>
                        <a:ext uri="{FF2B5EF4-FFF2-40B4-BE49-F238E27FC236}">
                          <a16:creationId xmlns:a16="http://schemas.microsoft.com/office/drawing/2014/main" id="{BAC2DEE9-1EA5-4CBE-BD46-5CFF405429AA}"/>
                        </a:ext>
                      </a:extLst>
                    </p:cNvPr>
                    <p:cNvSpPr>
                      <a:spLocks/>
                    </p:cNvSpPr>
                    <p:nvPr/>
                  </p:nvSpPr>
                  <p:spPr bwMode="auto">
                    <a:xfrm>
                      <a:off x="1920" y="3032"/>
                      <a:ext cx="244" cy="243"/>
                    </a:xfrm>
                    <a:custGeom>
                      <a:avLst/>
                      <a:gdLst>
                        <a:gd name="T0" fmla="*/ 76 w 244"/>
                        <a:gd name="T1" fmla="*/ 242 h 243"/>
                        <a:gd name="T2" fmla="*/ 50 w 244"/>
                        <a:gd name="T3" fmla="*/ 217 h 243"/>
                        <a:gd name="T4" fmla="*/ 38 w 244"/>
                        <a:gd name="T5" fmla="*/ 204 h 243"/>
                        <a:gd name="T6" fmla="*/ 0 w 244"/>
                        <a:gd name="T7" fmla="*/ 166 h 243"/>
                        <a:gd name="T8" fmla="*/ 0 w 244"/>
                        <a:gd name="T9" fmla="*/ 114 h 243"/>
                        <a:gd name="T10" fmla="*/ 0 w 244"/>
                        <a:gd name="T11" fmla="*/ 65 h 243"/>
                        <a:gd name="T12" fmla="*/ 26 w 244"/>
                        <a:gd name="T13" fmla="*/ 25 h 243"/>
                        <a:gd name="T14" fmla="*/ 64 w 244"/>
                        <a:gd name="T15" fmla="*/ 0 h 243"/>
                        <a:gd name="T16" fmla="*/ 116 w 244"/>
                        <a:gd name="T17" fmla="*/ 0 h 243"/>
                        <a:gd name="T18" fmla="*/ 167 w 244"/>
                        <a:gd name="T19" fmla="*/ 0 h 243"/>
                        <a:gd name="T20" fmla="*/ 205 w 244"/>
                        <a:gd name="T21" fmla="*/ 38 h 243"/>
                        <a:gd name="T22" fmla="*/ 243 w 244"/>
                        <a:gd name="T23" fmla="*/ 76 h 243"/>
                        <a:gd name="T24" fmla="*/ 76 w 244"/>
                        <a:gd name="T25" fmla="*/ 242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43"/>
                        <a:gd name="T41" fmla="*/ 244 w 244"/>
                        <a:gd name="T42" fmla="*/ 243 h 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43">
                          <a:moveTo>
                            <a:pt x="76" y="242"/>
                          </a:moveTo>
                          <a:lnTo>
                            <a:pt x="50" y="217"/>
                          </a:lnTo>
                          <a:lnTo>
                            <a:pt x="38" y="204"/>
                          </a:lnTo>
                          <a:lnTo>
                            <a:pt x="0" y="166"/>
                          </a:lnTo>
                          <a:lnTo>
                            <a:pt x="0" y="114"/>
                          </a:lnTo>
                          <a:lnTo>
                            <a:pt x="0" y="65"/>
                          </a:lnTo>
                          <a:lnTo>
                            <a:pt x="26" y="25"/>
                          </a:lnTo>
                          <a:lnTo>
                            <a:pt x="64" y="0"/>
                          </a:lnTo>
                          <a:lnTo>
                            <a:pt x="116" y="0"/>
                          </a:lnTo>
                          <a:lnTo>
                            <a:pt x="167" y="0"/>
                          </a:lnTo>
                          <a:lnTo>
                            <a:pt x="205" y="38"/>
                          </a:lnTo>
                          <a:lnTo>
                            <a:pt x="243" y="76"/>
                          </a:lnTo>
                          <a:lnTo>
                            <a:pt x="76" y="242"/>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39" name="Group 810">
                    <a:extLst>
                      <a:ext uri="{FF2B5EF4-FFF2-40B4-BE49-F238E27FC236}">
                        <a16:creationId xmlns:a16="http://schemas.microsoft.com/office/drawing/2014/main" id="{33F96EC3-78B8-4221-B54E-605F306E1300}"/>
                      </a:ext>
                    </a:extLst>
                  </p:cNvPr>
                  <p:cNvGrpSpPr>
                    <a:grpSpLocks/>
                  </p:cNvGrpSpPr>
                  <p:nvPr/>
                </p:nvGrpSpPr>
                <p:grpSpPr bwMode="auto">
                  <a:xfrm>
                    <a:off x="2470" y="2305"/>
                    <a:ext cx="112" cy="83"/>
                    <a:chOff x="1994" y="3106"/>
                    <a:chExt cx="261" cy="260"/>
                  </a:xfrm>
                </p:grpSpPr>
                <p:sp>
                  <p:nvSpPr>
                    <p:cNvPr id="385" name="Freeform 811">
                      <a:extLst>
                        <a:ext uri="{FF2B5EF4-FFF2-40B4-BE49-F238E27FC236}">
                          <a16:creationId xmlns:a16="http://schemas.microsoft.com/office/drawing/2014/main" id="{E2D52B09-4074-4F1E-BAD0-3A0F3047FAC9}"/>
                        </a:ext>
                      </a:extLst>
                    </p:cNvPr>
                    <p:cNvSpPr>
                      <a:spLocks/>
                    </p:cNvSpPr>
                    <p:nvPr/>
                  </p:nvSpPr>
                  <p:spPr bwMode="auto">
                    <a:xfrm>
                      <a:off x="1994" y="3106"/>
                      <a:ext cx="249" cy="249"/>
                    </a:xfrm>
                    <a:custGeom>
                      <a:avLst/>
                      <a:gdLst>
                        <a:gd name="T0" fmla="*/ 175 w 249"/>
                        <a:gd name="T1" fmla="*/ 0 h 249"/>
                        <a:gd name="T2" fmla="*/ 175 w 249"/>
                        <a:gd name="T3" fmla="*/ 11 h 249"/>
                        <a:gd name="T4" fmla="*/ 187 w 249"/>
                        <a:gd name="T5" fmla="*/ 25 h 249"/>
                        <a:gd name="T6" fmla="*/ 199 w 249"/>
                        <a:gd name="T7" fmla="*/ 36 h 249"/>
                        <a:gd name="T8" fmla="*/ 211 w 249"/>
                        <a:gd name="T9" fmla="*/ 36 h 249"/>
                        <a:gd name="T10" fmla="*/ 236 w 249"/>
                        <a:gd name="T11" fmla="*/ 87 h 249"/>
                        <a:gd name="T12" fmla="*/ 248 w 249"/>
                        <a:gd name="T13" fmla="*/ 125 h 249"/>
                        <a:gd name="T14" fmla="*/ 236 w 249"/>
                        <a:gd name="T15" fmla="*/ 174 h 249"/>
                        <a:gd name="T16" fmla="*/ 211 w 249"/>
                        <a:gd name="T17" fmla="*/ 210 h 249"/>
                        <a:gd name="T18" fmla="*/ 175 w 249"/>
                        <a:gd name="T19" fmla="*/ 234 h 249"/>
                        <a:gd name="T20" fmla="*/ 125 w 249"/>
                        <a:gd name="T21" fmla="*/ 248 h 249"/>
                        <a:gd name="T22" fmla="*/ 87 w 249"/>
                        <a:gd name="T23" fmla="*/ 234 h 249"/>
                        <a:gd name="T24" fmla="*/ 50 w 249"/>
                        <a:gd name="T25" fmla="*/ 210 h 249"/>
                        <a:gd name="T26" fmla="*/ 38 w 249"/>
                        <a:gd name="T27" fmla="*/ 199 h 249"/>
                        <a:gd name="T28" fmla="*/ 0 w 249"/>
                        <a:gd name="T29" fmla="*/ 161 h 249"/>
                        <a:gd name="T30" fmla="*/ 175 w 249"/>
                        <a:gd name="T31" fmla="*/ 0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249"/>
                        <a:gd name="T50" fmla="*/ 249 w 249"/>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249">
                          <a:moveTo>
                            <a:pt x="175" y="0"/>
                          </a:moveTo>
                          <a:lnTo>
                            <a:pt x="175" y="11"/>
                          </a:lnTo>
                          <a:lnTo>
                            <a:pt x="187" y="25"/>
                          </a:lnTo>
                          <a:lnTo>
                            <a:pt x="199" y="36"/>
                          </a:lnTo>
                          <a:lnTo>
                            <a:pt x="211" y="36"/>
                          </a:lnTo>
                          <a:lnTo>
                            <a:pt x="236" y="87"/>
                          </a:lnTo>
                          <a:lnTo>
                            <a:pt x="248" y="125"/>
                          </a:lnTo>
                          <a:lnTo>
                            <a:pt x="236" y="174"/>
                          </a:lnTo>
                          <a:lnTo>
                            <a:pt x="211" y="210"/>
                          </a:lnTo>
                          <a:lnTo>
                            <a:pt x="175" y="234"/>
                          </a:lnTo>
                          <a:lnTo>
                            <a:pt x="125" y="248"/>
                          </a:lnTo>
                          <a:lnTo>
                            <a:pt x="87" y="234"/>
                          </a:lnTo>
                          <a:lnTo>
                            <a:pt x="50" y="210"/>
                          </a:lnTo>
                          <a:lnTo>
                            <a:pt x="38" y="199"/>
                          </a:lnTo>
                          <a:lnTo>
                            <a:pt x="0" y="161"/>
                          </a:lnTo>
                          <a:lnTo>
                            <a:pt x="17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86" name="Freeform 812">
                      <a:extLst>
                        <a:ext uri="{FF2B5EF4-FFF2-40B4-BE49-F238E27FC236}">
                          <a16:creationId xmlns:a16="http://schemas.microsoft.com/office/drawing/2014/main" id="{51B6D854-74F5-47DA-9EBD-378662BA8D1B}"/>
                        </a:ext>
                      </a:extLst>
                    </p:cNvPr>
                    <p:cNvSpPr>
                      <a:spLocks/>
                    </p:cNvSpPr>
                    <p:nvPr/>
                  </p:nvSpPr>
                  <p:spPr bwMode="auto">
                    <a:xfrm>
                      <a:off x="1996" y="3110"/>
                      <a:ext cx="259" cy="256"/>
                    </a:xfrm>
                    <a:custGeom>
                      <a:avLst/>
                      <a:gdLst>
                        <a:gd name="T0" fmla="*/ 180 w 259"/>
                        <a:gd name="T1" fmla="*/ 0 h 256"/>
                        <a:gd name="T2" fmla="*/ 180 w 259"/>
                        <a:gd name="T3" fmla="*/ 11 h 256"/>
                        <a:gd name="T4" fmla="*/ 193 w 259"/>
                        <a:gd name="T5" fmla="*/ 27 h 256"/>
                        <a:gd name="T6" fmla="*/ 207 w 259"/>
                        <a:gd name="T7" fmla="*/ 38 h 256"/>
                        <a:gd name="T8" fmla="*/ 219 w 259"/>
                        <a:gd name="T9" fmla="*/ 38 h 256"/>
                        <a:gd name="T10" fmla="*/ 245 w 259"/>
                        <a:gd name="T11" fmla="*/ 89 h 256"/>
                        <a:gd name="T12" fmla="*/ 258 w 259"/>
                        <a:gd name="T13" fmla="*/ 127 h 256"/>
                        <a:gd name="T14" fmla="*/ 245 w 259"/>
                        <a:gd name="T15" fmla="*/ 179 h 256"/>
                        <a:gd name="T16" fmla="*/ 219 w 259"/>
                        <a:gd name="T17" fmla="*/ 217 h 256"/>
                        <a:gd name="T18" fmla="*/ 180 w 259"/>
                        <a:gd name="T19" fmla="*/ 241 h 256"/>
                        <a:gd name="T20" fmla="*/ 130 w 259"/>
                        <a:gd name="T21" fmla="*/ 255 h 256"/>
                        <a:gd name="T22" fmla="*/ 91 w 259"/>
                        <a:gd name="T23" fmla="*/ 241 h 256"/>
                        <a:gd name="T24" fmla="*/ 51 w 259"/>
                        <a:gd name="T25" fmla="*/ 217 h 256"/>
                        <a:gd name="T26" fmla="*/ 39 w 259"/>
                        <a:gd name="T27" fmla="*/ 203 h 256"/>
                        <a:gd name="T28" fmla="*/ 0 w 259"/>
                        <a:gd name="T29" fmla="*/ 165 h 256"/>
                        <a:gd name="T30" fmla="*/ 180 w 259"/>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
                        <a:gd name="T49" fmla="*/ 0 h 256"/>
                        <a:gd name="T50" fmla="*/ 259 w 259"/>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 h="256">
                          <a:moveTo>
                            <a:pt x="180" y="0"/>
                          </a:moveTo>
                          <a:lnTo>
                            <a:pt x="180" y="11"/>
                          </a:lnTo>
                          <a:lnTo>
                            <a:pt x="193" y="27"/>
                          </a:lnTo>
                          <a:lnTo>
                            <a:pt x="207" y="38"/>
                          </a:lnTo>
                          <a:lnTo>
                            <a:pt x="219" y="38"/>
                          </a:lnTo>
                          <a:lnTo>
                            <a:pt x="245" y="89"/>
                          </a:lnTo>
                          <a:lnTo>
                            <a:pt x="258" y="127"/>
                          </a:lnTo>
                          <a:lnTo>
                            <a:pt x="245" y="179"/>
                          </a:lnTo>
                          <a:lnTo>
                            <a:pt x="219" y="217"/>
                          </a:lnTo>
                          <a:lnTo>
                            <a:pt x="180" y="241"/>
                          </a:lnTo>
                          <a:lnTo>
                            <a:pt x="130" y="255"/>
                          </a:lnTo>
                          <a:lnTo>
                            <a:pt x="91" y="241"/>
                          </a:lnTo>
                          <a:lnTo>
                            <a:pt x="51" y="217"/>
                          </a:lnTo>
                          <a:lnTo>
                            <a:pt x="39" y="203"/>
                          </a:lnTo>
                          <a:lnTo>
                            <a:pt x="0" y="165"/>
                          </a:lnTo>
                          <a:lnTo>
                            <a:pt x="18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0" name="Group 813">
                    <a:extLst>
                      <a:ext uri="{FF2B5EF4-FFF2-40B4-BE49-F238E27FC236}">
                        <a16:creationId xmlns:a16="http://schemas.microsoft.com/office/drawing/2014/main" id="{9BF9BC5F-C8A1-48B3-B476-459E5C7ECF20}"/>
                      </a:ext>
                    </a:extLst>
                  </p:cNvPr>
                  <p:cNvGrpSpPr>
                    <a:grpSpLocks/>
                  </p:cNvGrpSpPr>
                  <p:nvPr/>
                </p:nvGrpSpPr>
                <p:grpSpPr bwMode="auto">
                  <a:xfrm>
                    <a:off x="2531" y="2235"/>
                    <a:ext cx="112" cy="88"/>
                    <a:chOff x="2139" y="2890"/>
                    <a:chExt cx="263" cy="276"/>
                  </a:xfrm>
                </p:grpSpPr>
                <p:sp>
                  <p:nvSpPr>
                    <p:cNvPr id="383" name="Freeform 814">
                      <a:extLst>
                        <a:ext uri="{FF2B5EF4-FFF2-40B4-BE49-F238E27FC236}">
                          <a16:creationId xmlns:a16="http://schemas.microsoft.com/office/drawing/2014/main" id="{9C4A7682-D8A4-4461-B582-6DC20F496841}"/>
                        </a:ext>
                      </a:extLst>
                    </p:cNvPr>
                    <p:cNvSpPr>
                      <a:spLocks/>
                    </p:cNvSpPr>
                    <p:nvPr/>
                  </p:nvSpPr>
                  <p:spPr bwMode="auto">
                    <a:xfrm>
                      <a:off x="2139" y="2890"/>
                      <a:ext cx="251" cy="263"/>
                    </a:xfrm>
                    <a:custGeom>
                      <a:avLst/>
                      <a:gdLst>
                        <a:gd name="T0" fmla="*/ 235 w 251"/>
                        <a:gd name="T1" fmla="*/ 0 h 263"/>
                        <a:gd name="T2" fmla="*/ 250 w 251"/>
                        <a:gd name="T3" fmla="*/ 16 h 263"/>
                        <a:gd name="T4" fmla="*/ 29 w 251"/>
                        <a:gd name="T5" fmla="*/ 262 h 263"/>
                        <a:gd name="T6" fmla="*/ 0 w 251"/>
                        <a:gd name="T7" fmla="*/ 246 h 263"/>
                        <a:gd name="T8" fmla="*/ 235 w 251"/>
                        <a:gd name="T9" fmla="*/ 0 h 263"/>
                        <a:gd name="T10" fmla="*/ 0 60000 65536"/>
                        <a:gd name="T11" fmla="*/ 0 60000 65536"/>
                        <a:gd name="T12" fmla="*/ 0 60000 65536"/>
                        <a:gd name="T13" fmla="*/ 0 60000 65536"/>
                        <a:gd name="T14" fmla="*/ 0 60000 65536"/>
                        <a:gd name="T15" fmla="*/ 0 w 251"/>
                        <a:gd name="T16" fmla="*/ 0 h 263"/>
                        <a:gd name="T17" fmla="*/ 251 w 251"/>
                        <a:gd name="T18" fmla="*/ 263 h 263"/>
                      </a:gdLst>
                      <a:ahLst/>
                      <a:cxnLst>
                        <a:cxn ang="T10">
                          <a:pos x="T0" y="T1"/>
                        </a:cxn>
                        <a:cxn ang="T11">
                          <a:pos x="T2" y="T3"/>
                        </a:cxn>
                        <a:cxn ang="T12">
                          <a:pos x="T4" y="T5"/>
                        </a:cxn>
                        <a:cxn ang="T13">
                          <a:pos x="T6" y="T7"/>
                        </a:cxn>
                        <a:cxn ang="T14">
                          <a:pos x="T8" y="T9"/>
                        </a:cxn>
                      </a:cxnLst>
                      <a:rect l="T15" t="T16" r="T17" b="T18"/>
                      <a:pathLst>
                        <a:path w="251" h="263">
                          <a:moveTo>
                            <a:pt x="235" y="0"/>
                          </a:moveTo>
                          <a:lnTo>
                            <a:pt x="250" y="16"/>
                          </a:lnTo>
                          <a:lnTo>
                            <a:pt x="29" y="262"/>
                          </a:lnTo>
                          <a:lnTo>
                            <a:pt x="0" y="246"/>
                          </a:lnTo>
                          <a:lnTo>
                            <a:pt x="235" y="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84" name="Freeform 815">
                      <a:extLst>
                        <a:ext uri="{FF2B5EF4-FFF2-40B4-BE49-F238E27FC236}">
                          <a16:creationId xmlns:a16="http://schemas.microsoft.com/office/drawing/2014/main" id="{830EF364-BE30-406B-B4B7-5A060F8CFFDE}"/>
                        </a:ext>
                      </a:extLst>
                    </p:cNvPr>
                    <p:cNvSpPr>
                      <a:spLocks/>
                    </p:cNvSpPr>
                    <p:nvPr/>
                  </p:nvSpPr>
                  <p:spPr bwMode="auto">
                    <a:xfrm>
                      <a:off x="2144" y="2892"/>
                      <a:ext cx="258" cy="274"/>
                    </a:xfrm>
                    <a:custGeom>
                      <a:avLst/>
                      <a:gdLst>
                        <a:gd name="T0" fmla="*/ 242 w 258"/>
                        <a:gd name="T1" fmla="*/ 0 h 274"/>
                        <a:gd name="T2" fmla="*/ 257 w 258"/>
                        <a:gd name="T3" fmla="*/ 16 h 274"/>
                        <a:gd name="T4" fmla="*/ 31 w 258"/>
                        <a:gd name="T5" fmla="*/ 273 h 274"/>
                        <a:gd name="T6" fmla="*/ 0 w 258"/>
                        <a:gd name="T7" fmla="*/ 257 h 274"/>
                        <a:gd name="T8" fmla="*/ 242 w 258"/>
                        <a:gd name="T9" fmla="*/ 0 h 274"/>
                        <a:gd name="T10" fmla="*/ 0 60000 65536"/>
                        <a:gd name="T11" fmla="*/ 0 60000 65536"/>
                        <a:gd name="T12" fmla="*/ 0 60000 65536"/>
                        <a:gd name="T13" fmla="*/ 0 60000 65536"/>
                        <a:gd name="T14" fmla="*/ 0 60000 65536"/>
                        <a:gd name="T15" fmla="*/ 0 w 258"/>
                        <a:gd name="T16" fmla="*/ 0 h 274"/>
                        <a:gd name="T17" fmla="*/ 258 w 258"/>
                        <a:gd name="T18" fmla="*/ 274 h 274"/>
                      </a:gdLst>
                      <a:ahLst/>
                      <a:cxnLst>
                        <a:cxn ang="T10">
                          <a:pos x="T0" y="T1"/>
                        </a:cxn>
                        <a:cxn ang="T11">
                          <a:pos x="T2" y="T3"/>
                        </a:cxn>
                        <a:cxn ang="T12">
                          <a:pos x="T4" y="T5"/>
                        </a:cxn>
                        <a:cxn ang="T13">
                          <a:pos x="T6" y="T7"/>
                        </a:cxn>
                        <a:cxn ang="T14">
                          <a:pos x="T8" y="T9"/>
                        </a:cxn>
                      </a:cxnLst>
                      <a:rect l="T15" t="T16" r="T17" b="T18"/>
                      <a:pathLst>
                        <a:path w="258" h="274">
                          <a:moveTo>
                            <a:pt x="242" y="0"/>
                          </a:moveTo>
                          <a:lnTo>
                            <a:pt x="257" y="16"/>
                          </a:lnTo>
                          <a:lnTo>
                            <a:pt x="31" y="273"/>
                          </a:lnTo>
                          <a:lnTo>
                            <a:pt x="0" y="257"/>
                          </a:lnTo>
                          <a:lnTo>
                            <a:pt x="242" y="0"/>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1" name="Group 816">
                    <a:extLst>
                      <a:ext uri="{FF2B5EF4-FFF2-40B4-BE49-F238E27FC236}">
                        <a16:creationId xmlns:a16="http://schemas.microsoft.com/office/drawing/2014/main" id="{FF19CE4A-AE5D-40F1-96D1-AD23BCF25811}"/>
                      </a:ext>
                    </a:extLst>
                  </p:cNvPr>
                  <p:cNvGrpSpPr>
                    <a:grpSpLocks/>
                  </p:cNvGrpSpPr>
                  <p:nvPr/>
                </p:nvGrpSpPr>
                <p:grpSpPr bwMode="auto">
                  <a:xfrm>
                    <a:off x="2515" y="2198"/>
                    <a:ext cx="165" cy="112"/>
                    <a:chOff x="2098" y="2775"/>
                    <a:chExt cx="389" cy="348"/>
                  </a:xfrm>
                </p:grpSpPr>
                <p:sp>
                  <p:nvSpPr>
                    <p:cNvPr id="381" name="Freeform 817">
                      <a:extLst>
                        <a:ext uri="{FF2B5EF4-FFF2-40B4-BE49-F238E27FC236}">
                          <a16:creationId xmlns:a16="http://schemas.microsoft.com/office/drawing/2014/main" id="{E7CD2D2E-194A-484C-A5F8-2332984D25BC}"/>
                        </a:ext>
                      </a:extLst>
                    </p:cNvPr>
                    <p:cNvSpPr>
                      <a:spLocks/>
                    </p:cNvSpPr>
                    <p:nvPr/>
                  </p:nvSpPr>
                  <p:spPr bwMode="auto">
                    <a:xfrm>
                      <a:off x="2098" y="2775"/>
                      <a:ext cx="377" cy="337"/>
                    </a:xfrm>
                    <a:custGeom>
                      <a:avLst/>
                      <a:gdLst>
                        <a:gd name="T0" fmla="*/ 349 w 377"/>
                        <a:gd name="T1" fmla="*/ 0 h 337"/>
                        <a:gd name="T2" fmla="*/ 376 w 377"/>
                        <a:gd name="T3" fmla="*/ 25 h 337"/>
                        <a:gd name="T4" fmla="*/ 27 w 377"/>
                        <a:gd name="T5" fmla="*/ 336 h 337"/>
                        <a:gd name="T6" fmla="*/ 0 w 377"/>
                        <a:gd name="T7" fmla="*/ 311 h 337"/>
                        <a:gd name="T8" fmla="*/ 349 w 377"/>
                        <a:gd name="T9" fmla="*/ 0 h 337"/>
                        <a:gd name="T10" fmla="*/ 0 60000 65536"/>
                        <a:gd name="T11" fmla="*/ 0 60000 65536"/>
                        <a:gd name="T12" fmla="*/ 0 60000 65536"/>
                        <a:gd name="T13" fmla="*/ 0 60000 65536"/>
                        <a:gd name="T14" fmla="*/ 0 60000 65536"/>
                        <a:gd name="T15" fmla="*/ 0 w 377"/>
                        <a:gd name="T16" fmla="*/ 0 h 337"/>
                        <a:gd name="T17" fmla="*/ 377 w 377"/>
                        <a:gd name="T18" fmla="*/ 337 h 337"/>
                      </a:gdLst>
                      <a:ahLst/>
                      <a:cxnLst>
                        <a:cxn ang="T10">
                          <a:pos x="T0" y="T1"/>
                        </a:cxn>
                        <a:cxn ang="T11">
                          <a:pos x="T2" y="T3"/>
                        </a:cxn>
                        <a:cxn ang="T12">
                          <a:pos x="T4" y="T5"/>
                        </a:cxn>
                        <a:cxn ang="T13">
                          <a:pos x="T6" y="T7"/>
                        </a:cxn>
                        <a:cxn ang="T14">
                          <a:pos x="T8" y="T9"/>
                        </a:cxn>
                      </a:cxnLst>
                      <a:rect l="T15" t="T16" r="T17" b="T18"/>
                      <a:pathLst>
                        <a:path w="377" h="337">
                          <a:moveTo>
                            <a:pt x="349" y="0"/>
                          </a:moveTo>
                          <a:lnTo>
                            <a:pt x="376" y="25"/>
                          </a:lnTo>
                          <a:lnTo>
                            <a:pt x="27" y="336"/>
                          </a:lnTo>
                          <a:lnTo>
                            <a:pt x="0" y="311"/>
                          </a:lnTo>
                          <a:lnTo>
                            <a:pt x="349"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82" name="Freeform 818">
                      <a:extLst>
                        <a:ext uri="{FF2B5EF4-FFF2-40B4-BE49-F238E27FC236}">
                          <a16:creationId xmlns:a16="http://schemas.microsoft.com/office/drawing/2014/main" id="{E63DDD9D-296E-4DF8-A30A-09175C5681BD}"/>
                        </a:ext>
                      </a:extLst>
                    </p:cNvPr>
                    <p:cNvSpPr>
                      <a:spLocks/>
                    </p:cNvSpPr>
                    <p:nvPr/>
                  </p:nvSpPr>
                  <p:spPr bwMode="auto">
                    <a:xfrm>
                      <a:off x="2100" y="2777"/>
                      <a:ext cx="387" cy="346"/>
                    </a:xfrm>
                    <a:custGeom>
                      <a:avLst/>
                      <a:gdLst>
                        <a:gd name="T0" fmla="*/ 357 w 387"/>
                        <a:gd name="T1" fmla="*/ 0 h 346"/>
                        <a:gd name="T2" fmla="*/ 386 w 387"/>
                        <a:gd name="T3" fmla="*/ 25 h 346"/>
                        <a:gd name="T4" fmla="*/ 29 w 387"/>
                        <a:gd name="T5" fmla="*/ 345 h 346"/>
                        <a:gd name="T6" fmla="*/ 0 w 387"/>
                        <a:gd name="T7" fmla="*/ 320 h 346"/>
                        <a:gd name="T8" fmla="*/ 357 w 387"/>
                        <a:gd name="T9" fmla="*/ 0 h 346"/>
                        <a:gd name="T10" fmla="*/ 0 60000 65536"/>
                        <a:gd name="T11" fmla="*/ 0 60000 65536"/>
                        <a:gd name="T12" fmla="*/ 0 60000 65536"/>
                        <a:gd name="T13" fmla="*/ 0 60000 65536"/>
                        <a:gd name="T14" fmla="*/ 0 60000 65536"/>
                        <a:gd name="T15" fmla="*/ 0 w 387"/>
                        <a:gd name="T16" fmla="*/ 0 h 346"/>
                        <a:gd name="T17" fmla="*/ 387 w 387"/>
                        <a:gd name="T18" fmla="*/ 346 h 346"/>
                      </a:gdLst>
                      <a:ahLst/>
                      <a:cxnLst>
                        <a:cxn ang="T10">
                          <a:pos x="T0" y="T1"/>
                        </a:cxn>
                        <a:cxn ang="T11">
                          <a:pos x="T2" y="T3"/>
                        </a:cxn>
                        <a:cxn ang="T12">
                          <a:pos x="T4" y="T5"/>
                        </a:cxn>
                        <a:cxn ang="T13">
                          <a:pos x="T6" y="T7"/>
                        </a:cxn>
                        <a:cxn ang="T14">
                          <a:pos x="T8" y="T9"/>
                        </a:cxn>
                      </a:cxnLst>
                      <a:rect l="T15" t="T16" r="T17" b="T18"/>
                      <a:pathLst>
                        <a:path w="387" h="346">
                          <a:moveTo>
                            <a:pt x="357" y="0"/>
                          </a:moveTo>
                          <a:lnTo>
                            <a:pt x="386" y="25"/>
                          </a:lnTo>
                          <a:lnTo>
                            <a:pt x="29" y="345"/>
                          </a:lnTo>
                          <a:lnTo>
                            <a:pt x="0" y="320"/>
                          </a:lnTo>
                          <a:lnTo>
                            <a:pt x="357"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2" name="Group 819">
                    <a:extLst>
                      <a:ext uri="{FF2B5EF4-FFF2-40B4-BE49-F238E27FC236}">
                        <a16:creationId xmlns:a16="http://schemas.microsoft.com/office/drawing/2014/main" id="{06E09E59-68C6-423A-A6EE-AF349F3936EB}"/>
                      </a:ext>
                    </a:extLst>
                  </p:cNvPr>
                  <p:cNvGrpSpPr>
                    <a:grpSpLocks/>
                  </p:cNvGrpSpPr>
                  <p:nvPr/>
                </p:nvGrpSpPr>
                <p:grpSpPr bwMode="auto">
                  <a:xfrm>
                    <a:off x="2465" y="1719"/>
                    <a:ext cx="103" cy="79"/>
                    <a:chOff x="1984" y="1290"/>
                    <a:chExt cx="244" cy="247"/>
                  </a:xfrm>
                </p:grpSpPr>
                <p:sp>
                  <p:nvSpPr>
                    <p:cNvPr id="379" name="Freeform 820">
                      <a:extLst>
                        <a:ext uri="{FF2B5EF4-FFF2-40B4-BE49-F238E27FC236}">
                          <a16:creationId xmlns:a16="http://schemas.microsoft.com/office/drawing/2014/main" id="{C50D1121-4A4E-45E1-B279-52986179EA9D}"/>
                        </a:ext>
                      </a:extLst>
                    </p:cNvPr>
                    <p:cNvSpPr>
                      <a:spLocks/>
                    </p:cNvSpPr>
                    <p:nvPr/>
                  </p:nvSpPr>
                  <p:spPr bwMode="auto">
                    <a:xfrm>
                      <a:off x="1984" y="1290"/>
                      <a:ext cx="237" cy="234"/>
                    </a:xfrm>
                    <a:custGeom>
                      <a:avLst/>
                      <a:gdLst>
                        <a:gd name="T0" fmla="*/ 74 w 237"/>
                        <a:gd name="T1" fmla="*/ 0 h 234"/>
                        <a:gd name="T2" fmla="*/ 50 w 237"/>
                        <a:gd name="T3" fmla="*/ 25 h 234"/>
                        <a:gd name="T4" fmla="*/ 36 w 237"/>
                        <a:gd name="T5" fmla="*/ 36 h 234"/>
                        <a:gd name="T6" fmla="*/ 0 w 237"/>
                        <a:gd name="T7" fmla="*/ 74 h 234"/>
                        <a:gd name="T8" fmla="*/ 0 w 237"/>
                        <a:gd name="T9" fmla="*/ 123 h 234"/>
                        <a:gd name="T10" fmla="*/ 0 w 237"/>
                        <a:gd name="T11" fmla="*/ 172 h 234"/>
                        <a:gd name="T12" fmla="*/ 26 w 237"/>
                        <a:gd name="T13" fmla="*/ 208 h 234"/>
                        <a:gd name="T14" fmla="*/ 62 w 237"/>
                        <a:gd name="T15" fmla="*/ 233 h 234"/>
                        <a:gd name="T16" fmla="*/ 111 w 237"/>
                        <a:gd name="T17" fmla="*/ 233 h 234"/>
                        <a:gd name="T18" fmla="*/ 163 w 237"/>
                        <a:gd name="T19" fmla="*/ 233 h 234"/>
                        <a:gd name="T20" fmla="*/ 199 w 237"/>
                        <a:gd name="T21" fmla="*/ 197 h 234"/>
                        <a:gd name="T22" fmla="*/ 236 w 237"/>
                        <a:gd name="T23" fmla="*/ 159 h 234"/>
                        <a:gd name="T24" fmla="*/ 74 w 23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0"/>
                          </a:moveTo>
                          <a:lnTo>
                            <a:pt x="50" y="25"/>
                          </a:lnTo>
                          <a:lnTo>
                            <a:pt x="36" y="36"/>
                          </a:lnTo>
                          <a:lnTo>
                            <a:pt x="0" y="74"/>
                          </a:lnTo>
                          <a:lnTo>
                            <a:pt x="0" y="123"/>
                          </a:lnTo>
                          <a:lnTo>
                            <a:pt x="0" y="172"/>
                          </a:lnTo>
                          <a:lnTo>
                            <a:pt x="26" y="208"/>
                          </a:lnTo>
                          <a:lnTo>
                            <a:pt x="62" y="233"/>
                          </a:lnTo>
                          <a:lnTo>
                            <a:pt x="111" y="233"/>
                          </a:lnTo>
                          <a:lnTo>
                            <a:pt x="163" y="233"/>
                          </a:lnTo>
                          <a:lnTo>
                            <a:pt x="199" y="197"/>
                          </a:lnTo>
                          <a:lnTo>
                            <a:pt x="236" y="159"/>
                          </a:lnTo>
                          <a:lnTo>
                            <a:pt x="74"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80" name="Freeform 821">
                      <a:extLst>
                        <a:ext uri="{FF2B5EF4-FFF2-40B4-BE49-F238E27FC236}">
                          <a16:creationId xmlns:a16="http://schemas.microsoft.com/office/drawing/2014/main" id="{C776B947-CA62-45A1-8412-251CD93249CC}"/>
                        </a:ext>
                      </a:extLst>
                    </p:cNvPr>
                    <p:cNvSpPr>
                      <a:spLocks/>
                    </p:cNvSpPr>
                    <p:nvPr/>
                  </p:nvSpPr>
                  <p:spPr bwMode="auto">
                    <a:xfrm>
                      <a:off x="1986" y="1292"/>
                      <a:ext cx="242" cy="245"/>
                    </a:xfrm>
                    <a:custGeom>
                      <a:avLst/>
                      <a:gdLst>
                        <a:gd name="T0" fmla="*/ 75 w 242"/>
                        <a:gd name="T1" fmla="*/ 0 h 245"/>
                        <a:gd name="T2" fmla="*/ 50 w 242"/>
                        <a:gd name="T3" fmla="*/ 27 h 245"/>
                        <a:gd name="T4" fmla="*/ 38 w 242"/>
                        <a:gd name="T5" fmla="*/ 38 h 245"/>
                        <a:gd name="T6" fmla="*/ 0 w 242"/>
                        <a:gd name="T7" fmla="*/ 78 h 245"/>
                        <a:gd name="T8" fmla="*/ 0 w 242"/>
                        <a:gd name="T9" fmla="*/ 127 h 245"/>
                        <a:gd name="T10" fmla="*/ 0 w 242"/>
                        <a:gd name="T11" fmla="*/ 181 h 245"/>
                        <a:gd name="T12" fmla="*/ 26 w 242"/>
                        <a:gd name="T13" fmla="*/ 217 h 245"/>
                        <a:gd name="T14" fmla="*/ 63 w 242"/>
                        <a:gd name="T15" fmla="*/ 244 h 245"/>
                        <a:gd name="T16" fmla="*/ 115 w 242"/>
                        <a:gd name="T17" fmla="*/ 244 h 245"/>
                        <a:gd name="T18" fmla="*/ 164 w 242"/>
                        <a:gd name="T19" fmla="*/ 244 h 245"/>
                        <a:gd name="T20" fmla="*/ 204 w 242"/>
                        <a:gd name="T21" fmla="*/ 206 h 245"/>
                        <a:gd name="T22" fmla="*/ 241 w 242"/>
                        <a:gd name="T23" fmla="*/ 165 h 245"/>
                        <a:gd name="T24" fmla="*/ 75 w 242"/>
                        <a:gd name="T25" fmla="*/ 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245"/>
                        <a:gd name="T41" fmla="*/ 242 w 242"/>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245">
                          <a:moveTo>
                            <a:pt x="75" y="0"/>
                          </a:moveTo>
                          <a:lnTo>
                            <a:pt x="50" y="27"/>
                          </a:lnTo>
                          <a:lnTo>
                            <a:pt x="38" y="38"/>
                          </a:lnTo>
                          <a:lnTo>
                            <a:pt x="0" y="78"/>
                          </a:lnTo>
                          <a:lnTo>
                            <a:pt x="0" y="127"/>
                          </a:lnTo>
                          <a:lnTo>
                            <a:pt x="0" y="181"/>
                          </a:lnTo>
                          <a:lnTo>
                            <a:pt x="26" y="217"/>
                          </a:lnTo>
                          <a:lnTo>
                            <a:pt x="63" y="244"/>
                          </a:lnTo>
                          <a:lnTo>
                            <a:pt x="115" y="244"/>
                          </a:lnTo>
                          <a:lnTo>
                            <a:pt x="164" y="244"/>
                          </a:lnTo>
                          <a:lnTo>
                            <a:pt x="204" y="206"/>
                          </a:lnTo>
                          <a:lnTo>
                            <a:pt x="241" y="165"/>
                          </a:lnTo>
                          <a:lnTo>
                            <a:pt x="7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3" name="Group 822">
                    <a:extLst>
                      <a:ext uri="{FF2B5EF4-FFF2-40B4-BE49-F238E27FC236}">
                        <a16:creationId xmlns:a16="http://schemas.microsoft.com/office/drawing/2014/main" id="{E20177B8-A62E-4FE1-A79C-68C3FDD3DBC7}"/>
                      </a:ext>
                    </a:extLst>
                  </p:cNvPr>
                  <p:cNvGrpSpPr>
                    <a:grpSpLocks/>
                  </p:cNvGrpSpPr>
                  <p:nvPr/>
                </p:nvGrpSpPr>
                <p:grpSpPr bwMode="auto">
                  <a:xfrm>
                    <a:off x="2499" y="1690"/>
                    <a:ext cx="109" cy="83"/>
                    <a:chOff x="2061" y="1198"/>
                    <a:chExt cx="258" cy="259"/>
                  </a:xfrm>
                </p:grpSpPr>
                <p:sp>
                  <p:nvSpPr>
                    <p:cNvPr id="377" name="Freeform 823">
                      <a:extLst>
                        <a:ext uri="{FF2B5EF4-FFF2-40B4-BE49-F238E27FC236}">
                          <a16:creationId xmlns:a16="http://schemas.microsoft.com/office/drawing/2014/main" id="{D16B472B-1E1B-4B3F-9E11-4546348FBB94}"/>
                        </a:ext>
                      </a:extLst>
                    </p:cNvPr>
                    <p:cNvSpPr>
                      <a:spLocks/>
                    </p:cNvSpPr>
                    <p:nvPr/>
                  </p:nvSpPr>
                  <p:spPr bwMode="auto">
                    <a:xfrm>
                      <a:off x="2061" y="1198"/>
                      <a:ext cx="248" cy="248"/>
                    </a:xfrm>
                    <a:custGeom>
                      <a:avLst/>
                      <a:gdLst>
                        <a:gd name="T0" fmla="*/ 173 w 248"/>
                        <a:gd name="T1" fmla="*/ 247 h 248"/>
                        <a:gd name="T2" fmla="*/ 173 w 248"/>
                        <a:gd name="T3" fmla="*/ 236 h 248"/>
                        <a:gd name="T4" fmla="*/ 185 w 248"/>
                        <a:gd name="T5" fmla="*/ 222 h 248"/>
                        <a:gd name="T6" fmla="*/ 197 w 248"/>
                        <a:gd name="T7" fmla="*/ 211 h 248"/>
                        <a:gd name="T8" fmla="*/ 211 w 248"/>
                        <a:gd name="T9" fmla="*/ 211 h 248"/>
                        <a:gd name="T10" fmla="*/ 235 w 248"/>
                        <a:gd name="T11" fmla="*/ 160 h 248"/>
                        <a:gd name="T12" fmla="*/ 247 w 248"/>
                        <a:gd name="T13" fmla="*/ 124 h 248"/>
                        <a:gd name="T14" fmla="*/ 235 w 248"/>
                        <a:gd name="T15" fmla="*/ 73 h 248"/>
                        <a:gd name="T16" fmla="*/ 211 w 248"/>
                        <a:gd name="T17" fmla="*/ 38 h 248"/>
                        <a:gd name="T18" fmla="*/ 173 w 248"/>
                        <a:gd name="T19" fmla="*/ 13 h 248"/>
                        <a:gd name="T20" fmla="*/ 124 w 248"/>
                        <a:gd name="T21" fmla="*/ 0 h 248"/>
                        <a:gd name="T22" fmla="*/ 88 w 248"/>
                        <a:gd name="T23" fmla="*/ 13 h 248"/>
                        <a:gd name="T24" fmla="*/ 50 w 248"/>
                        <a:gd name="T25" fmla="*/ 38 h 248"/>
                        <a:gd name="T26" fmla="*/ 38 w 248"/>
                        <a:gd name="T27" fmla="*/ 49 h 248"/>
                        <a:gd name="T28" fmla="*/ 0 w 248"/>
                        <a:gd name="T29" fmla="*/ 87 h 248"/>
                        <a:gd name="T30" fmla="*/ 173 w 248"/>
                        <a:gd name="T31" fmla="*/ 2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8"/>
                        <a:gd name="T49" fmla="*/ 0 h 248"/>
                        <a:gd name="T50" fmla="*/ 248 w 248"/>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8" h="248">
                          <a:moveTo>
                            <a:pt x="173" y="247"/>
                          </a:moveTo>
                          <a:lnTo>
                            <a:pt x="173" y="236"/>
                          </a:lnTo>
                          <a:lnTo>
                            <a:pt x="185" y="222"/>
                          </a:lnTo>
                          <a:lnTo>
                            <a:pt x="197" y="211"/>
                          </a:lnTo>
                          <a:lnTo>
                            <a:pt x="211" y="211"/>
                          </a:lnTo>
                          <a:lnTo>
                            <a:pt x="235" y="160"/>
                          </a:lnTo>
                          <a:lnTo>
                            <a:pt x="247" y="124"/>
                          </a:lnTo>
                          <a:lnTo>
                            <a:pt x="235" y="73"/>
                          </a:lnTo>
                          <a:lnTo>
                            <a:pt x="211" y="38"/>
                          </a:lnTo>
                          <a:lnTo>
                            <a:pt x="173" y="13"/>
                          </a:lnTo>
                          <a:lnTo>
                            <a:pt x="124" y="0"/>
                          </a:lnTo>
                          <a:lnTo>
                            <a:pt x="88" y="13"/>
                          </a:lnTo>
                          <a:lnTo>
                            <a:pt x="50" y="38"/>
                          </a:lnTo>
                          <a:lnTo>
                            <a:pt x="38" y="49"/>
                          </a:lnTo>
                          <a:lnTo>
                            <a:pt x="0" y="87"/>
                          </a:lnTo>
                          <a:lnTo>
                            <a:pt x="173" y="247"/>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78" name="Freeform 824">
                      <a:extLst>
                        <a:ext uri="{FF2B5EF4-FFF2-40B4-BE49-F238E27FC236}">
                          <a16:creationId xmlns:a16="http://schemas.microsoft.com/office/drawing/2014/main" id="{DBE71E2E-6ED7-4B4D-99A3-330AD899D55A}"/>
                        </a:ext>
                      </a:extLst>
                    </p:cNvPr>
                    <p:cNvSpPr>
                      <a:spLocks/>
                    </p:cNvSpPr>
                    <p:nvPr/>
                  </p:nvSpPr>
                  <p:spPr bwMode="auto">
                    <a:xfrm>
                      <a:off x="2064" y="1200"/>
                      <a:ext cx="255" cy="257"/>
                    </a:xfrm>
                    <a:custGeom>
                      <a:avLst/>
                      <a:gdLst>
                        <a:gd name="T0" fmla="*/ 179 w 255"/>
                        <a:gd name="T1" fmla="*/ 256 h 257"/>
                        <a:gd name="T2" fmla="*/ 179 w 255"/>
                        <a:gd name="T3" fmla="*/ 245 h 257"/>
                        <a:gd name="T4" fmla="*/ 191 w 255"/>
                        <a:gd name="T5" fmla="*/ 229 h 257"/>
                        <a:gd name="T6" fmla="*/ 203 w 255"/>
                        <a:gd name="T7" fmla="*/ 218 h 257"/>
                        <a:gd name="T8" fmla="*/ 216 w 255"/>
                        <a:gd name="T9" fmla="*/ 218 h 257"/>
                        <a:gd name="T10" fmla="*/ 242 w 255"/>
                        <a:gd name="T11" fmla="*/ 167 h 257"/>
                        <a:gd name="T12" fmla="*/ 254 w 255"/>
                        <a:gd name="T13" fmla="*/ 129 h 257"/>
                        <a:gd name="T14" fmla="*/ 242 w 255"/>
                        <a:gd name="T15" fmla="*/ 76 h 257"/>
                        <a:gd name="T16" fmla="*/ 216 w 255"/>
                        <a:gd name="T17" fmla="*/ 38 h 257"/>
                        <a:gd name="T18" fmla="*/ 179 w 255"/>
                        <a:gd name="T19" fmla="*/ 13 h 257"/>
                        <a:gd name="T20" fmla="*/ 127 w 255"/>
                        <a:gd name="T21" fmla="*/ 0 h 257"/>
                        <a:gd name="T22" fmla="*/ 89 w 255"/>
                        <a:gd name="T23" fmla="*/ 13 h 257"/>
                        <a:gd name="T24" fmla="*/ 52 w 255"/>
                        <a:gd name="T25" fmla="*/ 38 h 257"/>
                        <a:gd name="T26" fmla="*/ 38 w 255"/>
                        <a:gd name="T27" fmla="*/ 51 h 257"/>
                        <a:gd name="T28" fmla="*/ 0 w 255"/>
                        <a:gd name="T29" fmla="*/ 91 h 257"/>
                        <a:gd name="T30" fmla="*/ 179 w 255"/>
                        <a:gd name="T31" fmla="*/ 25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5"/>
                        <a:gd name="T49" fmla="*/ 0 h 257"/>
                        <a:gd name="T50" fmla="*/ 255 w 255"/>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5" h="257">
                          <a:moveTo>
                            <a:pt x="179" y="256"/>
                          </a:moveTo>
                          <a:lnTo>
                            <a:pt x="179" y="245"/>
                          </a:lnTo>
                          <a:lnTo>
                            <a:pt x="191" y="229"/>
                          </a:lnTo>
                          <a:lnTo>
                            <a:pt x="203" y="218"/>
                          </a:lnTo>
                          <a:lnTo>
                            <a:pt x="216" y="218"/>
                          </a:lnTo>
                          <a:lnTo>
                            <a:pt x="242" y="167"/>
                          </a:lnTo>
                          <a:lnTo>
                            <a:pt x="254" y="129"/>
                          </a:lnTo>
                          <a:lnTo>
                            <a:pt x="242" y="76"/>
                          </a:lnTo>
                          <a:lnTo>
                            <a:pt x="216" y="38"/>
                          </a:lnTo>
                          <a:lnTo>
                            <a:pt x="179" y="13"/>
                          </a:lnTo>
                          <a:lnTo>
                            <a:pt x="127" y="0"/>
                          </a:lnTo>
                          <a:lnTo>
                            <a:pt x="89" y="13"/>
                          </a:lnTo>
                          <a:lnTo>
                            <a:pt x="52" y="38"/>
                          </a:lnTo>
                          <a:lnTo>
                            <a:pt x="38" y="51"/>
                          </a:lnTo>
                          <a:lnTo>
                            <a:pt x="0" y="91"/>
                          </a:lnTo>
                          <a:lnTo>
                            <a:pt x="179" y="256"/>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344" name="Freeform 825">
                    <a:extLst>
                      <a:ext uri="{FF2B5EF4-FFF2-40B4-BE49-F238E27FC236}">
                        <a16:creationId xmlns:a16="http://schemas.microsoft.com/office/drawing/2014/main" id="{0768F0A2-2AA7-4FF9-ADF7-2FB2E8B9DDA6}"/>
                      </a:ext>
                    </a:extLst>
                  </p:cNvPr>
                  <p:cNvSpPr>
                    <a:spLocks/>
                  </p:cNvSpPr>
                  <p:nvPr/>
                </p:nvSpPr>
                <p:spPr bwMode="auto">
                  <a:xfrm>
                    <a:off x="2566" y="1771"/>
                    <a:ext cx="90" cy="66"/>
                  </a:xfrm>
                  <a:custGeom>
                    <a:avLst/>
                    <a:gdLst>
                      <a:gd name="T0" fmla="*/ 0 w 210"/>
                      <a:gd name="T1" fmla="*/ 0 h 206"/>
                      <a:gd name="T2" fmla="*/ 0 w 210"/>
                      <a:gd name="T3" fmla="*/ 0 h 206"/>
                      <a:gd name="T4" fmla="*/ 3 w 210"/>
                      <a:gd name="T5" fmla="*/ 1 h 206"/>
                      <a:gd name="T6" fmla="*/ 3 w 210"/>
                      <a:gd name="T7" fmla="*/ 1 h 206"/>
                      <a:gd name="T8" fmla="*/ 0 w 210"/>
                      <a:gd name="T9" fmla="*/ 0 h 206"/>
                      <a:gd name="T10" fmla="*/ 0 60000 65536"/>
                      <a:gd name="T11" fmla="*/ 0 60000 65536"/>
                      <a:gd name="T12" fmla="*/ 0 60000 65536"/>
                      <a:gd name="T13" fmla="*/ 0 60000 65536"/>
                      <a:gd name="T14" fmla="*/ 0 60000 65536"/>
                      <a:gd name="T15" fmla="*/ 0 w 210"/>
                      <a:gd name="T16" fmla="*/ 0 h 206"/>
                      <a:gd name="T17" fmla="*/ 210 w 210"/>
                      <a:gd name="T18" fmla="*/ 206 h 206"/>
                    </a:gdLst>
                    <a:ahLst/>
                    <a:cxnLst>
                      <a:cxn ang="T10">
                        <a:pos x="T0" y="T1"/>
                      </a:cxn>
                      <a:cxn ang="T11">
                        <a:pos x="T2" y="T3"/>
                      </a:cxn>
                      <a:cxn ang="T12">
                        <a:pos x="T4" y="T5"/>
                      </a:cxn>
                      <a:cxn ang="T13">
                        <a:pos x="T6" y="T7"/>
                      </a:cxn>
                      <a:cxn ang="T14">
                        <a:pos x="T8" y="T9"/>
                      </a:cxn>
                    </a:cxnLst>
                    <a:rect l="T15" t="T16" r="T17" b="T18"/>
                    <a:pathLst>
                      <a:path w="210" h="206">
                        <a:moveTo>
                          <a:pt x="0" y="11"/>
                        </a:moveTo>
                        <a:lnTo>
                          <a:pt x="24" y="0"/>
                        </a:lnTo>
                        <a:lnTo>
                          <a:pt x="209" y="180"/>
                        </a:lnTo>
                        <a:lnTo>
                          <a:pt x="197" y="205"/>
                        </a:lnTo>
                        <a:lnTo>
                          <a:pt x="0" y="11"/>
                        </a:lnTo>
                      </a:path>
                    </a:pathLst>
                  </a:custGeom>
                  <a:solidFill>
                    <a:srgbClr val="FFFF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345" name="Group 826">
                    <a:extLst>
                      <a:ext uri="{FF2B5EF4-FFF2-40B4-BE49-F238E27FC236}">
                        <a16:creationId xmlns:a16="http://schemas.microsoft.com/office/drawing/2014/main" id="{F5E7CAF5-91A8-45C5-AFEF-5B5708BAD4D1}"/>
                      </a:ext>
                    </a:extLst>
                  </p:cNvPr>
                  <p:cNvGrpSpPr>
                    <a:grpSpLocks/>
                  </p:cNvGrpSpPr>
                  <p:nvPr/>
                </p:nvGrpSpPr>
                <p:grpSpPr bwMode="auto">
                  <a:xfrm>
                    <a:off x="2576" y="1769"/>
                    <a:ext cx="67" cy="55"/>
                    <a:chOff x="2243" y="1441"/>
                    <a:chExt cx="159" cy="177"/>
                  </a:xfrm>
                </p:grpSpPr>
                <p:sp>
                  <p:nvSpPr>
                    <p:cNvPr id="375" name="Freeform 827">
                      <a:extLst>
                        <a:ext uri="{FF2B5EF4-FFF2-40B4-BE49-F238E27FC236}">
                          <a16:creationId xmlns:a16="http://schemas.microsoft.com/office/drawing/2014/main" id="{D28B6B5B-F45F-4B08-A758-3E015B3086C0}"/>
                        </a:ext>
                      </a:extLst>
                    </p:cNvPr>
                    <p:cNvSpPr>
                      <a:spLocks/>
                    </p:cNvSpPr>
                    <p:nvPr/>
                  </p:nvSpPr>
                  <p:spPr bwMode="auto">
                    <a:xfrm>
                      <a:off x="2243" y="1441"/>
                      <a:ext cx="149" cy="168"/>
                    </a:xfrm>
                    <a:custGeom>
                      <a:avLst/>
                      <a:gdLst>
                        <a:gd name="T0" fmla="*/ 0 w 149"/>
                        <a:gd name="T1" fmla="*/ 9 h 168"/>
                        <a:gd name="T2" fmla="*/ 17 w 149"/>
                        <a:gd name="T3" fmla="*/ 0 h 168"/>
                        <a:gd name="T4" fmla="*/ 148 w 149"/>
                        <a:gd name="T5" fmla="*/ 147 h 168"/>
                        <a:gd name="T6" fmla="*/ 140 w 149"/>
                        <a:gd name="T7" fmla="*/ 167 h 168"/>
                        <a:gd name="T8" fmla="*/ 0 w 149"/>
                        <a:gd name="T9" fmla="*/ 9 h 168"/>
                        <a:gd name="T10" fmla="*/ 0 60000 65536"/>
                        <a:gd name="T11" fmla="*/ 0 60000 65536"/>
                        <a:gd name="T12" fmla="*/ 0 60000 65536"/>
                        <a:gd name="T13" fmla="*/ 0 60000 65536"/>
                        <a:gd name="T14" fmla="*/ 0 60000 65536"/>
                        <a:gd name="T15" fmla="*/ 0 w 149"/>
                        <a:gd name="T16" fmla="*/ 0 h 168"/>
                        <a:gd name="T17" fmla="*/ 149 w 149"/>
                        <a:gd name="T18" fmla="*/ 168 h 168"/>
                      </a:gdLst>
                      <a:ahLst/>
                      <a:cxnLst>
                        <a:cxn ang="T10">
                          <a:pos x="T0" y="T1"/>
                        </a:cxn>
                        <a:cxn ang="T11">
                          <a:pos x="T2" y="T3"/>
                        </a:cxn>
                        <a:cxn ang="T12">
                          <a:pos x="T4" y="T5"/>
                        </a:cxn>
                        <a:cxn ang="T13">
                          <a:pos x="T6" y="T7"/>
                        </a:cxn>
                        <a:cxn ang="T14">
                          <a:pos x="T8" y="T9"/>
                        </a:cxn>
                      </a:cxnLst>
                      <a:rect l="T15" t="T16" r="T17" b="T18"/>
                      <a:pathLst>
                        <a:path w="149" h="168">
                          <a:moveTo>
                            <a:pt x="0" y="9"/>
                          </a:moveTo>
                          <a:lnTo>
                            <a:pt x="17" y="0"/>
                          </a:lnTo>
                          <a:lnTo>
                            <a:pt x="148" y="147"/>
                          </a:lnTo>
                          <a:lnTo>
                            <a:pt x="140" y="167"/>
                          </a:lnTo>
                          <a:lnTo>
                            <a:pt x="0" y="9"/>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76" name="Freeform 828">
                      <a:extLst>
                        <a:ext uri="{FF2B5EF4-FFF2-40B4-BE49-F238E27FC236}">
                          <a16:creationId xmlns:a16="http://schemas.microsoft.com/office/drawing/2014/main" id="{BCD6AA17-1AEE-42E6-AB00-8215A577CE06}"/>
                        </a:ext>
                      </a:extLst>
                    </p:cNvPr>
                    <p:cNvSpPr>
                      <a:spLocks/>
                    </p:cNvSpPr>
                    <p:nvPr/>
                  </p:nvSpPr>
                  <p:spPr bwMode="auto">
                    <a:xfrm>
                      <a:off x="2246" y="1443"/>
                      <a:ext cx="156" cy="175"/>
                    </a:xfrm>
                    <a:custGeom>
                      <a:avLst/>
                      <a:gdLst>
                        <a:gd name="T0" fmla="*/ 0 w 156"/>
                        <a:gd name="T1" fmla="*/ 11 h 175"/>
                        <a:gd name="T2" fmla="*/ 19 w 156"/>
                        <a:gd name="T3" fmla="*/ 0 h 175"/>
                        <a:gd name="T4" fmla="*/ 155 w 156"/>
                        <a:gd name="T5" fmla="*/ 154 h 175"/>
                        <a:gd name="T6" fmla="*/ 147 w 156"/>
                        <a:gd name="T7" fmla="*/ 174 h 175"/>
                        <a:gd name="T8" fmla="*/ 0 w 156"/>
                        <a:gd name="T9" fmla="*/ 11 h 175"/>
                        <a:gd name="T10" fmla="*/ 0 60000 65536"/>
                        <a:gd name="T11" fmla="*/ 0 60000 65536"/>
                        <a:gd name="T12" fmla="*/ 0 60000 65536"/>
                        <a:gd name="T13" fmla="*/ 0 60000 65536"/>
                        <a:gd name="T14" fmla="*/ 0 60000 65536"/>
                        <a:gd name="T15" fmla="*/ 0 w 156"/>
                        <a:gd name="T16" fmla="*/ 0 h 175"/>
                        <a:gd name="T17" fmla="*/ 156 w 156"/>
                        <a:gd name="T18" fmla="*/ 175 h 175"/>
                      </a:gdLst>
                      <a:ahLst/>
                      <a:cxnLst>
                        <a:cxn ang="T10">
                          <a:pos x="T0" y="T1"/>
                        </a:cxn>
                        <a:cxn ang="T11">
                          <a:pos x="T2" y="T3"/>
                        </a:cxn>
                        <a:cxn ang="T12">
                          <a:pos x="T4" y="T5"/>
                        </a:cxn>
                        <a:cxn ang="T13">
                          <a:pos x="T6" y="T7"/>
                        </a:cxn>
                        <a:cxn ang="T14">
                          <a:pos x="T8" y="T9"/>
                        </a:cxn>
                      </a:cxnLst>
                      <a:rect l="T15" t="T16" r="T17" b="T18"/>
                      <a:pathLst>
                        <a:path w="156" h="175">
                          <a:moveTo>
                            <a:pt x="0" y="11"/>
                          </a:moveTo>
                          <a:lnTo>
                            <a:pt x="19" y="0"/>
                          </a:lnTo>
                          <a:lnTo>
                            <a:pt x="155" y="154"/>
                          </a:lnTo>
                          <a:lnTo>
                            <a:pt x="147" y="174"/>
                          </a:lnTo>
                          <a:lnTo>
                            <a:pt x="0" y="11"/>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6" name="Group 829">
                    <a:extLst>
                      <a:ext uri="{FF2B5EF4-FFF2-40B4-BE49-F238E27FC236}">
                        <a16:creationId xmlns:a16="http://schemas.microsoft.com/office/drawing/2014/main" id="{65929F9B-F542-4FF7-93C0-9FFC42A6FBBB}"/>
                      </a:ext>
                    </a:extLst>
                  </p:cNvPr>
                  <p:cNvGrpSpPr>
                    <a:grpSpLocks/>
                  </p:cNvGrpSpPr>
                  <p:nvPr/>
                </p:nvGrpSpPr>
                <p:grpSpPr bwMode="auto">
                  <a:xfrm>
                    <a:off x="2550" y="1773"/>
                    <a:ext cx="148" cy="110"/>
                    <a:chOff x="2186" y="1455"/>
                    <a:chExt cx="345" cy="344"/>
                  </a:xfrm>
                </p:grpSpPr>
                <p:sp>
                  <p:nvSpPr>
                    <p:cNvPr id="373" name="Freeform 830">
                      <a:extLst>
                        <a:ext uri="{FF2B5EF4-FFF2-40B4-BE49-F238E27FC236}">
                          <a16:creationId xmlns:a16="http://schemas.microsoft.com/office/drawing/2014/main" id="{33DB3A88-73A8-41C2-8ADA-B70C108556AB}"/>
                        </a:ext>
                      </a:extLst>
                    </p:cNvPr>
                    <p:cNvSpPr>
                      <a:spLocks/>
                    </p:cNvSpPr>
                    <p:nvPr/>
                  </p:nvSpPr>
                  <p:spPr bwMode="auto">
                    <a:xfrm>
                      <a:off x="2186" y="1455"/>
                      <a:ext cx="331" cy="333"/>
                    </a:xfrm>
                    <a:custGeom>
                      <a:avLst/>
                      <a:gdLst>
                        <a:gd name="T0" fmla="*/ 0 w 331"/>
                        <a:gd name="T1" fmla="*/ 13 h 333"/>
                        <a:gd name="T2" fmla="*/ 26 w 331"/>
                        <a:gd name="T3" fmla="*/ 0 h 333"/>
                        <a:gd name="T4" fmla="*/ 330 w 331"/>
                        <a:gd name="T5" fmla="*/ 318 h 333"/>
                        <a:gd name="T6" fmla="*/ 306 w 331"/>
                        <a:gd name="T7" fmla="*/ 332 h 333"/>
                        <a:gd name="T8" fmla="*/ 0 w 331"/>
                        <a:gd name="T9" fmla="*/ 13 h 333"/>
                        <a:gd name="T10" fmla="*/ 0 60000 65536"/>
                        <a:gd name="T11" fmla="*/ 0 60000 65536"/>
                        <a:gd name="T12" fmla="*/ 0 60000 65536"/>
                        <a:gd name="T13" fmla="*/ 0 60000 65536"/>
                        <a:gd name="T14" fmla="*/ 0 60000 65536"/>
                        <a:gd name="T15" fmla="*/ 0 w 331"/>
                        <a:gd name="T16" fmla="*/ 0 h 333"/>
                        <a:gd name="T17" fmla="*/ 331 w 331"/>
                        <a:gd name="T18" fmla="*/ 333 h 333"/>
                      </a:gdLst>
                      <a:ahLst/>
                      <a:cxnLst>
                        <a:cxn ang="T10">
                          <a:pos x="T0" y="T1"/>
                        </a:cxn>
                        <a:cxn ang="T11">
                          <a:pos x="T2" y="T3"/>
                        </a:cxn>
                        <a:cxn ang="T12">
                          <a:pos x="T4" y="T5"/>
                        </a:cxn>
                        <a:cxn ang="T13">
                          <a:pos x="T6" y="T7"/>
                        </a:cxn>
                        <a:cxn ang="T14">
                          <a:pos x="T8" y="T9"/>
                        </a:cxn>
                      </a:cxnLst>
                      <a:rect l="T15" t="T16" r="T17" b="T18"/>
                      <a:pathLst>
                        <a:path w="331" h="333">
                          <a:moveTo>
                            <a:pt x="0" y="13"/>
                          </a:moveTo>
                          <a:lnTo>
                            <a:pt x="26" y="0"/>
                          </a:lnTo>
                          <a:lnTo>
                            <a:pt x="330" y="318"/>
                          </a:lnTo>
                          <a:lnTo>
                            <a:pt x="306" y="332"/>
                          </a:lnTo>
                          <a:lnTo>
                            <a:pt x="0" y="1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74" name="Freeform 831">
                      <a:extLst>
                        <a:ext uri="{FF2B5EF4-FFF2-40B4-BE49-F238E27FC236}">
                          <a16:creationId xmlns:a16="http://schemas.microsoft.com/office/drawing/2014/main" id="{7700C187-3970-4CCC-89E6-7BE9D9059C74}"/>
                        </a:ext>
                      </a:extLst>
                    </p:cNvPr>
                    <p:cNvSpPr>
                      <a:spLocks/>
                    </p:cNvSpPr>
                    <p:nvPr/>
                  </p:nvSpPr>
                  <p:spPr bwMode="auto">
                    <a:xfrm>
                      <a:off x="2186" y="1457"/>
                      <a:ext cx="345" cy="342"/>
                    </a:xfrm>
                    <a:custGeom>
                      <a:avLst/>
                      <a:gdLst>
                        <a:gd name="T0" fmla="*/ 0 w 345"/>
                        <a:gd name="T1" fmla="*/ 13 h 342"/>
                        <a:gd name="T2" fmla="*/ 26 w 345"/>
                        <a:gd name="T3" fmla="*/ 0 h 342"/>
                        <a:gd name="T4" fmla="*/ 344 w 345"/>
                        <a:gd name="T5" fmla="*/ 327 h 342"/>
                        <a:gd name="T6" fmla="*/ 320 w 345"/>
                        <a:gd name="T7" fmla="*/ 341 h 342"/>
                        <a:gd name="T8" fmla="*/ 0 w 345"/>
                        <a:gd name="T9" fmla="*/ 13 h 342"/>
                        <a:gd name="T10" fmla="*/ 0 60000 65536"/>
                        <a:gd name="T11" fmla="*/ 0 60000 65536"/>
                        <a:gd name="T12" fmla="*/ 0 60000 65536"/>
                        <a:gd name="T13" fmla="*/ 0 60000 65536"/>
                        <a:gd name="T14" fmla="*/ 0 60000 65536"/>
                        <a:gd name="T15" fmla="*/ 0 w 345"/>
                        <a:gd name="T16" fmla="*/ 0 h 342"/>
                        <a:gd name="T17" fmla="*/ 345 w 345"/>
                        <a:gd name="T18" fmla="*/ 342 h 342"/>
                      </a:gdLst>
                      <a:ahLst/>
                      <a:cxnLst>
                        <a:cxn ang="T10">
                          <a:pos x="T0" y="T1"/>
                        </a:cxn>
                        <a:cxn ang="T11">
                          <a:pos x="T2" y="T3"/>
                        </a:cxn>
                        <a:cxn ang="T12">
                          <a:pos x="T4" y="T5"/>
                        </a:cxn>
                        <a:cxn ang="T13">
                          <a:pos x="T6" y="T7"/>
                        </a:cxn>
                        <a:cxn ang="T14">
                          <a:pos x="T8" y="T9"/>
                        </a:cxn>
                      </a:cxnLst>
                      <a:rect l="T15" t="T16" r="T17" b="T18"/>
                      <a:pathLst>
                        <a:path w="345" h="342">
                          <a:moveTo>
                            <a:pt x="0" y="13"/>
                          </a:moveTo>
                          <a:lnTo>
                            <a:pt x="26" y="0"/>
                          </a:lnTo>
                          <a:lnTo>
                            <a:pt x="344" y="327"/>
                          </a:lnTo>
                          <a:lnTo>
                            <a:pt x="320" y="341"/>
                          </a:lnTo>
                          <a:lnTo>
                            <a:pt x="0" y="13"/>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7" name="Group 832">
                    <a:extLst>
                      <a:ext uri="{FF2B5EF4-FFF2-40B4-BE49-F238E27FC236}">
                        <a16:creationId xmlns:a16="http://schemas.microsoft.com/office/drawing/2014/main" id="{5B21D605-A3F2-4D75-9C5F-25D8BC0126AB}"/>
                      </a:ext>
                    </a:extLst>
                  </p:cNvPr>
                  <p:cNvGrpSpPr>
                    <a:grpSpLocks/>
                  </p:cNvGrpSpPr>
                  <p:nvPr/>
                </p:nvGrpSpPr>
                <p:grpSpPr bwMode="auto">
                  <a:xfrm>
                    <a:off x="3189" y="1706"/>
                    <a:ext cx="111" cy="83"/>
                    <a:chOff x="3680" y="1249"/>
                    <a:chExt cx="261" cy="260"/>
                  </a:xfrm>
                </p:grpSpPr>
                <p:sp>
                  <p:nvSpPr>
                    <p:cNvPr id="371" name="Freeform 833">
                      <a:extLst>
                        <a:ext uri="{FF2B5EF4-FFF2-40B4-BE49-F238E27FC236}">
                          <a16:creationId xmlns:a16="http://schemas.microsoft.com/office/drawing/2014/main" id="{D1B5664E-4EFB-4DEF-BB6B-5AFC25E741D3}"/>
                        </a:ext>
                      </a:extLst>
                    </p:cNvPr>
                    <p:cNvSpPr>
                      <a:spLocks/>
                    </p:cNvSpPr>
                    <p:nvPr/>
                  </p:nvSpPr>
                  <p:spPr bwMode="auto">
                    <a:xfrm>
                      <a:off x="3680" y="1249"/>
                      <a:ext cx="246" cy="249"/>
                    </a:xfrm>
                    <a:custGeom>
                      <a:avLst/>
                      <a:gdLst>
                        <a:gd name="T0" fmla="*/ 245 w 246"/>
                        <a:gd name="T1" fmla="*/ 87 h 249"/>
                        <a:gd name="T2" fmla="*/ 221 w 246"/>
                        <a:gd name="T3" fmla="*/ 49 h 249"/>
                        <a:gd name="T4" fmla="*/ 209 w 246"/>
                        <a:gd name="T5" fmla="*/ 38 h 249"/>
                        <a:gd name="T6" fmla="*/ 160 w 246"/>
                        <a:gd name="T7" fmla="*/ 13 h 249"/>
                        <a:gd name="T8" fmla="*/ 123 w 246"/>
                        <a:gd name="T9" fmla="*/ 0 h 249"/>
                        <a:gd name="T10" fmla="*/ 74 w 246"/>
                        <a:gd name="T11" fmla="*/ 13 h 249"/>
                        <a:gd name="T12" fmla="*/ 36 w 246"/>
                        <a:gd name="T13" fmla="*/ 38 h 249"/>
                        <a:gd name="T14" fmla="*/ 12 w 246"/>
                        <a:gd name="T15" fmla="*/ 74 h 249"/>
                        <a:gd name="T16" fmla="*/ 0 w 246"/>
                        <a:gd name="T17" fmla="*/ 125 h 249"/>
                        <a:gd name="T18" fmla="*/ 12 w 246"/>
                        <a:gd name="T19" fmla="*/ 161 h 249"/>
                        <a:gd name="T20" fmla="*/ 36 w 246"/>
                        <a:gd name="T21" fmla="*/ 212 h 249"/>
                        <a:gd name="T22" fmla="*/ 86 w 246"/>
                        <a:gd name="T23" fmla="*/ 248 h 249"/>
                        <a:gd name="T24" fmla="*/ 245 w 246"/>
                        <a:gd name="T25" fmla="*/ 8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249"/>
                        <a:gd name="T41" fmla="*/ 246 w 246"/>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249">
                          <a:moveTo>
                            <a:pt x="245" y="87"/>
                          </a:moveTo>
                          <a:lnTo>
                            <a:pt x="221" y="49"/>
                          </a:lnTo>
                          <a:lnTo>
                            <a:pt x="209" y="38"/>
                          </a:lnTo>
                          <a:lnTo>
                            <a:pt x="160" y="13"/>
                          </a:lnTo>
                          <a:lnTo>
                            <a:pt x="123" y="0"/>
                          </a:lnTo>
                          <a:lnTo>
                            <a:pt x="74" y="13"/>
                          </a:lnTo>
                          <a:lnTo>
                            <a:pt x="36" y="38"/>
                          </a:lnTo>
                          <a:lnTo>
                            <a:pt x="12" y="74"/>
                          </a:lnTo>
                          <a:lnTo>
                            <a:pt x="0" y="125"/>
                          </a:lnTo>
                          <a:lnTo>
                            <a:pt x="12" y="161"/>
                          </a:lnTo>
                          <a:lnTo>
                            <a:pt x="36" y="212"/>
                          </a:lnTo>
                          <a:lnTo>
                            <a:pt x="86" y="248"/>
                          </a:lnTo>
                          <a:lnTo>
                            <a:pt x="245" y="87"/>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72" name="Freeform 834">
                      <a:extLst>
                        <a:ext uri="{FF2B5EF4-FFF2-40B4-BE49-F238E27FC236}">
                          <a16:creationId xmlns:a16="http://schemas.microsoft.com/office/drawing/2014/main" id="{731BDE6B-E597-46A9-87F8-C4572115F4EF}"/>
                        </a:ext>
                      </a:extLst>
                    </p:cNvPr>
                    <p:cNvSpPr>
                      <a:spLocks/>
                    </p:cNvSpPr>
                    <p:nvPr/>
                  </p:nvSpPr>
                  <p:spPr bwMode="auto">
                    <a:xfrm>
                      <a:off x="3683" y="1253"/>
                      <a:ext cx="258" cy="256"/>
                    </a:xfrm>
                    <a:custGeom>
                      <a:avLst/>
                      <a:gdLst>
                        <a:gd name="T0" fmla="*/ 257 w 258"/>
                        <a:gd name="T1" fmla="*/ 89 h 256"/>
                        <a:gd name="T2" fmla="*/ 232 w 258"/>
                        <a:gd name="T3" fmla="*/ 51 h 256"/>
                        <a:gd name="T4" fmla="*/ 220 w 258"/>
                        <a:gd name="T5" fmla="*/ 38 h 256"/>
                        <a:gd name="T6" fmla="*/ 168 w 258"/>
                        <a:gd name="T7" fmla="*/ 13 h 256"/>
                        <a:gd name="T8" fmla="*/ 129 w 258"/>
                        <a:gd name="T9" fmla="*/ 0 h 256"/>
                        <a:gd name="T10" fmla="*/ 77 w 258"/>
                        <a:gd name="T11" fmla="*/ 13 h 256"/>
                        <a:gd name="T12" fmla="*/ 38 w 258"/>
                        <a:gd name="T13" fmla="*/ 38 h 256"/>
                        <a:gd name="T14" fmla="*/ 12 w 258"/>
                        <a:gd name="T15" fmla="*/ 76 h 256"/>
                        <a:gd name="T16" fmla="*/ 0 w 258"/>
                        <a:gd name="T17" fmla="*/ 127 h 256"/>
                        <a:gd name="T18" fmla="*/ 12 w 258"/>
                        <a:gd name="T19" fmla="*/ 165 h 256"/>
                        <a:gd name="T20" fmla="*/ 38 w 258"/>
                        <a:gd name="T21" fmla="*/ 217 h 256"/>
                        <a:gd name="T22" fmla="*/ 89 w 258"/>
                        <a:gd name="T23" fmla="*/ 255 h 256"/>
                        <a:gd name="T24" fmla="*/ 257 w 258"/>
                        <a:gd name="T25" fmla="*/ 89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56"/>
                        <a:gd name="T41" fmla="*/ 258 w 258"/>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56">
                          <a:moveTo>
                            <a:pt x="257" y="89"/>
                          </a:moveTo>
                          <a:lnTo>
                            <a:pt x="232" y="51"/>
                          </a:lnTo>
                          <a:lnTo>
                            <a:pt x="220" y="38"/>
                          </a:lnTo>
                          <a:lnTo>
                            <a:pt x="168" y="13"/>
                          </a:lnTo>
                          <a:lnTo>
                            <a:pt x="129" y="0"/>
                          </a:lnTo>
                          <a:lnTo>
                            <a:pt x="77" y="13"/>
                          </a:lnTo>
                          <a:lnTo>
                            <a:pt x="38" y="38"/>
                          </a:lnTo>
                          <a:lnTo>
                            <a:pt x="12" y="76"/>
                          </a:lnTo>
                          <a:lnTo>
                            <a:pt x="0" y="127"/>
                          </a:lnTo>
                          <a:lnTo>
                            <a:pt x="12" y="165"/>
                          </a:lnTo>
                          <a:lnTo>
                            <a:pt x="38" y="217"/>
                          </a:lnTo>
                          <a:lnTo>
                            <a:pt x="89" y="255"/>
                          </a:lnTo>
                          <a:lnTo>
                            <a:pt x="257" y="89"/>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8" name="Group 835">
                    <a:extLst>
                      <a:ext uri="{FF2B5EF4-FFF2-40B4-BE49-F238E27FC236}">
                        <a16:creationId xmlns:a16="http://schemas.microsoft.com/office/drawing/2014/main" id="{3C88A756-587E-4ADA-B2C4-0A26FFDB8735}"/>
                      </a:ext>
                    </a:extLst>
                  </p:cNvPr>
                  <p:cNvGrpSpPr>
                    <a:grpSpLocks/>
                  </p:cNvGrpSpPr>
                  <p:nvPr/>
                </p:nvGrpSpPr>
                <p:grpSpPr bwMode="auto">
                  <a:xfrm>
                    <a:off x="3226" y="1736"/>
                    <a:ext cx="111" cy="79"/>
                    <a:chOff x="3770" y="1342"/>
                    <a:chExt cx="259" cy="246"/>
                  </a:xfrm>
                </p:grpSpPr>
                <p:sp>
                  <p:nvSpPr>
                    <p:cNvPr id="369" name="Freeform 836">
                      <a:extLst>
                        <a:ext uri="{FF2B5EF4-FFF2-40B4-BE49-F238E27FC236}">
                          <a16:creationId xmlns:a16="http://schemas.microsoft.com/office/drawing/2014/main" id="{40269E06-F383-4BAA-9C77-0572800882E6}"/>
                        </a:ext>
                      </a:extLst>
                    </p:cNvPr>
                    <p:cNvSpPr>
                      <a:spLocks/>
                    </p:cNvSpPr>
                    <p:nvPr/>
                  </p:nvSpPr>
                  <p:spPr bwMode="auto">
                    <a:xfrm>
                      <a:off x="3770" y="1342"/>
                      <a:ext cx="247" cy="233"/>
                    </a:xfrm>
                    <a:custGeom>
                      <a:avLst/>
                      <a:gdLst>
                        <a:gd name="T0" fmla="*/ 0 w 247"/>
                        <a:gd name="T1" fmla="*/ 158 h 233"/>
                        <a:gd name="T2" fmla="*/ 12 w 247"/>
                        <a:gd name="T3" fmla="*/ 169 h 233"/>
                        <a:gd name="T4" fmla="*/ 26 w 247"/>
                        <a:gd name="T5" fmla="*/ 183 h 233"/>
                        <a:gd name="T6" fmla="*/ 36 w 247"/>
                        <a:gd name="T7" fmla="*/ 194 h 233"/>
                        <a:gd name="T8" fmla="*/ 86 w 247"/>
                        <a:gd name="T9" fmla="*/ 232 h 233"/>
                        <a:gd name="T10" fmla="*/ 123 w 247"/>
                        <a:gd name="T11" fmla="*/ 232 h 233"/>
                        <a:gd name="T12" fmla="*/ 173 w 247"/>
                        <a:gd name="T13" fmla="*/ 232 h 233"/>
                        <a:gd name="T14" fmla="*/ 209 w 247"/>
                        <a:gd name="T15" fmla="*/ 207 h 233"/>
                        <a:gd name="T16" fmla="*/ 234 w 247"/>
                        <a:gd name="T17" fmla="*/ 169 h 233"/>
                        <a:gd name="T18" fmla="*/ 246 w 247"/>
                        <a:gd name="T19" fmla="*/ 123 h 233"/>
                        <a:gd name="T20" fmla="*/ 234 w 247"/>
                        <a:gd name="T21" fmla="*/ 74 h 233"/>
                        <a:gd name="T22" fmla="*/ 209 w 247"/>
                        <a:gd name="T23" fmla="*/ 36 h 233"/>
                        <a:gd name="T24" fmla="*/ 197 w 247"/>
                        <a:gd name="T25" fmla="*/ 25 h 233"/>
                        <a:gd name="T26" fmla="*/ 159 w 247"/>
                        <a:gd name="T27" fmla="*/ 0 h 233"/>
                        <a:gd name="T28" fmla="*/ 0 w 247"/>
                        <a:gd name="T29" fmla="*/ 158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233"/>
                        <a:gd name="T47" fmla="*/ 247 w 247"/>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233">
                          <a:moveTo>
                            <a:pt x="0" y="158"/>
                          </a:moveTo>
                          <a:lnTo>
                            <a:pt x="12" y="169"/>
                          </a:lnTo>
                          <a:lnTo>
                            <a:pt x="26" y="183"/>
                          </a:lnTo>
                          <a:lnTo>
                            <a:pt x="36" y="194"/>
                          </a:lnTo>
                          <a:lnTo>
                            <a:pt x="86" y="232"/>
                          </a:lnTo>
                          <a:lnTo>
                            <a:pt x="123" y="232"/>
                          </a:lnTo>
                          <a:lnTo>
                            <a:pt x="173" y="232"/>
                          </a:lnTo>
                          <a:lnTo>
                            <a:pt x="209" y="207"/>
                          </a:lnTo>
                          <a:lnTo>
                            <a:pt x="234" y="169"/>
                          </a:lnTo>
                          <a:lnTo>
                            <a:pt x="246" y="123"/>
                          </a:lnTo>
                          <a:lnTo>
                            <a:pt x="234" y="74"/>
                          </a:lnTo>
                          <a:lnTo>
                            <a:pt x="209" y="36"/>
                          </a:lnTo>
                          <a:lnTo>
                            <a:pt x="197" y="25"/>
                          </a:lnTo>
                          <a:lnTo>
                            <a:pt x="159" y="0"/>
                          </a:lnTo>
                          <a:lnTo>
                            <a:pt x="0" y="158"/>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70" name="Freeform 837">
                      <a:extLst>
                        <a:ext uri="{FF2B5EF4-FFF2-40B4-BE49-F238E27FC236}">
                          <a16:creationId xmlns:a16="http://schemas.microsoft.com/office/drawing/2014/main" id="{C0D9FEC0-BE1B-4F61-9E16-4E35F0C778D8}"/>
                        </a:ext>
                      </a:extLst>
                    </p:cNvPr>
                    <p:cNvSpPr>
                      <a:spLocks/>
                    </p:cNvSpPr>
                    <p:nvPr/>
                  </p:nvSpPr>
                  <p:spPr bwMode="auto">
                    <a:xfrm>
                      <a:off x="3773" y="1346"/>
                      <a:ext cx="256" cy="242"/>
                    </a:xfrm>
                    <a:custGeom>
                      <a:avLst/>
                      <a:gdLst>
                        <a:gd name="T0" fmla="*/ 0 w 256"/>
                        <a:gd name="T1" fmla="*/ 165 h 242"/>
                        <a:gd name="T2" fmla="*/ 12 w 256"/>
                        <a:gd name="T3" fmla="*/ 176 h 242"/>
                        <a:gd name="T4" fmla="*/ 26 w 256"/>
                        <a:gd name="T5" fmla="*/ 189 h 242"/>
                        <a:gd name="T6" fmla="*/ 38 w 256"/>
                        <a:gd name="T7" fmla="*/ 203 h 242"/>
                        <a:gd name="T8" fmla="*/ 89 w 256"/>
                        <a:gd name="T9" fmla="*/ 241 h 242"/>
                        <a:gd name="T10" fmla="*/ 128 w 256"/>
                        <a:gd name="T11" fmla="*/ 241 h 242"/>
                        <a:gd name="T12" fmla="*/ 180 w 256"/>
                        <a:gd name="T13" fmla="*/ 241 h 242"/>
                        <a:gd name="T14" fmla="*/ 216 w 256"/>
                        <a:gd name="T15" fmla="*/ 216 h 242"/>
                        <a:gd name="T16" fmla="*/ 242 w 256"/>
                        <a:gd name="T17" fmla="*/ 176 h 242"/>
                        <a:gd name="T18" fmla="*/ 255 w 256"/>
                        <a:gd name="T19" fmla="*/ 127 h 242"/>
                        <a:gd name="T20" fmla="*/ 242 w 256"/>
                        <a:gd name="T21" fmla="*/ 76 h 242"/>
                        <a:gd name="T22" fmla="*/ 216 w 256"/>
                        <a:gd name="T23" fmla="*/ 38 h 242"/>
                        <a:gd name="T24" fmla="*/ 204 w 256"/>
                        <a:gd name="T25" fmla="*/ 25 h 242"/>
                        <a:gd name="T26" fmla="*/ 164 w 256"/>
                        <a:gd name="T27" fmla="*/ 0 h 242"/>
                        <a:gd name="T28" fmla="*/ 0 w 256"/>
                        <a:gd name="T29" fmla="*/ 165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6"/>
                        <a:gd name="T46" fmla="*/ 0 h 242"/>
                        <a:gd name="T47" fmla="*/ 256 w 256"/>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6" h="242">
                          <a:moveTo>
                            <a:pt x="0" y="165"/>
                          </a:moveTo>
                          <a:lnTo>
                            <a:pt x="12" y="176"/>
                          </a:lnTo>
                          <a:lnTo>
                            <a:pt x="26" y="189"/>
                          </a:lnTo>
                          <a:lnTo>
                            <a:pt x="38" y="203"/>
                          </a:lnTo>
                          <a:lnTo>
                            <a:pt x="89" y="241"/>
                          </a:lnTo>
                          <a:lnTo>
                            <a:pt x="128" y="241"/>
                          </a:lnTo>
                          <a:lnTo>
                            <a:pt x="180" y="241"/>
                          </a:lnTo>
                          <a:lnTo>
                            <a:pt x="216" y="216"/>
                          </a:lnTo>
                          <a:lnTo>
                            <a:pt x="242" y="176"/>
                          </a:lnTo>
                          <a:lnTo>
                            <a:pt x="255" y="127"/>
                          </a:lnTo>
                          <a:lnTo>
                            <a:pt x="242" y="76"/>
                          </a:lnTo>
                          <a:lnTo>
                            <a:pt x="216" y="38"/>
                          </a:lnTo>
                          <a:lnTo>
                            <a:pt x="204" y="25"/>
                          </a:lnTo>
                          <a:lnTo>
                            <a:pt x="164" y="0"/>
                          </a:lnTo>
                          <a:lnTo>
                            <a:pt x="0"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49" name="Group 838">
                    <a:extLst>
                      <a:ext uri="{FF2B5EF4-FFF2-40B4-BE49-F238E27FC236}">
                        <a16:creationId xmlns:a16="http://schemas.microsoft.com/office/drawing/2014/main" id="{3C362839-F399-4EC3-9212-DDDF5D774027}"/>
                      </a:ext>
                    </a:extLst>
                  </p:cNvPr>
                  <p:cNvGrpSpPr>
                    <a:grpSpLocks/>
                  </p:cNvGrpSpPr>
                  <p:nvPr/>
                </p:nvGrpSpPr>
                <p:grpSpPr bwMode="auto">
                  <a:xfrm>
                    <a:off x="3152" y="1789"/>
                    <a:ext cx="95" cy="70"/>
                    <a:chOff x="3594" y="1506"/>
                    <a:chExt cx="220" cy="222"/>
                  </a:xfrm>
                </p:grpSpPr>
                <p:sp>
                  <p:nvSpPr>
                    <p:cNvPr id="367" name="Freeform 839">
                      <a:extLst>
                        <a:ext uri="{FF2B5EF4-FFF2-40B4-BE49-F238E27FC236}">
                          <a16:creationId xmlns:a16="http://schemas.microsoft.com/office/drawing/2014/main" id="{4DF2477D-D5F5-4FA1-A7B6-E6DE8093009F}"/>
                        </a:ext>
                      </a:extLst>
                    </p:cNvPr>
                    <p:cNvSpPr>
                      <a:spLocks/>
                    </p:cNvSpPr>
                    <p:nvPr/>
                  </p:nvSpPr>
                  <p:spPr bwMode="auto">
                    <a:xfrm>
                      <a:off x="3594" y="1506"/>
                      <a:ext cx="208" cy="209"/>
                    </a:xfrm>
                    <a:custGeom>
                      <a:avLst/>
                      <a:gdLst>
                        <a:gd name="T0" fmla="*/ 183 w 208"/>
                        <a:gd name="T1" fmla="*/ 0 h 209"/>
                        <a:gd name="T2" fmla="*/ 207 w 208"/>
                        <a:gd name="T3" fmla="*/ 13 h 209"/>
                        <a:gd name="T4" fmla="*/ 12 w 208"/>
                        <a:gd name="T5" fmla="*/ 208 h 209"/>
                        <a:gd name="T6" fmla="*/ 0 w 208"/>
                        <a:gd name="T7" fmla="*/ 197 h 209"/>
                        <a:gd name="T8" fmla="*/ 183 w 208"/>
                        <a:gd name="T9" fmla="*/ 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3" y="0"/>
                          </a:moveTo>
                          <a:lnTo>
                            <a:pt x="207" y="13"/>
                          </a:lnTo>
                          <a:lnTo>
                            <a:pt x="12" y="208"/>
                          </a:lnTo>
                          <a:lnTo>
                            <a:pt x="0" y="197"/>
                          </a:lnTo>
                          <a:lnTo>
                            <a:pt x="183"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68" name="Freeform 840">
                      <a:extLst>
                        <a:ext uri="{FF2B5EF4-FFF2-40B4-BE49-F238E27FC236}">
                          <a16:creationId xmlns:a16="http://schemas.microsoft.com/office/drawing/2014/main" id="{2CF26959-79D6-4DE8-BCCA-6E81BF9A3CAC}"/>
                        </a:ext>
                      </a:extLst>
                    </p:cNvPr>
                    <p:cNvSpPr>
                      <a:spLocks/>
                    </p:cNvSpPr>
                    <p:nvPr/>
                  </p:nvSpPr>
                  <p:spPr bwMode="auto">
                    <a:xfrm>
                      <a:off x="3596" y="1508"/>
                      <a:ext cx="218" cy="220"/>
                    </a:xfrm>
                    <a:custGeom>
                      <a:avLst/>
                      <a:gdLst>
                        <a:gd name="T0" fmla="*/ 192 w 218"/>
                        <a:gd name="T1" fmla="*/ 0 h 220"/>
                        <a:gd name="T2" fmla="*/ 217 w 218"/>
                        <a:gd name="T3" fmla="*/ 13 h 220"/>
                        <a:gd name="T4" fmla="*/ 14 w 218"/>
                        <a:gd name="T5" fmla="*/ 219 h 220"/>
                        <a:gd name="T6" fmla="*/ 0 w 218"/>
                        <a:gd name="T7" fmla="*/ 205 h 220"/>
                        <a:gd name="T8" fmla="*/ 192 w 218"/>
                        <a:gd name="T9" fmla="*/ 0 h 220"/>
                        <a:gd name="T10" fmla="*/ 0 60000 65536"/>
                        <a:gd name="T11" fmla="*/ 0 60000 65536"/>
                        <a:gd name="T12" fmla="*/ 0 60000 65536"/>
                        <a:gd name="T13" fmla="*/ 0 60000 65536"/>
                        <a:gd name="T14" fmla="*/ 0 60000 65536"/>
                        <a:gd name="T15" fmla="*/ 0 w 218"/>
                        <a:gd name="T16" fmla="*/ 0 h 220"/>
                        <a:gd name="T17" fmla="*/ 218 w 218"/>
                        <a:gd name="T18" fmla="*/ 220 h 220"/>
                      </a:gdLst>
                      <a:ahLst/>
                      <a:cxnLst>
                        <a:cxn ang="T10">
                          <a:pos x="T0" y="T1"/>
                        </a:cxn>
                        <a:cxn ang="T11">
                          <a:pos x="T2" y="T3"/>
                        </a:cxn>
                        <a:cxn ang="T12">
                          <a:pos x="T4" y="T5"/>
                        </a:cxn>
                        <a:cxn ang="T13">
                          <a:pos x="T6" y="T7"/>
                        </a:cxn>
                        <a:cxn ang="T14">
                          <a:pos x="T8" y="T9"/>
                        </a:cxn>
                      </a:cxnLst>
                      <a:rect l="T15" t="T16" r="T17" b="T18"/>
                      <a:pathLst>
                        <a:path w="218" h="220">
                          <a:moveTo>
                            <a:pt x="192" y="0"/>
                          </a:moveTo>
                          <a:lnTo>
                            <a:pt x="217" y="13"/>
                          </a:lnTo>
                          <a:lnTo>
                            <a:pt x="14" y="219"/>
                          </a:lnTo>
                          <a:lnTo>
                            <a:pt x="0" y="205"/>
                          </a:lnTo>
                          <a:lnTo>
                            <a:pt x="192"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50" name="Group 841">
                    <a:extLst>
                      <a:ext uri="{FF2B5EF4-FFF2-40B4-BE49-F238E27FC236}">
                        <a16:creationId xmlns:a16="http://schemas.microsoft.com/office/drawing/2014/main" id="{E311E098-7859-4191-8E1A-DF0E8E52D438}"/>
                      </a:ext>
                    </a:extLst>
                  </p:cNvPr>
                  <p:cNvGrpSpPr>
                    <a:grpSpLocks/>
                  </p:cNvGrpSpPr>
                  <p:nvPr/>
                </p:nvGrpSpPr>
                <p:grpSpPr bwMode="auto">
                  <a:xfrm>
                    <a:off x="3086" y="1782"/>
                    <a:ext cx="151" cy="108"/>
                    <a:chOff x="3439" y="1480"/>
                    <a:chExt cx="354" cy="340"/>
                  </a:xfrm>
                </p:grpSpPr>
                <p:sp>
                  <p:nvSpPr>
                    <p:cNvPr id="365" name="Freeform 842">
                      <a:extLst>
                        <a:ext uri="{FF2B5EF4-FFF2-40B4-BE49-F238E27FC236}">
                          <a16:creationId xmlns:a16="http://schemas.microsoft.com/office/drawing/2014/main" id="{857D4690-94FE-4635-BD50-0C1A7A223C55}"/>
                        </a:ext>
                      </a:extLst>
                    </p:cNvPr>
                    <p:cNvSpPr>
                      <a:spLocks/>
                    </p:cNvSpPr>
                    <p:nvPr/>
                  </p:nvSpPr>
                  <p:spPr bwMode="auto">
                    <a:xfrm>
                      <a:off x="3439" y="1480"/>
                      <a:ext cx="338" cy="327"/>
                    </a:xfrm>
                    <a:custGeom>
                      <a:avLst/>
                      <a:gdLst>
                        <a:gd name="T0" fmla="*/ 311 w 338"/>
                        <a:gd name="T1" fmla="*/ 0 h 327"/>
                        <a:gd name="T2" fmla="*/ 337 w 338"/>
                        <a:gd name="T3" fmla="*/ 13 h 327"/>
                        <a:gd name="T4" fmla="*/ 26 w 338"/>
                        <a:gd name="T5" fmla="*/ 326 h 327"/>
                        <a:gd name="T6" fmla="*/ 0 w 338"/>
                        <a:gd name="T7" fmla="*/ 312 h 327"/>
                        <a:gd name="T8" fmla="*/ 311 w 338"/>
                        <a:gd name="T9" fmla="*/ 0 h 327"/>
                        <a:gd name="T10" fmla="*/ 0 60000 65536"/>
                        <a:gd name="T11" fmla="*/ 0 60000 65536"/>
                        <a:gd name="T12" fmla="*/ 0 60000 65536"/>
                        <a:gd name="T13" fmla="*/ 0 60000 65536"/>
                        <a:gd name="T14" fmla="*/ 0 60000 65536"/>
                        <a:gd name="T15" fmla="*/ 0 w 338"/>
                        <a:gd name="T16" fmla="*/ 0 h 327"/>
                        <a:gd name="T17" fmla="*/ 338 w 338"/>
                        <a:gd name="T18" fmla="*/ 327 h 327"/>
                      </a:gdLst>
                      <a:ahLst/>
                      <a:cxnLst>
                        <a:cxn ang="T10">
                          <a:pos x="T0" y="T1"/>
                        </a:cxn>
                        <a:cxn ang="T11">
                          <a:pos x="T2" y="T3"/>
                        </a:cxn>
                        <a:cxn ang="T12">
                          <a:pos x="T4" y="T5"/>
                        </a:cxn>
                        <a:cxn ang="T13">
                          <a:pos x="T6" y="T7"/>
                        </a:cxn>
                        <a:cxn ang="T14">
                          <a:pos x="T8" y="T9"/>
                        </a:cxn>
                      </a:cxnLst>
                      <a:rect l="T15" t="T16" r="T17" b="T18"/>
                      <a:pathLst>
                        <a:path w="338" h="327">
                          <a:moveTo>
                            <a:pt x="311" y="0"/>
                          </a:moveTo>
                          <a:lnTo>
                            <a:pt x="337" y="13"/>
                          </a:lnTo>
                          <a:lnTo>
                            <a:pt x="26" y="326"/>
                          </a:lnTo>
                          <a:lnTo>
                            <a:pt x="0" y="312"/>
                          </a:lnTo>
                          <a:lnTo>
                            <a:pt x="311" y="0"/>
                          </a:lnTo>
                        </a:path>
                      </a:pathLst>
                    </a:custGeom>
                    <a:solidFill>
                      <a:srgbClr val="EAEC5E"/>
                    </a:solidFill>
                    <a:ln w="127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66" name="Freeform 843">
                      <a:extLst>
                        <a:ext uri="{FF2B5EF4-FFF2-40B4-BE49-F238E27FC236}">
                          <a16:creationId xmlns:a16="http://schemas.microsoft.com/office/drawing/2014/main" id="{60952A8B-D9B8-4BB7-97B7-9D552F87FDF1}"/>
                        </a:ext>
                      </a:extLst>
                    </p:cNvPr>
                    <p:cNvSpPr>
                      <a:spLocks/>
                    </p:cNvSpPr>
                    <p:nvPr/>
                  </p:nvSpPr>
                  <p:spPr bwMode="auto">
                    <a:xfrm>
                      <a:off x="3442" y="1482"/>
                      <a:ext cx="351" cy="338"/>
                    </a:xfrm>
                    <a:custGeom>
                      <a:avLst/>
                      <a:gdLst>
                        <a:gd name="T0" fmla="*/ 324 w 351"/>
                        <a:gd name="T1" fmla="*/ 0 h 338"/>
                        <a:gd name="T2" fmla="*/ 350 w 351"/>
                        <a:gd name="T3" fmla="*/ 13 h 338"/>
                        <a:gd name="T4" fmla="*/ 26 w 351"/>
                        <a:gd name="T5" fmla="*/ 337 h 338"/>
                        <a:gd name="T6" fmla="*/ 0 w 351"/>
                        <a:gd name="T7" fmla="*/ 323 h 338"/>
                        <a:gd name="T8" fmla="*/ 324 w 351"/>
                        <a:gd name="T9" fmla="*/ 0 h 338"/>
                        <a:gd name="T10" fmla="*/ 0 60000 65536"/>
                        <a:gd name="T11" fmla="*/ 0 60000 65536"/>
                        <a:gd name="T12" fmla="*/ 0 60000 65536"/>
                        <a:gd name="T13" fmla="*/ 0 60000 65536"/>
                        <a:gd name="T14" fmla="*/ 0 60000 65536"/>
                        <a:gd name="T15" fmla="*/ 0 w 351"/>
                        <a:gd name="T16" fmla="*/ 0 h 338"/>
                        <a:gd name="T17" fmla="*/ 351 w 351"/>
                        <a:gd name="T18" fmla="*/ 338 h 338"/>
                      </a:gdLst>
                      <a:ahLst/>
                      <a:cxnLst>
                        <a:cxn ang="T10">
                          <a:pos x="T0" y="T1"/>
                        </a:cxn>
                        <a:cxn ang="T11">
                          <a:pos x="T2" y="T3"/>
                        </a:cxn>
                        <a:cxn ang="T12">
                          <a:pos x="T4" y="T5"/>
                        </a:cxn>
                        <a:cxn ang="T13">
                          <a:pos x="T6" y="T7"/>
                        </a:cxn>
                        <a:cxn ang="T14">
                          <a:pos x="T8" y="T9"/>
                        </a:cxn>
                      </a:cxnLst>
                      <a:rect l="T15" t="T16" r="T17" b="T18"/>
                      <a:pathLst>
                        <a:path w="351" h="338">
                          <a:moveTo>
                            <a:pt x="324" y="0"/>
                          </a:moveTo>
                          <a:lnTo>
                            <a:pt x="350" y="13"/>
                          </a:lnTo>
                          <a:lnTo>
                            <a:pt x="26" y="337"/>
                          </a:lnTo>
                          <a:lnTo>
                            <a:pt x="0" y="323"/>
                          </a:lnTo>
                          <a:lnTo>
                            <a:pt x="324"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51" name="Group 844">
                    <a:extLst>
                      <a:ext uri="{FF2B5EF4-FFF2-40B4-BE49-F238E27FC236}">
                        <a16:creationId xmlns:a16="http://schemas.microsoft.com/office/drawing/2014/main" id="{6DFC1C1A-BE45-4D66-8D20-B7D9A58EEEC8}"/>
                      </a:ext>
                    </a:extLst>
                  </p:cNvPr>
                  <p:cNvGrpSpPr>
                    <a:grpSpLocks/>
                  </p:cNvGrpSpPr>
                  <p:nvPr/>
                </p:nvGrpSpPr>
                <p:grpSpPr bwMode="auto">
                  <a:xfrm>
                    <a:off x="2290" y="1962"/>
                    <a:ext cx="106" cy="63"/>
                    <a:chOff x="1572" y="2046"/>
                    <a:chExt cx="248" cy="196"/>
                  </a:xfrm>
                </p:grpSpPr>
                <p:sp>
                  <p:nvSpPr>
                    <p:cNvPr id="363" name="Freeform 845">
                      <a:extLst>
                        <a:ext uri="{FF2B5EF4-FFF2-40B4-BE49-F238E27FC236}">
                          <a16:creationId xmlns:a16="http://schemas.microsoft.com/office/drawing/2014/main" id="{53AC06E9-40E2-4AA9-9CD9-DA23277955EA}"/>
                        </a:ext>
                      </a:extLst>
                    </p:cNvPr>
                    <p:cNvSpPr>
                      <a:spLocks/>
                    </p:cNvSpPr>
                    <p:nvPr/>
                  </p:nvSpPr>
                  <p:spPr bwMode="auto">
                    <a:xfrm>
                      <a:off x="1572" y="2046"/>
                      <a:ext cx="236" cy="185"/>
                    </a:xfrm>
                    <a:custGeom>
                      <a:avLst/>
                      <a:gdLst>
                        <a:gd name="T0" fmla="*/ 0 w 236"/>
                        <a:gd name="T1" fmla="*/ 184 h 185"/>
                        <a:gd name="T2" fmla="*/ 0 w 236"/>
                        <a:gd name="T3" fmla="*/ 159 h 185"/>
                        <a:gd name="T4" fmla="*/ 0 w 236"/>
                        <a:gd name="T5" fmla="*/ 148 h 185"/>
                        <a:gd name="T6" fmla="*/ 0 w 236"/>
                        <a:gd name="T7" fmla="*/ 134 h 185"/>
                        <a:gd name="T8" fmla="*/ 0 w 236"/>
                        <a:gd name="T9" fmla="*/ 123 h 185"/>
                        <a:gd name="T10" fmla="*/ 12 w 236"/>
                        <a:gd name="T11" fmla="*/ 87 h 185"/>
                        <a:gd name="T12" fmla="*/ 38 w 236"/>
                        <a:gd name="T13" fmla="*/ 38 h 185"/>
                        <a:gd name="T14" fmla="*/ 75 w 236"/>
                        <a:gd name="T15" fmla="*/ 13 h 185"/>
                        <a:gd name="T16" fmla="*/ 113 w 236"/>
                        <a:gd name="T17" fmla="*/ 0 h 185"/>
                        <a:gd name="T18" fmla="*/ 160 w 236"/>
                        <a:gd name="T19" fmla="*/ 13 h 185"/>
                        <a:gd name="T20" fmla="*/ 198 w 236"/>
                        <a:gd name="T21" fmla="*/ 38 h 185"/>
                        <a:gd name="T22" fmla="*/ 223 w 236"/>
                        <a:gd name="T23" fmla="*/ 87 h 185"/>
                        <a:gd name="T24" fmla="*/ 235 w 236"/>
                        <a:gd name="T25" fmla="*/ 123 h 185"/>
                        <a:gd name="T26" fmla="*/ 235 w 236"/>
                        <a:gd name="T27" fmla="*/ 184 h 185"/>
                        <a:gd name="T28" fmla="*/ 0 w 236"/>
                        <a:gd name="T29" fmla="*/ 184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185"/>
                        <a:gd name="T47" fmla="*/ 236 w 2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185">
                          <a:moveTo>
                            <a:pt x="0" y="184"/>
                          </a:moveTo>
                          <a:lnTo>
                            <a:pt x="0" y="159"/>
                          </a:lnTo>
                          <a:lnTo>
                            <a:pt x="0" y="148"/>
                          </a:lnTo>
                          <a:lnTo>
                            <a:pt x="0" y="134"/>
                          </a:lnTo>
                          <a:lnTo>
                            <a:pt x="0" y="123"/>
                          </a:lnTo>
                          <a:lnTo>
                            <a:pt x="12" y="87"/>
                          </a:lnTo>
                          <a:lnTo>
                            <a:pt x="38" y="38"/>
                          </a:lnTo>
                          <a:lnTo>
                            <a:pt x="75" y="13"/>
                          </a:lnTo>
                          <a:lnTo>
                            <a:pt x="113" y="0"/>
                          </a:lnTo>
                          <a:lnTo>
                            <a:pt x="160" y="13"/>
                          </a:lnTo>
                          <a:lnTo>
                            <a:pt x="198" y="38"/>
                          </a:lnTo>
                          <a:lnTo>
                            <a:pt x="223" y="87"/>
                          </a:lnTo>
                          <a:lnTo>
                            <a:pt x="235" y="123"/>
                          </a:lnTo>
                          <a:lnTo>
                            <a:pt x="235" y="184"/>
                          </a:lnTo>
                          <a:lnTo>
                            <a:pt x="0" y="184"/>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64" name="Freeform 846">
                      <a:extLst>
                        <a:ext uri="{FF2B5EF4-FFF2-40B4-BE49-F238E27FC236}">
                          <a16:creationId xmlns:a16="http://schemas.microsoft.com/office/drawing/2014/main" id="{CB17B4B6-3CA3-484F-8CFE-DB9A4F33F912}"/>
                        </a:ext>
                      </a:extLst>
                    </p:cNvPr>
                    <p:cNvSpPr>
                      <a:spLocks/>
                    </p:cNvSpPr>
                    <p:nvPr/>
                  </p:nvSpPr>
                  <p:spPr bwMode="auto">
                    <a:xfrm>
                      <a:off x="1574" y="2048"/>
                      <a:ext cx="246" cy="194"/>
                    </a:xfrm>
                    <a:custGeom>
                      <a:avLst/>
                      <a:gdLst>
                        <a:gd name="T0" fmla="*/ 0 w 246"/>
                        <a:gd name="T1" fmla="*/ 193 h 194"/>
                        <a:gd name="T2" fmla="*/ 0 w 246"/>
                        <a:gd name="T3" fmla="*/ 166 h 194"/>
                        <a:gd name="T4" fmla="*/ 0 w 246"/>
                        <a:gd name="T5" fmla="*/ 155 h 194"/>
                        <a:gd name="T6" fmla="*/ 0 w 246"/>
                        <a:gd name="T7" fmla="*/ 141 h 194"/>
                        <a:gd name="T8" fmla="*/ 0 w 246"/>
                        <a:gd name="T9" fmla="*/ 128 h 194"/>
                        <a:gd name="T10" fmla="*/ 14 w 246"/>
                        <a:gd name="T11" fmla="*/ 90 h 194"/>
                        <a:gd name="T12" fmla="*/ 39 w 246"/>
                        <a:gd name="T13" fmla="*/ 38 h 194"/>
                        <a:gd name="T14" fmla="*/ 78 w 246"/>
                        <a:gd name="T15" fmla="*/ 13 h 194"/>
                        <a:gd name="T16" fmla="*/ 118 w 246"/>
                        <a:gd name="T17" fmla="*/ 0 h 194"/>
                        <a:gd name="T18" fmla="*/ 167 w 246"/>
                        <a:gd name="T19" fmla="*/ 13 h 194"/>
                        <a:gd name="T20" fmla="*/ 206 w 246"/>
                        <a:gd name="T21" fmla="*/ 38 h 194"/>
                        <a:gd name="T22" fmla="*/ 232 w 246"/>
                        <a:gd name="T23" fmla="*/ 90 h 194"/>
                        <a:gd name="T24" fmla="*/ 245 w 246"/>
                        <a:gd name="T25" fmla="*/ 128 h 194"/>
                        <a:gd name="T26" fmla="*/ 245 w 246"/>
                        <a:gd name="T27" fmla="*/ 193 h 194"/>
                        <a:gd name="T28" fmla="*/ 0 w 246"/>
                        <a:gd name="T29" fmla="*/ 193 h 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94"/>
                        <a:gd name="T47" fmla="*/ 246 w 246"/>
                        <a:gd name="T48" fmla="*/ 194 h 1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94">
                          <a:moveTo>
                            <a:pt x="0" y="193"/>
                          </a:moveTo>
                          <a:lnTo>
                            <a:pt x="0" y="166"/>
                          </a:lnTo>
                          <a:lnTo>
                            <a:pt x="0" y="155"/>
                          </a:lnTo>
                          <a:lnTo>
                            <a:pt x="0" y="141"/>
                          </a:lnTo>
                          <a:lnTo>
                            <a:pt x="0" y="128"/>
                          </a:lnTo>
                          <a:lnTo>
                            <a:pt x="14" y="90"/>
                          </a:lnTo>
                          <a:lnTo>
                            <a:pt x="39" y="38"/>
                          </a:lnTo>
                          <a:lnTo>
                            <a:pt x="78" y="13"/>
                          </a:lnTo>
                          <a:lnTo>
                            <a:pt x="118" y="0"/>
                          </a:lnTo>
                          <a:lnTo>
                            <a:pt x="167" y="13"/>
                          </a:lnTo>
                          <a:lnTo>
                            <a:pt x="206" y="38"/>
                          </a:lnTo>
                          <a:lnTo>
                            <a:pt x="232" y="90"/>
                          </a:lnTo>
                          <a:lnTo>
                            <a:pt x="245" y="128"/>
                          </a:lnTo>
                          <a:lnTo>
                            <a:pt x="245" y="193"/>
                          </a:lnTo>
                          <a:lnTo>
                            <a:pt x="0" y="193"/>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52" name="Group 847">
                    <a:extLst>
                      <a:ext uri="{FF2B5EF4-FFF2-40B4-BE49-F238E27FC236}">
                        <a16:creationId xmlns:a16="http://schemas.microsoft.com/office/drawing/2014/main" id="{FAD048FD-E7D1-44DE-B92B-901267A781C4}"/>
                      </a:ext>
                    </a:extLst>
                  </p:cNvPr>
                  <p:cNvGrpSpPr>
                    <a:grpSpLocks/>
                  </p:cNvGrpSpPr>
                  <p:nvPr/>
                </p:nvGrpSpPr>
                <p:grpSpPr bwMode="auto">
                  <a:xfrm>
                    <a:off x="2290" y="2029"/>
                    <a:ext cx="106" cy="59"/>
                    <a:chOff x="1572" y="2250"/>
                    <a:chExt cx="248" cy="181"/>
                  </a:xfrm>
                </p:grpSpPr>
                <p:sp>
                  <p:nvSpPr>
                    <p:cNvPr id="361" name="Freeform 848">
                      <a:extLst>
                        <a:ext uri="{FF2B5EF4-FFF2-40B4-BE49-F238E27FC236}">
                          <a16:creationId xmlns:a16="http://schemas.microsoft.com/office/drawing/2014/main" id="{89E7AB07-62C1-447D-8CD3-6550A4DD4FEE}"/>
                        </a:ext>
                      </a:extLst>
                    </p:cNvPr>
                    <p:cNvSpPr>
                      <a:spLocks/>
                    </p:cNvSpPr>
                    <p:nvPr/>
                  </p:nvSpPr>
                  <p:spPr bwMode="auto">
                    <a:xfrm>
                      <a:off x="1572" y="2250"/>
                      <a:ext cx="236" cy="170"/>
                    </a:xfrm>
                    <a:custGeom>
                      <a:avLst/>
                      <a:gdLst>
                        <a:gd name="T0" fmla="*/ 235 w 236"/>
                        <a:gd name="T1" fmla="*/ 0 h 170"/>
                        <a:gd name="T2" fmla="*/ 235 w 236"/>
                        <a:gd name="T3" fmla="*/ 24 h 170"/>
                        <a:gd name="T4" fmla="*/ 235 w 236"/>
                        <a:gd name="T5" fmla="*/ 36 h 170"/>
                        <a:gd name="T6" fmla="*/ 235 w 236"/>
                        <a:gd name="T7" fmla="*/ 49 h 170"/>
                        <a:gd name="T8" fmla="*/ 223 w 236"/>
                        <a:gd name="T9" fmla="*/ 95 h 170"/>
                        <a:gd name="T10" fmla="*/ 198 w 236"/>
                        <a:gd name="T11" fmla="*/ 133 h 170"/>
                        <a:gd name="T12" fmla="*/ 160 w 236"/>
                        <a:gd name="T13" fmla="*/ 158 h 170"/>
                        <a:gd name="T14" fmla="*/ 113 w 236"/>
                        <a:gd name="T15" fmla="*/ 169 h 170"/>
                        <a:gd name="T16" fmla="*/ 75 w 236"/>
                        <a:gd name="T17" fmla="*/ 158 h 170"/>
                        <a:gd name="T18" fmla="*/ 38 w 236"/>
                        <a:gd name="T19" fmla="*/ 133 h 170"/>
                        <a:gd name="T20" fmla="*/ 12 w 236"/>
                        <a:gd name="T21" fmla="*/ 95 h 170"/>
                        <a:gd name="T22" fmla="*/ 0 w 236"/>
                        <a:gd name="T23" fmla="*/ 49 h 170"/>
                        <a:gd name="T24" fmla="*/ 0 w 236"/>
                        <a:gd name="T25" fmla="*/ 36 h 170"/>
                        <a:gd name="T26" fmla="*/ 0 w 236"/>
                        <a:gd name="T27" fmla="*/ 11 h 170"/>
                        <a:gd name="T28" fmla="*/ 0 w 236"/>
                        <a:gd name="T29" fmla="*/ 0 h 170"/>
                        <a:gd name="T30" fmla="*/ 235 w 236"/>
                        <a:gd name="T31" fmla="*/ 0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170"/>
                        <a:gd name="T50" fmla="*/ 236 w 236"/>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170">
                          <a:moveTo>
                            <a:pt x="235" y="0"/>
                          </a:moveTo>
                          <a:lnTo>
                            <a:pt x="235" y="24"/>
                          </a:lnTo>
                          <a:lnTo>
                            <a:pt x="235" y="36"/>
                          </a:lnTo>
                          <a:lnTo>
                            <a:pt x="235" y="49"/>
                          </a:lnTo>
                          <a:lnTo>
                            <a:pt x="223" y="95"/>
                          </a:lnTo>
                          <a:lnTo>
                            <a:pt x="198" y="133"/>
                          </a:lnTo>
                          <a:lnTo>
                            <a:pt x="160" y="158"/>
                          </a:lnTo>
                          <a:lnTo>
                            <a:pt x="113" y="169"/>
                          </a:lnTo>
                          <a:lnTo>
                            <a:pt x="75" y="158"/>
                          </a:lnTo>
                          <a:lnTo>
                            <a:pt x="38" y="133"/>
                          </a:lnTo>
                          <a:lnTo>
                            <a:pt x="12" y="95"/>
                          </a:lnTo>
                          <a:lnTo>
                            <a:pt x="0" y="49"/>
                          </a:lnTo>
                          <a:lnTo>
                            <a:pt x="0" y="36"/>
                          </a:lnTo>
                          <a:lnTo>
                            <a:pt x="0" y="11"/>
                          </a:lnTo>
                          <a:lnTo>
                            <a:pt x="0" y="0"/>
                          </a:lnTo>
                          <a:lnTo>
                            <a:pt x="23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62" name="Freeform 849">
                      <a:extLst>
                        <a:ext uri="{FF2B5EF4-FFF2-40B4-BE49-F238E27FC236}">
                          <a16:creationId xmlns:a16="http://schemas.microsoft.com/office/drawing/2014/main" id="{03B8BFF2-9AA1-4DA3-A1CD-19E46AA58CF9}"/>
                        </a:ext>
                      </a:extLst>
                    </p:cNvPr>
                    <p:cNvSpPr>
                      <a:spLocks/>
                    </p:cNvSpPr>
                    <p:nvPr/>
                  </p:nvSpPr>
                  <p:spPr bwMode="auto">
                    <a:xfrm>
                      <a:off x="1574" y="2252"/>
                      <a:ext cx="246" cy="179"/>
                    </a:xfrm>
                    <a:custGeom>
                      <a:avLst/>
                      <a:gdLst>
                        <a:gd name="T0" fmla="*/ 245 w 246"/>
                        <a:gd name="T1" fmla="*/ 0 h 179"/>
                        <a:gd name="T2" fmla="*/ 245 w 246"/>
                        <a:gd name="T3" fmla="*/ 27 h 179"/>
                        <a:gd name="T4" fmla="*/ 245 w 246"/>
                        <a:gd name="T5" fmla="*/ 38 h 179"/>
                        <a:gd name="T6" fmla="*/ 245 w 246"/>
                        <a:gd name="T7" fmla="*/ 51 h 179"/>
                        <a:gd name="T8" fmla="*/ 232 w 246"/>
                        <a:gd name="T9" fmla="*/ 100 h 179"/>
                        <a:gd name="T10" fmla="*/ 206 w 246"/>
                        <a:gd name="T11" fmla="*/ 140 h 179"/>
                        <a:gd name="T12" fmla="*/ 167 w 246"/>
                        <a:gd name="T13" fmla="*/ 167 h 179"/>
                        <a:gd name="T14" fmla="*/ 118 w 246"/>
                        <a:gd name="T15" fmla="*/ 178 h 179"/>
                        <a:gd name="T16" fmla="*/ 78 w 246"/>
                        <a:gd name="T17" fmla="*/ 167 h 179"/>
                        <a:gd name="T18" fmla="*/ 39 w 246"/>
                        <a:gd name="T19" fmla="*/ 140 h 179"/>
                        <a:gd name="T20" fmla="*/ 14 w 246"/>
                        <a:gd name="T21" fmla="*/ 100 h 179"/>
                        <a:gd name="T22" fmla="*/ 0 w 246"/>
                        <a:gd name="T23" fmla="*/ 51 h 179"/>
                        <a:gd name="T24" fmla="*/ 0 w 246"/>
                        <a:gd name="T25" fmla="*/ 38 h 179"/>
                        <a:gd name="T26" fmla="*/ 0 w 246"/>
                        <a:gd name="T27" fmla="*/ 13 h 179"/>
                        <a:gd name="T28" fmla="*/ 0 w 246"/>
                        <a:gd name="T29" fmla="*/ 0 h 179"/>
                        <a:gd name="T30" fmla="*/ 245 w 246"/>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79"/>
                        <a:gd name="T50" fmla="*/ 246 w 246"/>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79">
                          <a:moveTo>
                            <a:pt x="245" y="0"/>
                          </a:moveTo>
                          <a:lnTo>
                            <a:pt x="245" y="27"/>
                          </a:lnTo>
                          <a:lnTo>
                            <a:pt x="245" y="38"/>
                          </a:lnTo>
                          <a:lnTo>
                            <a:pt x="245" y="51"/>
                          </a:lnTo>
                          <a:lnTo>
                            <a:pt x="232" y="100"/>
                          </a:lnTo>
                          <a:lnTo>
                            <a:pt x="206" y="140"/>
                          </a:lnTo>
                          <a:lnTo>
                            <a:pt x="167" y="167"/>
                          </a:lnTo>
                          <a:lnTo>
                            <a:pt x="118" y="178"/>
                          </a:lnTo>
                          <a:lnTo>
                            <a:pt x="78" y="167"/>
                          </a:lnTo>
                          <a:lnTo>
                            <a:pt x="39" y="140"/>
                          </a:lnTo>
                          <a:lnTo>
                            <a:pt x="14" y="100"/>
                          </a:lnTo>
                          <a:lnTo>
                            <a:pt x="0" y="51"/>
                          </a:lnTo>
                          <a:lnTo>
                            <a:pt x="0" y="38"/>
                          </a:lnTo>
                          <a:lnTo>
                            <a:pt x="0" y="13"/>
                          </a:lnTo>
                          <a:lnTo>
                            <a:pt x="0" y="0"/>
                          </a:lnTo>
                          <a:lnTo>
                            <a:pt x="24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353" name="Rectangle 850">
                    <a:extLst>
                      <a:ext uri="{FF2B5EF4-FFF2-40B4-BE49-F238E27FC236}">
                        <a16:creationId xmlns:a16="http://schemas.microsoft.com/office/drawing/2014/main" id="{B39378C2-590F-4E5C-8A59-2A40CE6CDE3C}"/>
                      </a:ext>
                    </a:extLst>
                  </p:cNvPr>
                  <p:cNvSpPr>
                    <a:spLocks noChangeArrowheads="1"/>
                  </p:cNvSpPr>
                  <p:nvPr/>
                </p:nvSpPr>
                <p:spPr bwMode="auto">
                  <a:xfrm>
                    <a:off x="2401" y="2018"/>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354" name="Rectangle 851">
                    <a:extLst>
                      <a:ext uri="{FF2B5EF4-FFF2-40B4-BE49-F238E27FC236}">
                        <a16:creationId xmlns:a16="http://schemas.microsoft.com/office/drawing/2014/main" id="{B6221DF2-B136-4B7C-A0A3-0E0CA58FB1D1}"/>
                      </a:ext>
                    </a:extLst>
                  </p:cNvPr>
                  <p:cNvSpPr>
                    <a:spLocks noChangeArrowheads="1"/>
                  </p:cNvSpPr>
                  <p:nvPr/>
                </p:nvSpPr>
                <p:spPr bwMode="auto">
                  <a:xfrm>
                    <a:off x="2401" y="2005"/>
                    <a:ext cx="181"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355" name="Group 852">
                    <a:extLst>
                      <a:ext uri="{FF2B5EF4-FFF2-40B4-BE49-F238E27FC236}">
                        <a16:creationId xmlns:a16="http://schemas.microsoft.com/office/drawing/2014/main" id="{24E51C2D-DDDF-4B25-B9D6-FC45C5FEF360}"/>
                      </a:ext>
                    </a:extLst>
                  </p:cNvPr>
                  <p:cNvGrpSpPr>
                    <a:grpSpLocks/>
                  </p:cNvGrpSpPr>
                  <p:nvPr/>
                </p:nvGrpSpPr>
                <p:grpSpPr bwMode="auto">
                  <a:xfrm>
                    <a:off x="3200" y="2202"/>
                    <a:ext cx="71" cy="53"/>
                    <a:chOff x="3706" y="2789"/>
                    <a:chExt cx="167" cy="166"/>
                  </a:xfrm>
                </p:grpSpPr>
                <p:sp>
                  <p:nvSpPr>
                    <p:cNvPr id="359" name="Freeform 853">
                      <a:extLst>
                        <a:ext uri="{FF2B5EF4-FFF2-40B4-BE49-F238E27FC236}">
                          <a16:creationId xmlns:a16="http://schemas.microsoft.com/office/drawing/2014/main" id="{4F19C153-B87E-49B3-B1CE-82E7B1C2EFEB}"/>
                        </a:ext>
                      </a:extLst>
                    </p:cNvPr>
                    <p:cNvSpPr>
                      <a:spLocks/>
                    </p:cNvSpPr>
                    <p:nvPr/>
                  </p:nvSpPr>
                  <p:spPr bwMode="auto">
                    <a:xfrm>
                      <a:off x="3716" y="2789"/>
                      <a:ext cx="157" cy="159"/>
                    </a:xfrm>
                    <a:custGeom>
                      <a:avLst/>
                      <a:gdLst>
                        <a:gd name="T0" fmla="*/ 156 w 157"/>
                        <a:gd name="T1" fmla="*/ 149 h 159"/>
                        <a:gd name="T2" fmla="*/ 148 w 157"/>
                        <a:gd name="T3" fmla="*/ 158 h 159"/>
                        <a:gd name="T4" fmla="*/ 0 w 157"/>
                        <a:gd name="T5" fmla="*/ 18 h 159"/>
                        <a:gd name="T6" fmla="*/ 9 w 157"/>
                        <a:gd name="T7" fmla="*/ 0 h 159"/>
                        <a:gd name="T8" fmla="*/ 156 w 157"/>
                        <a:gd name="T9" fmla="*/ 149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156" y="149"/>
                          </a:moveTo>
                          <a:lnTo>
                            <a:pt x="148" y="158"/>
                          </a:lnTo>
                          <a:lnTo>
                            <a:pt x="0" y="18"/>
                          </a:lnTo>
                          <a:lnTo>
                            <a:pt x="9" y="0"/>
                          </a:lnTo>
                          <a:lnTo>
                            <a:pt x="156" y="149"/>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60" name="Freeform 854">
                      <a:extLst>
                        <a:ext uri="{FF2B5EF4-FFF2-40B4-BE49-F238E27FC236}">
                          <a16:creationId xmlns:a16="http://schemas.microsoft.com/office/drawing/2014/main" id="{829866D1-7308-4099-8E27-1833F80237E5}"/>
                        </a:ext>
                      </a:extLst>
                    </p:cNvPr>
                    <p:cNvSpPr>
                      <a:spLocks/>
                    </p:cNvSpPr>
                    <p:nvPr/>
                  </p:nvSpPr>
                  <p:spPr bwMode="auto">
                    <a:xfrm>
                      <a:off x="3706" y="2789"/>
                      <a:ext cx="167" cy="166"/>
                    </a:xfrm>
                    <a:custGeom>
                      <a:avLst/>
                      <a:gdLst>
                        <a:gd name="T0" fmla="*/ 166 w 167"/>
                        <a:gd name="T1" fmla="*/ 156 h 166"/>
                        <a:gd name="T2" fmla="*/ 156 w 167"/>
                        <a:gd name="T3" fmla="*/ 165 h 166"/>
                        <a:gd name="T4" fmla="*/ 0 w 167"/>
                        <a:gd name="T5" fmla="*/ 20 h 166"/>
                        <a:gd name="T6" fmla="*/ 10 w 167"/>
                        <a:gd name="T7" fmla="*/ 0 h 166"/>
                        <a:gd name="T8" fmla="*/ 166 w 167"/>
                        <a:gd name="T9" fmla="*/ 156 h 166"/>
                        <a:gd name="T10" fmla="*/ 0 60000 65536"/>
                        <a:gd name="T11" fmla="*/ 0 60000 65536"/>
                        <a:gd name="T12" fmla="*/ 0 60000 65536"/>
                        <a:gd name="T13" fmla="*/ 0 60000 65536"/>
                        <a:gd name="T14" fmla="*/ 0 60000 65536"/>
                        <a:gd name="T15" fmla="*/ 0 w 167"/>
                        <a:gd name="T16" fmla="*/ 0 h 166"/>
                        <a:gd name="T17" fmla="*/ 167 w 167"/>
                        <a:gd name="T18" fmla="*/ 166 h 166"/>
                      </a:gdLst>
                      <a:ahLst/>
                      <a:cxnLst>
                        <a:cxn ang="T10">
                          <a:pos x="T0" y="T1"/>
                        </a:cxn>
                        <a:cxn ang="T11">
                          <a:pos x="T2" y="T3"/>
                        </a:cxn>
                        <a:cxn ang="T12">
                          <a:pos x="T4" y="T5"/>
                        </a:cxn>
                        <a:cxn ang="T13">
                          <a:pos x="T6" y="T7"/>
                        </a:cxn>
                        <a:cxn ang="T14">
                          <a:pos x="T8" y="T9"/>
                        </a:cxn>
                      </a:cxnLst>
                      <a:rect l="T15" t="T16" r="T17" b="T18"/>
                      <a:pathLst>
                        <a:path w="167" h="166">
                          <a:moveTo>
                            <a:pt x="166" y="156"/>
                          </a:moveTo>
                          <a:lnTo>
                            <a:pt x="156" y="165"/>
                          </a:lnTo>
                          <a:lnTo>
                            <a:pt x="0" y="20"/>
                          </a:lnTo>
                          <a:lnTo>
                            <a:pt x="10" y="0"/>
                          </a:lnTo>
                          <a:lnTo>
                            <a:pt x="166" y="15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356" name="Group 855">
                    <a:extLst>
                      <a:ext uri="{FF2B5EF4-FFF2-40B4-BE49-F238E27FC236}">
                        <a16:creationId xmlns:a16="http://schemas.microsoft.com/office/drawing/2014/main" id="{08FC9DF5-BDCA-4F81-A9F4-FA3EA30D9DF1}"/>
                      </a:ext>
                    </a:extLst>
                  </p:cNvPr>
                  <p:cNvGrpSpPr>
                    <a:grpSpLocks/>
                  </p:cNvGrpSpPr>
                  <p:nvPr/>
                </p:nvGrpSpPr>
                <p:grpSpPr bwMode="auto">
                  <a:xfrm>
                    <a:off x="3245" y="2239"/>
                    <a:ext cx="71" cy="53"/>
                    <a:chOff x="3811" y="2901"/>
                    <a:chExt cx="166" cy="169"/>
                  </a:xfrm>
                </p:grpSpPr>
                <p:sp>
                  <p:nvSpPr>
                    <p:cNvPr id="357" name="Freeform 856">
                      <a:extLst>
                        <a:ext uri="{FF2B5EF4-FFF2-40B4-BE49-F238E27FC236}">
                          <a16:creationId xmlns:a16="http://schemas.microsoft.com/office/drawing/2014/main" id="{36E07DF4-E809-444D-AF88-4D863218DAA1}"/>
                        </a:ext>
                      </a:extLst>
                    </p:cNvPr>
                    <p:cNvSpPr>
                      <a:spLocks/>
                    </p:cNvSpPr>
                    <p:nvPr/>
                  </p:nvSpPr>
                  <p:spPr bwMode="auto">
                    <a:xfrm>
                      <a:off x="3820" y="2901"/>
                      <a:ext cx="157" cy="160"/>
                    </a:xfrm>
                    <a:custGeom>
                      <a:avLst/>
                      <a:gdLst>
                        <a:gd name="T0" fmla="*/ 156 w 157"/>
                        <a:gd name="T1" fmla="*/ 150 h 160"/>
                        <a:gd name="T2" fmla="*/ 146 w 157"/>
                        <a:gd name="T3" fmla="*/ 159 h 160"/>
                        <a:gd name="T4" fmla="*/ 0 w 157"/>
                        <a:gd name="T5" fmla="*/ 18 h 160"/>
                        <a:gd name="T6" fmla="*/ 10 w 157"/>
                        <a:gd name="T7" fmla="*/ 0 h 160"/>
                        <a:gd name="T8" fmla="*/ 156 w 157"/>
                        <a:gd name="T9" fmla="*/ 150 h 160"/>
                        <a:gd name="T10" fmla="*/ 0 60000 65536"/>
                        <a:gd name="T11" fmla="*/ 0 60000 65536"/>
                        <a:gd name="T12" fmla="*/ 0 60000 65536"/>
                        <a:gd name="T13" fmla="*/ 0 60000 65536"/>
                        <a:gd name="T14" fmla="*/ 0 60000 65536"/>
                        <a:gd name="T15" fmla="*/ 0 w 157"/>
                        <a:gd name="T16" fmla="*/ 0 h 160"/>
                        <a:gd name="T17" fmla="*/ 157 w 157"/>
                        <a:gd name="T18" fmla="*/ 160 h 160"/>
                      </a:gdLst>
                      <a:ahLst/>
                      <a:cxnLst>
                        <a:cxn ang="T10">
                          <a:pos x="T0" y="T1"/>
                        </a:cxn>
                        <a:cxn ang="T11">
                          <a:pos x="T2" y="T3"/>
                        </a:cxn>
                        <a:cxn ang="T12">
                          <a:pos x="T4" y="T5"/>
                        </a:cxn>
                        <a:cxn ang="T13">
                          <a:pos x="T6" y="T7"/>
                        </a:cxn>
                        <a:cxn ang="T14">
                          <a:pos x="T8" y="T9"/>
                        </a:cxn>
                      </a:cxnLst>
                      <a:rect l="T15" t="T16" r="T17" b="T18"/>
                      <a:pathLst>
                        <a:path w="157" h="160">
                          <a:moveTo>
                            <a:pt x="156" y="150"/>
                          </a:moveTo>
                          <a:lnTo>
                            <a:pt x="146" y="159"/>
                          </a:lnTo>
                          <a:lnTo>
                            <a:pt x="0" y="18"/>
                          </a:lnTo>
                          <a:lnTo>
                            <a:pt x="10" y="0"/>
                          </a:lnTo>
                          <a:lnTo>
                            <a:pt x="156" y="15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58" name="Freeform 857">
                      <a:extLst>
                        <a:ext uri="{FF2B5EF4-FFF2-40B4-BE49-F238E27FC236}">
                          <a16:creationId xmlns:a16="http://schemas.microsoft.com/office/drawing/2014/main" id="{A51E1A1C-8942-438D-B161-FD514D0B5092}"/>
                        </a:ext>
                      </a:extLst>
                    </p:cNvPr>
                    <p:cNvSpPr>
                      <a:spLocks/>
                    </p:cNvSpPr>
                    <p:nvPr/>
                  </p:nvSpPr>
                  <p:spPr bwMode="auto">
                    <a:xfrm>
                      <a:off x="3811" y="2901"/>
                      <a:ext cx="166" cy="169"/>
                    </a:xfrm>
                    <a:custGeom>
                      <a:avLst/>
                      <a:gdLst>
                        <a:gd name="T0" fmla="*/ 165 w 166"/>
                        <a:gd name="T1" fmla="*/ 159 h 169"/>
                        <a:gd name="T2" fmla="*/ 155 w 166"/>
                        <a:gd name="T3" fmla="*/ 168 h 169"/>
                        <a:gd name="T4" fmla="*/ 0 w 166"/>
                        <a:gd name="T5" fmla="*/ 20 h 169"/>
                        <a:gd name="T6" fmla="*/ 10 w 166"/>
                        <a:gd name="T7" fmla="*/ 0 h 169"/>
                        <a:gd name="T8" fmla="*/ 165 w 166"/>
                        <a:gd name="T9" fmla="*/ 159 h 169"/>
                        <a:gd name="T10" fmla="*/ 0 60000 65536"/>
                        <a:gd name="T11" fmla="*/ 0 60000 65536"/>
                        <a:gd name="T12" fmla="*/ 0 60000 65536"/>
                        <a:gd name="T13" fmla="*/ 0 60000 65536"/>
                        <a:gd name="T14" fmla="*/ 0 60000 65536"/>
                        <a:gd name="T15" fmla="*/ 0 w 166"/>
                        <a:gd name="T16" fmla="*/ 0 h 169"/>
                        <a:gd name="T17" fmla="*/ 166 w 166"/>
                        <a:gd name="T18" fmla="*/ 169 h 169"/>
                      </a:gdLst>
                      <a:ahLst/>
                      <a:cxnLst>
                        <a:cxn ang="T10">
                          <a:pos x="T0" y="T1"/>
                        </a:cxn>
                        <a:cxn ang="T11">
                          <a:pos x="T2" y="T3"/>
                        </a:cxn>
                        <a:cxn ang="T12">
                          <a:pos x="T4" y="T5"/>
                        </a:cxn>
                        <a:cxn ang="T13">
                          <a:pos x="T6" y="T7"/>
                        </a:cxn>
                        <a:cxn ang="T14">
                          <a:pos x="T8" y="T9"/>
                        </a:cxn>
                      </a:cxnLst>
                      <a:rect l="T15" t="T16" r="T17" b="T18"/>
                      <a:pathLst>
                        <a:path w="166" h="169">
                          <a:moveTo>
                            <a:pt x="165" y="159"/>
                          </a:moveTo>
                          <a:lnTo>
                            <a:pt x="155" y="168"/>
                          </a:lnTo>
                          <a:lnTo>
                            <a:pt x="0" y="20"/>
                          </a:lnTo>
                          <a:lnTo>
                            <a:pt x="10" y="0"/>
                          </a:lnTo>
                          <a:lnTo>
                            <a:pt x="165" y="159"/>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grpSp>
              <p:nvGrpSpPr>
                <p:cNvPr id="33" name="Group 858">
                  <a:extLst>
                    <a:ext uri="{FF2B5EF4-FFF2-40B4-BE49-F238E27FC236}">
                      <a16:creationId xmlns:a16="http://schemas.microsoft.com/office/drawing/2014/main" id="{031BA541-C55C-48E9-A802-3192B4B01CF2}"/>
                    </a:ext>
                  </a:extLst>
                </p:cNvPr>
                <p:cNvGrpSpPr>
                  <a:grpSpLocks/>
                </p:cNvGrpSpPr>
                <p:nvPr/>
              </p:nvGrpSpPr>
              <p:grpSpPr bwMode="auto">
                <a:xfrm>
                  <a:off x="941174" y="2035221"/>
                  <a:ext cx="577081" cy="503411"/>
                  <a:chOff x="2290" y="1616"/>
                  <a:chExt cx="1180" cy="862"/>
                </a:xfrm>
              </p:grpSpPr>
              <p:sp>
                <p:nvSpPr>
                  <p:cNvPr id="233" name="Line 859">
                    <a:extLst>
                      <a:ext uri="{FF2B5EF4-FFF2-40B4-BE49-F238E27FC236}">
                        <a16:creationId xmlns:a16="http://schemas.microsoft.com/office/drawing/2014/main" id="{A2A59EEF-8C2F-42A2-9994-33882623773F}"/>
                      </a:ext>
                    </a:extLst>
                  </p:cNvPr>
                  <p:cNvSpPr>
                    <a:spLocks noChangeShapeType="1"/>
                  </p:cNvSpPr>
                  <p:nvPr/>
                </p:nvSpPr>
                <p:spPr bwMode="auto">
                  <a:xfrm flipH="1">
                    <a:off x="2956" y="2043"/>
                    <a:ext cx="480" cy="0"/>
                  </a:xfrm>
                  <a:prstGeom prst="line">
                    <a:avLst/>
                  </a:prstGeom>
                  <a:noFill/>
                  <a:ln w="12700">
                    <a:solidFill>
                      <a:srgbClr val="44546A"/>
                    </a:solidFill>
                    <a:round/>
                    <a:headEnd/>
                    <a:tailEnd type="triangle" w="med" len="med"/>
                  </a:ln>
                </p:spPr>
                <p:txBody>
                  <a:bodyPr wrap="none" anchor="ctr"/>
                  <a:lstStyle/>
                  <a:p>
                    <a:pPr defTabSz="457200">
                      <a:defRPr/>
                    </a:pPr>
                    <a:endParaRPr lang="en-US" sz="1266" kern="0">
                      <a:solidFill>
                        <a:prstClr val="black"/>
                      </a:solidFill>
                      <a:latin typeface="Calibri" panose="020F0502020204030204"/>
                    </a:endParaRPr>
                  </a:p>
                </p:txBody>
              </p:sp>
              <p:sp>
                <p:nvSpPr>
                  <p:cNvPr id="234" name="Oval 860">
                    <a:extLst>
                      <a:ext uri="{FF2B5EF4-FFF2-40B4-BE49-F238E27FC236}">
                        <a16:creationId xmlns:a16="http://schemas.microsoft.com/office/drawing/2014/main" id="{A430BCA7-3638-452A-867E-13C5557789A8}"/>
                      </a:ext>
                    </a:extLst>
                  </p:cNvPr>
                  <p:cNvSpPr>
                    <a:spLocks noChangeArrowheads="1"/>
                  </p:cNvSpPr>
                  <p:nvPr/>
                </p:nvSpPr>
                <p:spPr bwMode="auto">
                  <a:xfrm>
                    <a:off x="2558" y="1819"/>
                    <a:ext cx="636" cy="445"/>
                  </a:xfrm>
                  <a:prstGeom prst="ellipse">
                    <a:avLst/>
                  </a:prstGeom>
                  <a:solidFill>
                    <a:srgbClr val="FCFEB9"/>
                  </a:solidFill>
                  <a:ln w="76200" cmpd="tri">
                    <a:solidFill>
                      <a:srgbClr val="F35B1B"/>
                    </a:solidFill>
                    <a:round/>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235" name="Group 861">
                    <a:extLst>
                      <a:ext uri="{FF2B5EF4-FFF2-40B4-BE49-F238E27FC236}">
                        <a16:creationId xmlns:a16="http://schemas.microsoft.com/office/drawing/2014/main" id="{F8224886-B565-4522-931B-3875F0A58339}"/>
                      </a:ext>
                    </a:extLst>
                  </p:cNvPr>
                  <p:cNvGrpSpPr>
                    <a:grpSpLocks/>
                  </p:cNvGrpSpPr>
                  <p:nvPr/>
                </p:nvGrpSpPr>
                <p:grpSpPr bwMode="auto">
                  <a:xfrm>
                    <a:off x="2826" y="2399"/>
                    <a:ext cx="79" cy="79"/>
                    <a:chOff x="2830" y="3400"/>
                    <a:chExt cx="184" cy="247"/>
                  </a:xfrm>
                </p:grpSpPr>
                <p:sp>
                  <p:nvSpPr>
                    <p:cNvPr id="318" name="Freeform 862">
                      <a:extLst>
                        <a:ext uri="{FF2B5EF4-FFF2-40B4-BE49-F238E27FC236}">
                          <a16:creationId xmlns:a16="http://schemas.microsoft.com/office/drawing/2014/main" id="{33D921D2-4C96-44CE-ABD4-E2AE80050088}"/>
                        </a:ext>
                      </a:extLst>
                    </p:cNvPr>
                    <p:cNvSpPr>
                      <a:spLocks/>
                    </p:cNvSpPr>
                    <p:nvPr/>
                  </p:nvSpPr>
                  <p:spPr bwMode="auto">
                    <a:xfrm>
                      <a:off x="2830" y="3400"/>
                      <a:ext cx="174" cy="236"/>
                    </a:xfrm>
                    <a:custGeom>
                      <a:avLst/>
                      <a:gdLst>
                        <a:gd name="T0" fmla="*/ 173 w 174"/>
                        <a:gd name="T1" fmla="*/ 235 h 236"/>
                        <a:gd name="T2" fmla="*/ 161 w 174"/>
                        <a:gd name="T3" fmla="*/ 235 h 236"/>
                        <a:gd name="T4" fmla="*/ 137 w 174"/>
                        <a:gd name="T5" fmla="*/ 235 h 236"/>
                        <a:gd name="T6" fmla="*/ 124 w 174"/>
                        <a:gd name="T7" fmla="*/ 235 h 236"/>
                        <a:gd name="T8" fmla="*/ 75 w 174"/>
                        <a:gd name="T9" fmla="*/ 224 h 236"/>
                        <a:gd name="T10" fmla="*/ 38 w 174"/>
                        <a:gd name="T11" fmla="*/ 199 h 236"/>
                        <a:gd name="T12" fmla="*/ 12 w 174"/>
                        <a:gd name="T13" fmla="*/ 161 h 236"/>
                        <a:gd name="T14" fmla="*/ 0 w 174"/>
                        <a:gd name="T15" fmla="*/ 123 h 236"/>
                        <a:gd name="T16" fmla="*/ 12 w 174"/>
                        <a:gd name="T17" fmla="*/ 74 h 236"/>
                        <a:gd name="T18" fmla="*/ 38 w 174"/>
                        <a:gd name="T19" fmla="*/ 36 h 236"/>
                        <a:gd name="T20" fmla="*/ 75 w 174"/>
                        <a:gd name="T21" fmla="*/ 11 h 236"/>
                        <a:gd name="T22" fmla="*/ 124 w 174"/>
                        <a:gd name="T23" fmla="*/ 0 h 236"/>
                        <a:gd name="T24" fmla="*/ 173 w 174"/>
                        <a:gd name="T25" fmla="*/ 0 h 236"/>
                        <a:gd name="T26" fmla="*/ 173 w 174"/>
                        <a:gd name="T27" fmla="*/ 235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236"/>
                        <a:gd name="T44" fmla="*/ 174 w 174"/>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236">
                          <a:moveTo>
                            <a:pt x="173" y="235"/>
                          </a:moveTo>
                          <a:lnTo>
                            <a:pt x="161" y="235"/>
                          </a:lnTo>
                          <a:lnTo>
                            <a:pt x="137" y="235"/>
                          </a:lnTo>
                          <a:lnTo>
                            <a:pt x="124" y="235"/>
                          </a:lnTo>
                          <a:lnTo>
                            <a:pt x="75" y="224"/>
                          </a:lnTo>
                          <a:lnTo>
                            <a:pt x="38" y="199"/>
                          </a:lnTo>
                          <a:lnTo>
                            <a:pt x="12" y="161"/>
                          </a:lnTo>
                          <a:lnTo>
                            <a:pt x="0" y="123"/>
                          </a:lnTo>
                          <a:lnTo>
                            <a:pt x="12" y="74"/>
                          </a:lnTo>
                          <a:lnTo>
                            <a:pt x="38" y="36"/>
                          </a:lnTo>
                          <a:lnTo>
                            <a:pt x="75" y="11"/>
                          </a:lnTo>
                          <a:lnTo>
                            <a:pt x="124" y="0"/>
                          </a:lnTo>
                          <a:lnTo>
                            <a:pt x="173" y="0"/>
                          </a:lnTo>
                          <a:lnTo>
                            <a:pt x="173" y="235"/>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19" name="Freeform 863">
                      <a:extLst>
                        <a:ext uri="{FF2B5EF4-FFF2-40B4-BE49-F238E27FC236}">
                          <a16:creationId xmlns:a16="http://schemas.microsoft.com/office/drawing/2014/main" id="{225852DC-BD12-4E03-8C29-C27777DC025C}"/>
                        </a:ext>
                      </a:extLst>
                    </p:cNvPr>
                    <p:cNvSpPr>
                      <a:spLocks/>
                    </p:cNvSpPr>
                    <p:nvPr/>
                  </p:nvSpPr>
                  <p:spPr bwMode="auto">
                    <a:xfrm>
                      <a:off x="2835" y="3402"/>
                      <a:ext cx="179" cy="245"/>
                    </a:xfrm>
                    <a:custGeom>
                      <a:avLst/>
                      <a:gdLst>
                        <a:gd name="T0" fmla="*/ 178 w 179"/>
                        <a:gd name="T1" fmla="*/ 244 h 245"/>
                        <a:gd name="T2" fmla="*/ 166 w 179"/>
                        <a:gd name="T3" fmla="*/ 244 h 245"/>
                        <a:gd name="T4" fmla="*/ 141 w 179"/>
                        <a:gd name="T5" fmla="*/ 244 h 245"/>
                        <a:gd name="T6" fmla="*/ 127 w 179"/>
                        <a:gd name="T7" fmla="*/ 244 h 245"/>
                        <a:gd name="T8" fmla="*/ 77 w 179"/>
                        <a:gd name="T9" fmla="*/ 233 h 245"/>
                        <a:gd name="T10" fmla="*/ 38 w 179"/>
                        <a:gd name="T11" fmla="*/ 206 h 245"/>
                        <a:gd name="T12" fmla="*/ 12 w 179"/>
                        <a:gd name="T13" fmla="*/ 165 h 245"/>
                        <a:gd name="T14" fmla="*/ 0 w 179"/>
                        <a:gd name="T15" fmla="*/ 127 h 245"/>
                        <a:gd name="T16" fmla="*/ 12 w 179"/>
                        <a:gd name="T17" fmla="*/ 78 h 245"/>
                        <a:gd name="T18" fmla="*/ 38 w 179"/>
                        <a:gd name="T19" fmla="*/ 38 h 245"/>
                        <a:gd name="T20" fmla="*/ 77 w 179"/>
                        <a:gd name="T21" fmla="*/ 11 h 245"/>
                        <a:gd name="T22" fmla="*/ 127 w 179"/>
                        <a:gd name="T23" fmla="*/ 0 h 245"/>
                        <a:gd name="T24" fmla="*/ 178 w 179"/>
                        <a:gd name="T25" fmla="*/ 0 h 245"/>
                        <a:gd name="T26" fmla="*/ 178 w 179"/>
                        <a:gd name="T27" fmla="*/ 244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245"/>
                        <a:gd name="T44" fmla="*/ 179 w 179"/>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245">
                          <a:moveTo>
                            <a:pt x="178" y="244"/>
                          </a:moveTo>
                          <a:lnTo>
                            <a:pt x="166" y="244"/>
                          </a:lnTo>
                          <a:lnTo>
                            <a:pt x="141" y="244"/>
                          </a:lnTo>
                          <a:lnTo>
                            <a:pt x="127" y="244"/>
                          </a:lnTo>
                          <a:lnTo>
                            <a:pt x="77" y="233"/>
                          </a:lnTo>
                          <a:lnTo>
                            <a:pt x="38" y="206"/>
                          </a:lnTo>
                          <a:lnTo>
                            <a:pt x="12" y="165"/>
                          </a:lnTo>
                          <a:lnTo>
                            <a:pt x="0" y="127"/>
                          </a:lnTo>
                          <a:lnTo>
                            <a:pt x="12" y="78"/>
                          </a:lnTo>
                          <a:lnTo>
                            <a:pt x="38" y="38"/>
                          </a:lnTo>
                          <a:lnTo>
                            <a:pt x="77" y="11"/>
                          </a:lnTo>
                          <a:lnTo>
                            <a:pt x="127" y="0"/>
                          </a:lnTo>
                          <a:lnTo>
                            <a:pt x="178" y="0"/>
                          </a:lnTo>
                          <a:lnTo>
                            <a:pt x="178" y="244"/>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36" name="Group 864">
                    <a:extLst>
                      <a:ext uri="{FF2B5EF4-FFF2-40B4-BE49-F238E27FC236}">
                        <a16:creationId xmlns:a16="http://schemas.microsoft.com/office/drawing/2014/main" id="{2D305E41-B668-4519-8CD5-29AC400F0791}"/>
                      </a:ext>
                    </a:extLst>
                  </p:cNvPr>
                  <p:cNvGrpSpPr>
                    <a:grpSpLocks/>
                  </p:cNvGrpSpPr>
                  <p:nvPr/>
                </p:nvGrpSpPr>
                <p:grpSpPr bwMode="auto">
                  <a:xfrm>
                    <a:off x="2908" y="2399"/>
                    <a:ext cx="82" cy="79"/>
                    <a:chOff x="3025" y="3400"/>
                    <a:chExt cx="191" cy="247"/>
                  </a:xfrm>
                </p:grpSpPr>
                <p:sp>
                  <p:nvSpPr>
                    <p:cNvPr id="316" name="Freeform 865">
                      <a:extLst>
                        <a:ext uri="{FF2B5EF4-FFF2-40B4-BE49-F238E27FC236}">
                          <a16:creationId xmlns:a16="http://schemas.microsoft.com/office/drawing/2014/main" id="{8F01B75A-B9A8-499F-AC0C-AB9CBA21145B}"/>
                        </a:ext>
                      </a:extLst>
                    </p:cNvPr>
                    <p:cNvSpPr>
                      <a:spLocks/>
                    </p:cNvSpPr>
                    <p:nvPr/>
                  </p:nvSpPr>
                  <p:spPr bwMode="auto">
                    <a:xfrm>
                      <a:off x="3025" y="3400"/>
                      <a:ext cx="182" cy="236"/>
                    </a:xfrm>
                    <a:custGeom>
                      <a:avLst/>
                      <a:gdLst>
                        <a:gd name="T0" fmla="*/ 0 w 182"/>
                        <a:gd name="T1" fmla="*/ 0 h 236"/>
                        <a:gd name="T2" fmla="*/ 12 w 182"/>
                        <a:gd name="T3" fmla="*/ 0 h 236"/>
                        <a:gd name="T4" fmla="*/ 24 w 182"/>
                        <a:gd name="T5" fmla="*/ 0 h 236"/>
                        <a:gd name="T6" fmla="*/ 50 w 182"/>
                        <a:gd name="T7" fmla="*/ 0 h 236"/>
                        <a:gd name="T8" fmla="*/ 60 w 182"/>
                        <a:gd name="T9" fmla="*/ 0 h 236"/>
                        <a:gd name="T10" fmla="*/ 97 w 182"/>
                        <a:gd name="T11" fmla="*/ 11 h 236"/>
                        <a:gd name="T12" fmla="*/ 145 w 182"/>
                        <a:gd name="T13" fmla="*/ 36 h 236"/>
                        <a:gd name="T14" fmla="*/ 169 w 182"/>
                        <a:gd name="T15" fmla="*/ 74 h 236"/>
                        <a:gd name="T16" fmla="*/ 181 w 182"/>
                        <a:gd name="T17" fmla="*/ 123 h 236"/>
                        <a:gd name="T18" fmla="*/ 169 w 182"/>
                        <a:gd name="T19" fmla="*/ 161 h 236"/>
                        <a:gd name="T20" fmla="*/ 145 w 182"/>
                        <a:gd name="T21" fmla="*/ 199 h 236"/>
                        <a:gd name="T22" fmla="*/ 97 w 182"/>
                        <a:gd name="T23" fmla="*/ 224 h 236"/>
                        <a:gd name="T24" fmla="*/ 60 w 182"/>
                        <a:gd name="T25" fmla="*/ 235 h 236"/>
                        <a:gd name="T26" fmla="*/ 50 w 182"/>
                        <a:gd name="T27" fmla="*/ 235 h 236"/>
                        <a:gd name="T28" fmla="*/ 36 w 182"/>
                        <a:gd name="T29" fmla="*/ 235 h 236"/>
                        <a:gd name="T30" fmla="*/ 24 w 182"/>
                        <a:gd name="T31" fmla="*/ 235 h 236"/>
                        <a:gd name="T32" fmla="*/ 0 w 182"/>
                        <a:gd name="T33" fmla="*/ 235 h 236"/>
                        <a:gd name="T34" fmla="*/ 0 w 182"/>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236"/>
                        <a:gd name="T56" fmla="*/ 182 w 182"/>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236">
                          <a:moveTo>
                            <a:pt x="0" y="0"/>
                          </a:moveTo>
                          <a:lnTo>
                            <a:pt x="12" y="0"/>
                          </a:lnTo>
                          <a:lnTo>
                            <a:pt x="24" y="0"/>
                          </a:lnTo>
                          <a:lnTo>
                            <a:pt x="50" y="0"/>
                          </a:lnTo>
                          <a:lnTo>
                            <a:pt x="60" y="0"/>
                          </a:lnTo>
                          <a:lnTo>
                            <a:pt x="97" y="11"/>
                          </a:lnTo>
                          <a:lnTo>
                            <a:pt x="145" y="36"/>
                          </a:lnTo>
                          <a:lnTo>
                            <a:pt x="169" y="74"/>
                          </a:lnTo>
                          <a:lnTo>
                            <a:pt x="181" y="123"/>
                          </a:lnTo>
                          <a:lnTo>
                            <a:pt x="169" y="161"/>
                          </a:lnTo>
                          <a:lnTo>
                            <a:pt x="145" y="199"/>
                          </a:lnTo>
                          <a:lnTo>
                            <a:pt x="97" y="224"/>
                          </a:lnTo>
                          <a:lnTo>
                            <a:pt x="60" y="235"/>
                          </a:lnTo>
                          <a:lnTo>
                            <a:pt x="50" y="235"/>
                          </a:lnTo>
                          <a:lnTo>
                            <a:pt x="36" y="235"/>
                          </a:lnTo>
                          <a:lnTo>
                            <a:pt x="24" y="235"/>
                          </a:lnTo>
                          <a:lnTo>
                            <a:pt x="0" y="235"/>
                          </a:lnTo>
                          <a:lnTo>
                            <a:pt x="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17" name="Freeform 866">
                      <a:extLst>
                        <a:ext uri="{FF2B5EF4-FFF2-40B4-BE49-F238E27FC236}">
                          <a16:creationId xmlns:a16="http://schemas.microsoft.com/office/drawing/2014/main" id="{9DA584A4-CCB6-4809-8A85-D47E540B6E40}"/>
                        </a:ext>
                      </a:extLst>
                    </p:cNvPr>
                    <p:cNvSpPr>
                      <a:spLocks/>
                    </p:cNvSpPr>
                    <p:nvPr/>
                  </p:nvSpPr>
                  <p:spPr bwMode="auto">
                    <a:xfrm>
                      <a:off x="3025" y="3402"/>
                      <a:ext cx="191" cy="245"/>
                    </a:xfrm>
                    <a:custGeom>
                      <a:avLst/>
                      <a:gdLst>
                        <a:gd name="T0" fmla="*/ 0 w 191"/>
                        <a:gd name="T1" fmla="*/ 0 h 245"/>
                        <a:gd name="T2" fmla="*/ 12 w 191"/>
                        <a:gd name="T3" fmla="*/ 0 h 245"/>
                        <a:gd name="T4" fmla="*/ 26 w 191"/>
                        <a:gd name="T5" fmla="*/ 0 h 245"/>
                        <a:gd name="T6" fmla="*/ 51 w 191"/>
                        <a:gd name="T7" fmla="*/ 0 h 245"/>
                        <a:gd name="T8" fmla="*/ 63 w 191"/>
                        <a:gd name="T9" fmla="*/ 0 h 245"/>
                        <a:gd name="T10" fmla="*/ 101 w 191"/>
                        <a:gd name="T11" fmla="*/ 11 h 245"/>
                        <a:gd name="T12" fmla="*/ 153 w 191"/>
                        <a:gd name="T13" fmla="*/ 38 h 245"/>
                        <a:gd name="T14" fmla="*/ 178 w 191"/>
                        <a:gd name="T15" fmla="*/ 78 h 245"/>
                        <a:gd name="T16" fmla="*/ 190 w 191"/>
                        <a:gd name="T17" fmla="*/ 127 h 245"/>
                        <a:gd name="T18" fmla="*/ 178 w 191"/>
                        <a:gd name="T19" fmla="*/ 165 h 245"/>
                        <a:gd name="T20" fmla="*/ 153 w 191"/>
                        <a:gd name="T21" fmla="*/ 206 h 245"/>
                        <a:gd name="T22" fmla="*/ 101 w 191"/>
                        <a:gd name="T23" fmla="*/ 233 h 245"/>
                        <a:gd name="T24" fmla="*/ 63 w 191"/>
                        <a:gd name="T25" fmla="*/ 244 h 245"/>
                        <a:gd name="T26" fmla="*/ 51 w 191"/>
                        <a:gd name="T27" fmla="*/ 244 h 245"/>
                        <a:gd name="T28" fmla="*/ 38 w 191"/>
                        <a:gd name="T29" fmla="*/ 244 h 245"/>
                        <a:gd name="T30" fmla="*/ 26 w 191"/>
                        <a:gd name="T31" fmla="*/ 244 h 245"/>
                        <a:gd name="T32" fmla="*/ 0 w 191"/>
                        <a:gd name="T33" fmla="*/ 244 h 245"/>
                        <a:gd name="T34" fmla="*/ 0 w 191"/>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45"/>
                        <a:gd name="T56" fmla="*/ 191 w 191"/>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45">
                          <a:moveTo>
                            <a:pt x="0" y="0"/>
                          </a:moveTo>
                          <a:lnTo>
                            <a:pt x="12" y="0"/>
                          </a:lnTo>
                          <a:lnTo>
                            <a:pt x="26" y="0"/>
                          </a:lnTo>
                          <a:lnTo>
                            <a:pt x="51" y="0"/>
                          </a:lnTo>
                          <a:lnTo>
                            <a:pt x="63" y="0"/>
                          </a:lnTo>
                          <a:lnTo>
                            <a:pt x="101" y="11"/>
                          </a:lnTo>
                          <a:lnTo>
                            <a:pt x="153" y="38"/>
                          </a:lnTo>
                          <a:lnTo>
                            <a:pt x="178" y="78"/>
                          </a:lnTo>
                          <a:lnTo>
                            <a:pt x="190" y="127"/>
                          </a:lnTo>
                          <a:lnTo>
                            <a:pt x="178" y="165"/>
                          </a:lnTo>
                          <a:lnTo>
                            <a:pt x="153" y="206"/>
                          </a:lnTo>
                          <a:lnTo>
                            <a:pt x="101" y="233"/>
                          </a:lnTo>
                          <a:lnTo>
                            <a:pt x="63" y="244"/>
                          </a:lnTo>
                          <a:lnTo>
                            <a:pt x="51" y="244"/>
                          </a:lnTo>
                          <a:lnTo>
                            <a:pt x="38" y="244"/>
                          </a:lnTo>
                          <a:lnTo>
                            <a:pt x="26" y="244"/>
                          </a:lnTo>
                          <a:lnTo>
                            <a:pt x="0" y="244"/>
                          </a:lnTo>
                          <a:lnTo>
                            <a:pt x="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237" name="Rectangle 867">
                    <a:extLst>
                      <a:ext uri="{FF2B5EF4-FFF2-40B4-BE49-F238E27FC236}">
                        <a16:creationId xmlns:a16="http://schemas.microsoft.com/office/drawing/2014/main" id="{FA6A2E0D-90CA-4AA6-BFAA-3B624639F4EB}"/>
                      </a:ext>
                    </a:extLst>
                  </p:cNvPr>
                  <p:cNvSpPr>
                    <a:spLocks noChangeArrowheads="1"/>
                  </p:cNvSpPr>
                  <p:nvPr/>
                </p:nvSpPr>
                <p:spPr bwMode="auto">
                  <a:xfrm>
                    <a:off x="2900" y="2307"/>
                    <a:ext cx="10" cy="7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238" name="Rectangle 868">
                    <a:extLst>
                      <a:ext uri="{FF2B5EF4-FFF2-40B4-BE49-F238E27FC236}">
                        <a16:creationId xmlns:a16="http://schemas.microsoft.com/office/drawing/2014/main" id="{38DA5A29-F353-405F-BDC5-DA10F8AB243C}"/>
                      </a:ext>
                    </a:extLst>
                  </p:cNvPr>
                  <p:cNvSpPr>
                    <a:spLocks noChangeArrowheads="1"/>
                  </p:cNvSpPr>
                  <p:nvPr/>
                </p:nvSpPr>
                <p:spPr bwMode="auto">
                  <a:xfrm>
                    <a:off x="2889" y="2255"/>
                    <a:ext cx="3" cy="131"/>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239" name="Group 869">
                    <a:extLst>
                      <a:ext uri="{FF2B5EF4-FFF2-40B4-BE49-F238E27FC236}">
                        <a16:creationId xmlns:a16="http://schemas.microsoft.com/office/drawing/2014/main" id="{70120474-5D9F-4FDC-A9CB-0A39C8A153D0}"/>
                      </a:ext>
                    </a:extLst>
                  </p:cNvPr>
                  <p:cNvGrpSpPr>
                    <a:grpSpLocks/>
                  </p:cNvGrpSpPr>
                  <p:nvPr/>
                </p:nvGrpSpPr>
                <p:grpSpPr bwMode="auto">
                  <a:xfrm>
                    <a:off x="2789" y="1616"/>
                    <a:ext cx="76" cy="76"/>
                    <a:chOff x="2742" y="968"/>
                    <a:chExt cx="180" cy="233"/>
                  </a:xfrm>
                </p:grpSpPr>
                <p:sp>
                  <p:nvSpPr>
                    <p:cNvPr id="314" name="Freeform 870">
                      <a:extLst>
                        <a:ext uri="{FF2B5EF4-FFF2-40B4-BE49-F238E27FC236}">
                          <a16:creationId xmlns:a16="http://schemas.microsoft.com/office/drawing/2014/main" id="{20DF34EE-529F-407C-80CE-63E5C0B5D6B2}"/>
                        </a:ext>
                      </a:extLst>
                    </p:cNvPr>
                    <p:cNvSpPr>
                      <a:spLocks/>
                    </p:cNvSpPr>
                    <p:nvPr/>
                  </p:nvSpPr>
                  <p:spPr bwMode="auto">
                    <a:xfrm>
                      <a:off x="2742" y="968"/>
                      <a:ext cx="171" cy="222"/>
                    </a:xfrm>
                    <a:custGeom>
                      <a:avLst/>
                      <a:gdLst>
                        <a:gd name="T0" fmla="*/ 170 w 171"/>
                        <a:gd name="T1" fmla="*/ 0 h 222"/>
                        <a:gd name="T2" fmla="*/ 158 w 171"/>
                        <a:gd name="T3" fmla="*/ 0 h 222"/>
                        <a:gd name="T4" fmla="*/ 134 w 171"/>
                        <a:gd name="T5" fmla="*/ 0 h 222"/>
                        <a:gd name="T6" fmla="*/ 122 w 171"/>
                        <a:gd name="T7" fmla="*/ 0 h 222"/>
                        <a:gd name="T8" fmla="*/ 72 w 171"/>
                        <a:gd name="T9" fmla="*/ 0 h 222"/>
                        <a:gd name="T10" fmla="*/ 36 w 171"/>
                        <a:gd name="T11" fmla="*/ 25 h 222"/>
                        <a:gd name="T12" fmla="*/ 12 w 171"/>
                        <a:gd name="T13" fmla="*/ 60 h 222"/>
                        <a:gd name="T14" fmla="*/ 0 w 171"/>
                        <a:gd name="T15" fmla="*/ 111 h 222"/>
                        <a:gd name="T16" fmla="*/ 12 w 171"/>
                        <a:gd name="T17" fmla="*/ 161 h 222"/>
                        <a:gd name="T18" fmla="*/ 36 w 171"/>
                        <a:gd name="T19" fmla="*/ 196 h 222"/>
                        <a:gd name="T20" fmla="*/ 72 w 171"/>
                        <a:gd name="T21" fmla="*/ 221 h 222"/>
                        <a:gd name="T22" fmla="*/ 122 w 171"/>
                        <a:gd name="T23" fmla="*/ 221 h 222"/>
                        <a:gd name="T24" fmla="*/ 170 w 171"/>
                        <a:gd name="T25" fmla="*/ 221 h 222"/>
                        <a:gd name="T26" fmla="*/ 170 w 171"/>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222"/>
                        <a:gd name="T44" fmla="*/ 171 w 171"/>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222">
                          <a:moveTo>
                            <a:pt x="170" y="0"/>
                          </a:moveTo>
                          <a:lnTo>
                            <a:pt x="158" y="0"/>
                          </a:lnTo>
                          <a:lnTo>
                            <a:pt x="134" y="0"/>
                          </a:lnTo>
                          <a:lnTo>
                            <a:pt x="122" y="0"/>
                          </a:lnTo>
                          <a:lnTo>
                            <a:pt x="72" y="0"/>
                          </a:lnTo>
                          <a:lnTo>
                            <a:pt x="36" y="25"/>
                          </a:lnTo>
                          <a:lnTo>
                            <a:pt x="12" y="60"/>
                          </a:lnTo>
                          <a:lnTo>
                            <a:pt x="0" y="111"/>
                          </a:lnTo>
                          <a:lnTo>
                            <a:pt x="12" y="161"/>
                          </a:lnTo>
                          <a:lnTo>
                            <a:pt x="36" y="196"/>
                          </a:lnTo>
                          <a:lnTo>
                            <a:pt x="72" y="221"/>
                          </a:lnTo>
                          <a:lnTo>
                            <a:pt x="122" y="221"/>
                          </a:lnTo>
                          <a:lnTo>
                            <a:pt x="170" y="221"/>
                          </a:lnTo>
                          <a:lnTo>
                            <a:pt x="17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15" name="Freeform 871">
                      <a:extLst>
                        <a:ext uri="{FF2B5EF4-FFF2-40B4-BE49-F238E27FC236}">
                          <a16:creationId xmlns:a16="http://schemas.microsoft.com/office/drawing/2014/main" id="{32F287B3-CBC4-412D-AE3A-76FB7A675479}"/>
                        </a:ext>
                      </a:extLst>
                    </p:cNvPr>
                    <p:cNvSpPr>
                      <a:spLocks/>
                    </p:cNvSpPr>
                    <p:nvPr/>
                  </p:nvSpPr>
                  <p:spPr bwMode="auto">
                    <a:xfrm>
                      <a:off x="2742" y="970"/>
                      <a:ext cx="180" cy="231"/>
                    </a:xfrm>
                    <a:custGeom>
                      <a:avLst/>
                      <a:gdLst>
                        <a:gd name="T0" fmla="*/ 179 w 180"/>
                        <a:gd name="T1" fmla="*/ 0 h 231"/>
                        <a:gd name="T2" fmla="*/ 167 w 180"/>
                        <a:gd name="T3" fmla="*/ 0 h 231"/>
                        <a:gd name="T4" fmla="*/ 141 w 180"/>
                        <a:gd name="T5" fmla="*/ 0 h 231"/>
                        <a:gd name="T6" fmla="*/ 129 w 180"/>
                        <a:gd name="T7" fmla="*/ 0 h 231"/>
                        <a:gd name="T8" fmla="*/ 78 w 180"/>
                        <a:gd name="T9" fmla="*/ 0 h 231"/>
                        <a:gd name="T10" fmla="*/ 38 w 180"/>
                        <a:gd name="T11" fmla="*/ 27 h 231"/>
                        <a:gd name="T12" fmla="*/ 12 w 180"/>
                        <a:gd name="T13" fmla="*/ 62 h 231"/>
                        <a:gd name="T14" fmla="*/ 0 w 180"/>
                        <a:gd name="T15" fmla="*/ 116 h 231"/>
                        <a:gd name="T16" fmla="*/ 12 w 180"/>
                        <a:gd name="T17" fmla="*/ 167 h 231"/>
                        <a:gd name="T18" fmla="*/ 38 w 180"/>
                        <a:gd name="T19" fmla="*/ 203 h 231"/>
                        <a:gd name="T20" fmla="*/ 78 w 180"/>
                        <a:gd name="T21" fmla="*/ 230 h 231"/>
                        <a:gd name="T22" fmla="*/ 129 w 180"/>
                        <a:gd name="T23" fmla="*/ 230 h 231"/>
                        <a:gd name="T24" fmla="*/ 179 w 180"/>
                        <a:gd name="T25" fmla="*/ 230 h 231"/>
                        <a:gd name="T26" fmla="*/ 179 w 180"/>
                        <a:gd name="T27" fmla="*/ 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31"/>
                        <a:gd name="T44" fmla="*/ 180 w 180"/>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31">
                          <a:moveTo>
                            <a:pt x="179" y="0"/>
                          </a:moveTo>
                          <a:lnTo>
                            <a:pt x="167" y="0"/>
                          </a:lnTo>
                          <a:lnTo>
                            <a:pt x="141" y="0"/>
                          </a:lnTo>
                          <a:lnTo>
                            <a:pt x="129" y="0"/>
                          </a:lnTo>
                          <a:lnTo>
                            <a:pt x="78" y="0"/>
                          </a:lnTo>
                          <a:lnTo>
                            <a:pt x="38" y="27"/>
                          </a:lnTo>
                          <a:lnTo>
                            <a:pt x="12" y="62"/>
                          </a:lnTo>
                          <a:lnTo>
                            <a:pt x="0" y="116"/>
                          </a:lnTo>
                          <a:lnTo>
                            <a:pt x="12" y="167"/>
                          </a:lnTo>
                          <a:lnTo>
                            <a:pt x="38" y="203"/>
                          </a:lnTo>
                          <a:lnTo>
                            <a:pt x="78" y="230"/>
                          </a:lnTo>
                          <a:lnTo>
                            <a:pt x="129" y="230"/>
                          </a:lnTo>
                          <a:lnTo>
                            <a:pt x="179" y="230"/>
                          </a:lnTo>
                          <a:lnTo>
                            <a:pt x="179"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40" name="Group 872">
                    <a:extLst>
                      <a:ext uri="{FF2B5EF4-FFF2-40B4-BE49-F238E27FC236}">
                        <a16:creationId xmlns:a16="http://schemas.microsoft.com/office/drawing/2014/main" id="{541A58E0-EF94-41AB-B1D1-916234641C03}"/>
                      </a:ext>
                    </a:extLst>
                  </p:cNvPr>
                  <p:cNvGrpSpPr>
                    <a:grpSpLocks/>
                  </p:cNvGrpSpPr>
                  <p:nvPr/>
                </p:nvGrpSpPr>
                <p:grpSpPr bwMode="auto">
                  <a:xfrm>
                    <a:off x="2871" y="1616"/>
                    <a:ext cx="85" cy="76"/>
                    <a:chOff x="2932" y="968"/>
                    <a:chExt cx="200" cy="233"/>
                  </a:xfrm>
                </p:grpSpPr>
                <p:sp>
                  <p:nvSpPr>
                    <p:cNvPr id="312" name="Freeform 873">
                      <a:extLst>
                        <a:ext uri="{FF2B5EF4-FFF2-40B4-BE49-F238E27FC236}">
                          <a16:creationId xmlns:a16="http://schemas.microsoft.com/office/drawing/2014/main" id="{C3AB605B-F5D4-4645-BD78-66CD3C499247}"/>
                        </a:ext>
                      </a:extLst>
                    </p:cNvPr>
                    <p:cNvSpPr>
                      <a:spLocks/>
                    </p:cNvSpPr>
                    <p:nvPr/>
                  </p:nvSpPr>
                  <p:spPr bwMode="auto">
                    <a:xfrm>
                      <a:off x="2932" y="968"/>
                      <a:ext cx="188" cy="222"/>
                    </a:xfrm>
                    <a:custGeom>
                      <a:avLst/>
                      <a:gdLst>
                        <a:gd name="T0" fmla="*/ 0 w 188"/>
                        <a:gd name="T1" fmla="*/ 221 h 222"/>
                        <a:gd name="T2" fmla="*/ 12 w 188"/>
                        <a:gd name="T3" fmla="*/ 221 h 222"/>
                        <a:gd name="T4" fmla="*/ 24 w 188"/>
                        <a:gd name="T5" fmla="*/ 221 h 222"/>
                        <a:gd name="T6" fmla="*/ 50 w 188"/>
                        <a:gd name="T7" fmla="*/ 221 h 222"/>
                        <a:gd name="T8" fmla="*/ 62 w 188"/>
                        <a:gd name="T9" fmla="*/ 221 h 222"/>
                        <a:gd name="T10" fmla="*/ 99 w 188"/>
                        <a:gd name="T11" fmla="*/ 221 h 222"/>
                        <a:gd name="T12" fmla="*/ 149 w 188"/>
                        <a:gd name="T13" fmla="*/ 196 h 222"/>
                        <a:gd name="T14" fmla="*/ 175 w 188"/>
                        <a:gd name="T15" fmla="*/ 161 h 222"/>
                        <a:gd name="T16" fmla="*/ 187 w 188"/>
                        <a:gd name="T17" fmla="*/ 111 h 222"/>
                        <a:gd name="T18" fmla="*/ 175 w 188"/>
                        <a:gd name="T19" fmla="*/ 60 h 222"/>
                        <a:gd name="T20" fmla="*/ 149 w 188"/>
                        <a:gd name="T21" fmla="*/ 25 h 222"/>
                        <a:gd name="T22" fmla="*/ 99 w 188"/>
                        <a:gd name="T23" fmla="*/ 0 h 222"/>
                        <a:gd name="T24" fmla="*/ 62 w 188"/>
                        <a:gd name="T25" fmla="*/ 0 h 222"/>
                        <a:gd name="T26" fmla="*/ 50 w 188"/>
                        <a:gd name="T27" fmla="*/ 0 h 222"/>
                        <a:gd name="T28" fmla="*/ 38 w 188"/>
                        <a:gd name="T29" fmla="*/ 0 h 222"/>
                        <a:gd name="T30" fmla="*/ 24 w 188"/>
                        <a:gd name="T31" fmla="*/ 0 h 222"/>
                        <a:gd name="T32" fmla="*/ 0 w 188"/>
                        <a:gd name="T33" fmla="*/ 0 h 222"/>
                        <a:gd name="T34" fmla="*/ 0 w 188"/>
                        <a:gd name="T35" fmla="*/ 221 h 2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
                        <a:gd name="T55" fmla="*/ 0 h 222"/>
                        <a:gd name="T56" fmla="*/ 188 w 188"/>
                        <a:gd name="T57" fmla="*/ 222 h 2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 h="222">
                          <a:moveTo>
                            <a:pt x="0" y="221"/>
                          </a:moveTo>
                          <a:lnTo>
                            <a:pt x="12" y="221"/>
                          </a:lnTo>
                          <a:lnTo>
                            <a:pt x="24" y="221"/>
                          </a:lnTo>
                          <a:lnTo>
                            <a:pt x="50" y="221"/>
                          </a:lnTo>
                          <a:lnTo>
                            <a:pt x="62" y="221"/>
                          </a:lnTo>
                          <a:lnTo>
                            <a:pt x="99" y="221"/>
                          </a:lnTo>
                          <a:lnTo>
                            <a:pt x="149" y="196"/>
                          </a:lnTo>
                          <a:lnTo>
                            <a:pt x="175" y="161"/>
                          </a:lnTo>
                          <a:lnTo>
                            <a:pt x="187" y="111"/>
                          </a:lnTo>
                          <a:lnTo>
                            <a:pt x="175" y="60"/>
                          </a:lnTo>
                          <a:lnTo>
                            <a:pt x="149" y="25"/>
                          </a:lnTo>
                          <a:lnTo>
                            <a:pt x="99" y="0"/>
                          </a:lnTo>
                          <a:lnTo>
                            <a:pt x="62" y="0"/>
                          </a:lnTo>
                          <a:lnTo>
                            <a:pt x="50" y="0"/>
                          </a:lnTo>
                          <a:lnTo>
                            <a:pt x="38" y="0"/>
                          </a:lnTo>
                          <a:lnTo>
                            <a:pt x="24" y="0"/>
                          </a:lnTo>
                          <a:lnTo>
                            <a:pt x="0" y="0"/>
                          </a:lnTo>
                          <a:lnTo>
                            <a:pt x="0" y="221"/>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13" name="Freeform 874">
                      <a:extLst>
                        <a:ext uri="{FF2B5EF4-FFF2-40B4-BE49-F238E27FC236}">
                          <a16:creationId xmlns:a16="http://schemas.microsoft.com/office/drawing/2014/main" id="{4726B88B-B5EE-430E-ACD9-BAFEAB10311F}"/>
                        </a:ext>
                      </a:extLst>
                    </p:cNvPr>
                    <p:cNvSpPr>
                      <a:spLocks/>
                    </p:cNvSpPr>
                    <p:nvPr/>
                  </p:nvSpPr>
                  <p:spPr bwMode="auto">
                    <a:xfrm>
                      <a:off x="2934" y="970"/>
                      <a:ext cx="198" cy="231"/>
                    </a:xfrm>
                    <a:custGeom>
                      <a:avLst/>
                      <a:gdLst>
                        <a:gd name="T0" fmla="*/ 0 w 198"/>
                        <a:gd name="T1" fmla="*/ 230 h 231"/>
                        <a:gd name="T2" fmla="*/ 14 w 198"/>
                        <a:gd name="T3" fmla="*/ 230 h 231"/>
                        <a:gd name="T4" fmla="*/ 26 w 198"/>
                        <a:gd name="T5" fmla="*/ 230 h 231"/>
                        <a:gd name="T6" fmla="*/ 54 w 198"/>
                        <a:gd name="T7" fmla="*/ 230 h 231"/>
                        <a:gd name="T8" fmla="*/ 66 w 198"/>
                        <a:gd name="T9" fmla="*/ 230 h 231"/>
                        <a:gd name="T10" fmla="*/ 104 w 198"/>
                        <a:gd name="T11" fmla="*/ 230 h 231"/>
                        <a:gd name="T12" fmla="*/ 157 w 198"/>
                        <a:gd name="T13" fmla="*/ 203 h 231"/>
                        <a:gd name="T14" fmla="*/ 183 w 198"/>
                        <a:gd name="T15" fmla="*/ 167 h 231"/>
                        <a:gd name="T16" fmla="*/ 197 w 198"/>
                        <a:gd name="T17" fmla="*/ 116 h 231"/>
                        <a:gd name="T18" fmla="*/ 183 w 198"/>
                        <a:gd name="T19" fmla="*/ 62 h 231"/>
                        <a:gd name="T20" fmla="*/ 157 w 198"/>
                        <a:gd name="T21" fmla="*/ 27 h 231"/>
                        <a:gd name="T22" fmla="*/ 104 w 198"/>
                        <a:gd name="T23" fmla="*/ 0 h 231"/>
                        <a:gd name="T24" fmla="*/ 66 w 198"/>
                        <a:gd name="T25" fmla="*/ 0 h 231"/>
                        <a:gd name="T26" fmla="*/ 54 w 198"/>
                        <a:gd name="T27" fmla="*/ 0 h 231"/>
                        <a:gd name="T28" fmla="*/ 40 w 198"/>
                        <a:gd name="T29" fmla="*/ 0 h 231"/>
                        <a:gd name="T30" fmla="*/ 26 w 198"/>
                        <a:gd name="T31" fmla="*/ 0 h 231"/>
                        <a:gd name="T32" fmla="*/ 0 w 198"/>
                        <a:gd name="T33" fmla="*/ 0 h 231"/>
                        <a:gd name="T34" fmla="*/ 0 w 198"/>
                        <a:gd name="T35" fmla="*/ 230 h 2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231"/>
                        <a:gd name="T56" fmla="*/ 198 w 198"/>
                        <a:gd name="T57" fmla="*/ 231 h 2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231">
                          <a:moveTo>
                            <a:pt x="0" y="230"/>
                          </a:moveTo>
                          <a:lnTo>
                            <a:pt x="14" y="230"/>
                          </a:lnTo>
                          <a:lnTo>
                            <a:pt x="26" y="230"/>
                          </a:lnTo>
                          <a:lnTo>
                            <a:pt x="54" y="230"/>
                          </a:lnTo>
                          <a:lnTo>
                            <a:pt x="66" y="230"/>
                          </a:lnTo>
                          <a:lnTo>
                            <a:pt x="104" y="230"/>
                          </a:lnTo>
                          <a:lnTo>
                            <a:pt x="157" y="203"/>
                          </a:lnTo>
                          <a:lnTo>
                            <a:pt x="183" y="167"/>
                          </a:lnTo>
                          <a:lnTo>
                            <a:pt x="197" y="116"/>
                          </a:lnTo>
                          <a:lnTo>
                            <a:pt x="183" y="62"/>
                          </a:lnTo>
                          <a:lnTo>
                            <a:pt x="157" y="27"/>
                          </a:lnTo>
                          <a:lnTo>
                            <a:pt x="104" y="0"/>
                          </a:lnTo>
                          <a:lnTo>
                            <a:pt x="66" y="0"/>
                          </a:lnTo>
                          <a:lnTo>
                            <a:pt x="54" y="0"/>
                          </a:lnTo>
                          <a:lnTo>
                            <a:pt x="40" y="0"/>
                          </a:lnTo>
                          <a:lnTo>
                            <a:pt x="26" y="0"/>
                          </a:lnTo>
                          <a:lnTo>
                            <a:pt x="0" y="0"/>
                          </a:lnTo>
                          <a:lnTo>
                            <a:pt x="0" y="23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241" name="Rectangle 875">
                    <a:extLst>
                      <a:ext uri="{FF2B5EF4-FFF2-40B4-BE49-F238E27FC236}">
                        <a16:creationId xmlns:a16="http://schemas.microsoft.com/office/drawing/2014/main" id="{001D34E5-0287-48C7-8488-F72A49EC6FFA}"/>
                      </a:ext>
                    </a:extLst>
                  </p:cNvPr>
                  <p:cNvSpPr>
                    <a:spLocks noChangeArrowheads="1"/>
                  </p:cNvSpPr>
                  <p:nvPr/>
                </p:nvSpPr>
                <p:spPr bwMode="auto">
                  <a:xfrm>
                    <a:off x="2863" y="1697"/>
                    <a:ext cx="10" cy="81"/>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242" name="Rectangle 876">
                    <a:extLst>
                      <a:ext uri="{FF2B5EF4-FFF2-40B4-BE49-F238E27FC236}">
                        <a16:creationId xmlns:a16="http://schemas.microsoft.com/office/drawing/2014/main" id="{60A5E0B9-1F59-4FCA-87AF-829042BB6720}"/>
                      </a:ext>
                    </a:extLst>
                  </p:cNvPr>
                  <p:cNvSpPr>
                    <a:spLocks noChangeArrowheads="1"/>
                  </p:cNvSpPr>
                  <p:nvPr/>
                </p:nvSpPr>
                <p:spPr bwMode="auto">
                  <a:xfrm>
                    <a:off x="2850" y="1697"/>
                    <a:ext cx="0" cy="136"/>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243" name="Group 877">
                    <a:extLst>
                      <a:ext uri="{FF2B5EF4-FFF2-40B4-BE49-F238E27FC236}">
                        <a16:creationId xmlns:a16="http://schemas.microsoft.com/office/drawing/2014/main" id="{A8768FA8-93E4-499F-8C3D-EDDBC329EBCB}"/>
                      </a:ext>
                    </a:extLst>
                  </p:cNvPr>
                  <p:cNvGrpSpPr>
                    <a:grpSpLocks/>
                  </p:cNvGrpSpPr>
                  <p:nvPr/>
                </p:nvGrpSpPr>
                <p:grpSpPr bwMode="auto">
                  <a:xfrm>
                    <a:off x="3213" y="2266"/>
                    <a:ext cx="109" cy="79"/>
                    <a:chOff x="3734" y="2990"/>
                    <a:chExt cx="256" cy="246"/>
                  </a:xfrm>
                </p:grpSpPr>
                <p:sp>
                  <p:nvSpPr>
                    <p:cNvPr id="310" name="Freeform 878">
                      <a:extLst>
                        <a:ext uri="{FF2B5EF4-FFF2-40B4-BE49-F238E27FC236}">
                          <a16:creationId xmlns:a16="http://schemas.microsoft.com/office/drawing/2014/main" id="{FD07EFBF-E975-4B1F-92C1-DC2D9C8608FE}"/>
                        </a:ext>
                      </a:extLst>
                    </p:cNvPr>
                    <p:cNvSpPr>
                      <a:spLocks/>
                    </p:cNvSpPr>
                    <p:nvPr/>
                  </p:nvSpPr>
                  <p:spPr bwMode="auto">
                    <a:xfrm>
                      <a:off x="3734" y="2990"/>
                      <a:ext cx="244" cy="235"/>
                    </a:xfrm>
                    <a:custGeom>
                      <a:avLst/>
                      <a:gdLst>
                        <a:gd name="T0" fmla="*/ 243 w 244"/>
                        <a:gd name="T1" fmla="*/ 160 h 235"/>
                        <a:gd name="T2" fmla="*/ 219 w 244"/>
                        <a:gd name="T3" fmla="*/ 185 h 235"/>
                        <a:gd name="T4" fmla="*/ 207 w 244"/>
                        <a:gd name="T5" fmla="*/ 198 h 235"/>
                        <a:gd name="T6" fmla="*/ 158 w 244"/>
                        <a:gd name="T7" fmla="*/ 223 h 235"/>
                        <a:gd name="T8" fmla="*/ 122 w 244"/>
                        <a:gd name="T9" fmla="*/ 234 h 235"/>
                        <a:gd name="T10" fmla="*/ 72 w 244"/>
                        <a:gd name="T11" fmla="*/ 234 h 235"/>
                        <a:gd name="T12" fmla="*/ 36 w 244"/>
                        <a:gd name="T13" fmla="*/ 209 h 235"/>
                        <a:gd name="T14" fmla="*/ 12 w 244"/>
                        <a:gd name="T15" fmla="*/ 174 h 235"/>
                        <a:gd name="T16" fmla="*/ 0 w 244"/>
                        <a:gd name="T17" fmla="*/ 122 h 235"/>
                        <a:gd name="T18" fmla="*/ 12 w 244"/>
                        <a:gd name="T19" fmla="*/ 73 h 235"/>
                        <a:gd name="T20" fmla="*/ 36 w 244"/>
                        <a:gd name="T21" fmla="*/ 36 h 235"/>
                        <a:gd name="T22" fmla="*/ 86 w 244"/>
                        <a:gd name="T23" fmla="*/ 0 h 235"/>
                        <a:gd name="T24" fmla="*/ 243 w 244"/>
                        <a:gd name="T25" fmla="*/ 160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35"/>
                        <a:gd name="T41" fmla="*/ 244 w 244"/>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35">
                          <a:moveTo>
                            <a:pt x="243" y="160"/>
                          </a:moveTo>
                          <a:lnTo>
                            <a:pt x="219" y="185"/>
                          </a:lnTo>
                          <a:lnTo>
                            <a:pt x="207" y="198"/>
                          </a:lnTo>
                          <a:lnTo>
                            <a:pt x="158" y="223"/>
                          </a:lnTo>
                          <a:lnTo>
                            <a:pt x="122" y="234"/>
                          </a:lnTo>
                          <a:lnTo>
                            <a:pt x="72" y="234"/>
                          </a:lnTo>
                          <a:lnTo>
                            <a:pt x="36" y="209"/>
                          </a:lnTo>
                          <a:lnTo>
                            <a:pt x="12" y="174"/>
                          </a:lnTo>
                          <a:lnTo>
                            <a:pt x="0" y="122"/>
                          </a:lnTo>
                          <a:lnTo>
                            <a:pt x="12" y="73"/>
                          </a:lnTo>
                          <a:lnTo>
                            <a:pt x="36" y="36"/>
                          </a:lnTo>
                          <a:lnTo>
                            <a:pt x="86" y="0"/>
                          </a:lnTo>
                          <a:lnTo>
                            <a:pt x="243" y="16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11" name="Freeform 879">
                      <a:extLst>
                        <a:ext uri="{FF2B5EF4-FFF2-40B4-BE49-F238E27FC236}">
                          <a16:creationId xmlns:a16="http://schemas.microsoft.com/office/drawing/2014/main" id="{737A5CC9-1D45-48D7-A255-A6BA5F12B45C}"/>
                        </a:ext>
                      </a:extLst>
                    </p:cNvPr>
                    <p:cNvSpPr>
                      <a:spLocks/>
                    </p:cNvSpPr>
                    <p:nvPr/>
                  </p:nvSpPr>
                  <p:spPr bwMode="auto">
                    <a:xfrm>
                      <a:off x="3734" y="2992"/>
                      <a:ext cx="256" cy="244"/>
                    </a:xfrm>
                    <a:custGeom>
                      <a:avLst/>
                      <a:gdLst>
                        <a:gd name="T0" fmla="*/ 255 w 256"/>
                        <a:gd name="T1" fmla="*/ 165 h 244"/>
                        <a:gd name="T2" fmla="*/ 230 w 256"/>
                        <a:gd name="T3" fmla="*/ 192 h 244"/>
                        <a:gd name="T4" fmla="*/ 216 w 256"/>
                        <a:gd name="T5" fmla="*/ 205 h 244"/>
                        <a:gd name="T6" fmla="*/ 164 w 256"/>
                        <a:gd name="T7" fmla="*/ 232 h 244"/>
                        <a:gd name="T8" fmla="*/ 128 w 256"/>
                        <a:gd name="T9" fmla="*/ 243 h 244"/>
                        <a:gd name="T10" fmla="*/ 75 w 256"/>
                        <a:gd name="T11" fmla="*/ 243 h 244"/>
                        <a:gd name="T12" fmla="*/ 38 w 256"/>
                        <a:gd name="T13" fmla="*/ 216 h 244"/>
                        <a:gd name="T14" fmla="*/ 12 w 256"/>
                        <a:gd name="T15" fmla="*/ 180 h 244"/>
                        <a:gd name="T16" fmla="*/ 0 w 256"/>
                        <a:gd name="T17" fmla="*/ 127 h 244"/>
                        <a:gd name="T18" fmla="*/ 12 w 256"/>
                        <a:gd name="T19" fmla="*/ 76 h 244"/>
                        <a:gd name="T20" fmla="*/ 38 w 256"/>
                        <a:gd name="T21" fmla="*/ 38 h 244"/>
                        <a:gd name="T22" fmla="*/ 89 w 256"/>
                        <a:gd name="T23" fmla="*/ 0 h 244"/>
                        <a:gd name="T24" fmla="*/ 255 w 256"/>
                        <a:gd name="T25" fmla="*/ 165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44"/>
                        <a:gd name="T41" fmla="*/ 256 w 256"/>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44">
                          <a:moveTo>
                            <a:pt x="255" y="165"/>
                          </a:moveTo>
                          <a:lnTo>
                            <a:pt x="230" y="192"/>
                          </a:lnTo>
                          <a:lnTo>
                            <a:pt x="216" y="205"/>
                          </a:lnTo>
                          <a:lnTo>
                            <a:pt x="164" y="232"/>
                          </a:lnTo>
                          <a:lnTo>
                            <a:pt x="128" y="243"/>
                          </a:lnTo>
                          <a:lnTo>
                            <a:pt x="75" y="243"/>
                          </a:lnTo>
                          <a:lnTo>
                            <a:pt x="38" y="216"/>
                          </a:lnTo>
                          <a:lnTo>
                            <a:pt x="12" y="180"/>
                          </a:lnTo>
                          <a:lnTo>
                            <a:pt x="0" y="127"/>
                          </a:lnTo>
                          <a:lnTo>
                            <a:pt x="12" y="76"/>
                          </a:lnTo>
                          <a:lnTo>
                            <a:pt x="38" y="38"/>
                          </a:lnTo>
                          <a:lnTo>
                            <a:pt x="89" y="0"/>
                          </a:lnTo>
                          <a:lnTo>
                            <a:pt x="255"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44" name="Group 880">
                    <a:extLst>
                      <a:ext uri="{FF2B5EF4-FFF2-40B4-BE49-F238E27FC236}">
                        <a16:creationId xmlns:a16="http://schemas.microsoft.com/office/drawing/2014/main" id="{B15D259E-AA64-4DAA-A213-7C6AE2384120}"/>
                      </a:ext>
                    </a:extLst>
                  </p:cNvPr>
                  <p:cNvGrpSpPr>
                    <a:grpSpLocks/>
                  </p:cNvGrpSpPr>
                  <p:nvPr/>
                </p:nvGrpSpPr>
                <p:grpSpPr bwMode="auto">
                  <a:xfrm>
                    <a:off x="3245" y="2235"/>
                    <a:ext cx="108" cy="83"/>
                    <a:chOff x="3809" y="2887"/>
                    <a:chExt cx="256" cy="259"/>
                  </a:xfrm>
                </p:grpSpPr>
                <p:sp>
                  <p:nvSpPr>
                    <p:cNvPr id="308" name="Freeform 881">
                      <a:extLst>
                        <a:ext uri="{FF2B5EF4-FFF2-40B4-BE49-F238E27FC236}">
                          <a16:creationId xmlns:a16="http://schemas.microsoft.com/office/drawing/2014/main" id="{615AB9A4-28F6-4A43-9E0E-3D66BFD5DA8F}"/>
                        </a:ext>
                      </a:extLst>
                    </p:cNvPr>
                    <p:cNvSpPr>
                      <a:spLocks/>
                    </p:cNvSpPr>
                    <p:nvPr/>
                  </p:nvSpPr>
                  <p:spPr bwMode="auto">
                    <a:xfrm>
                      <a:off x="3809" y="2887"/>
                      <a:ext cx="246" cy="248"/>
                    </a:xfrm>
                    <a:custGeom>
                      <a:avLst/>
                      <a:gdLst>
                        <a:gd name="T0" fmla="*/ 0 w 246"/>
                        <a:gd name="T1" fmla="*/ 74 h 248"/>
                        <a:gd name="T2" fmla="*/ 12 w 246"/>
                        <a:gd name="T3" fmla="*/ 74 h 248"/>
                        <a:gd name="T4" fmla="*/ 24 w 246"/>
                        <a:gd name="T5" fmla="*/ 63 h 248"/>
                        <a:gd name="T6" fmla="*/ 38 w 246"/>
                        <a:gd name="T7" fmla="*/ 49 h 248"/>
                        <a:gd name="T8" fmla="*/ 38 w 246"/>
                        <a:gd name="T9" fmla="*/ 38 h 248"/>
                        <a:gd name="T10" fmla="*/ 86 w 246"/>
                        <a:gd name="T11" fmla="*/ 13 h 248"/>
                        <a:gd name="T12" fmla="*/ 122 w 246"/>
                        <a:gd name="T13" fmla="*/ 0 h 248"/>
                        <a:gd name="T14" fmla="*/ 172 w 246"/>
                        <a:gd name="T15" fmla="*/ 13 h 248"/>
                        <a:gd name="T16" fmla="*/ 208 w 246"/>
                        <a:gd name="T17" fmla="*/ 38 h 248"/>
                        <a:gd name="T18" fmla="*/ 233 w 246"/>
                        <a:gd name="T19" fmla="*/ 74 h 248"/>
                        <a:gd name="T20" fmla="*/ 245 w 246"/>
                        <a:gd name="T21" fmla="*/ 112 h 248"/>
                        <a:gd name="T22" fmla="*/ 233 w 246"/>
                        <a:gd name="T23" fmla="*/ 162 h 248"/>
                        <a:gd name="T24" fmla="*/ 208 w 246"/>
                        <a:gd name="T25" fmla="*/ 197 h 248"/>
                        <a:gd name="T26" fmla="*/ 196 w 246"/>
                        <a:gd name="T27" fmla="*/ 211 h 248"/>
                        <a:gd name="T28" fmla="*/ 160 w 246"/>
                        <a:gd name="T29" fmla="*/ 247 h 248"/>
                        <a:gd name="T30" fmla="*/ 0 w 246"/>
                        <a:gd name="T31" fmla="*/ 74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248"/>
                        <a:gd name="T50" fmla="*/ 246 w 246"/>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248">
                          <a:moveTo>
                            <a:pt x="0" y="74"/>
                          </a:moveTo>
                          <a:lnTo>
                            <a:pt x="12" y="74"/>
                          </a:lnTo>
                          <a:lnTo>
                            <a:pt x="24" y="63"/>
                          </a:lnTo>
                          <a:lnTo>
                            <a:pt x="38" y="49"/>
                          </a:lnTo>
                          <a:lnTo>
                            <a:pt x="38" y="38"/>
                          </a:lnTo>
                          <a:lnTo>
                            <a:pt x="86" y="13"/>
                          </a:lnTo>
                          <a:lnTo>
                            <a:pt x="122" y="0"/>
                          </a:lnTo>
                          <a:lnTo>
                            <a:pt x="172" y="13"/>
                          </a:lnTo>
                          <a:lnTo>
                            <a:pt x="208" y="38"/>
                          </a:lnTo>
                          <a:lnTo>
                            <a:pt x="233" y="74"/>
                          </a:lnTo>
                          <a:lnTo>
                            <a:pt x="245" y="112"/>
                          </a:lnTo>
                          <a:lnTo>
                            <a:pt x="233" y="162"/>
                          </a:lnTo>
                          <a:lnTo>
                            <a:pt x="208" y="197"/>
                          </a:lnTo>
                          <a:lnTo>
                            <a:pt x="196" y="211"/>
                          </a:lnTo>
                          <a:lnTo>
                            <a:pt x="160" y="247"/>
                          </a:lnTo>
                          <a:lnTo>
                            <a:pt x="0" y="74"/>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09" name="Freeform 882">
                      <a:extLst>
                        <a:ext uri="{FF2B5EF4-FFF2-40B4-BE49-F238E27FC236}">
                          <a16:creationId xmlns:a16="http://schemas.microsoft.com/office/drawing/2014/main" id="{D4EE682F-47A0-4094-B1BB-87DFFEFC2025}"/>
                        </a:ext>
                      </a:extLst>
                    </p:cNvPr>
                    <p:cNvSpPr>
                      <a:spLocks/>
                    </p:cNvSpPr>
                    <p:nvPr/>
                  </p:nvSpPr>
                  <p:spPr bwMode="auto">
                    <a:xfrm>
                      <a:off x="3809" y="2889"/>
                      <a:ext cx="256" cy="257"/>
                    </a:xfrm>
                    <a:custGeom>
                      <a:avLst/>
                      <a:gdLst>
                        <a:gd name="T0" fmla="*/ 0 w 256"/>
                        <a:gd name="T1" fmla="*/ 76 h 257"/>
                        <a:gd name="T2" fmla="*/ 12 w 256"/>
                        <a:gd name="T3" fmla="*/ 76 h 257"/>
                        <a:gd name="T4" fmla="*/ 26 w 256"/>
                        <a:gd name="T5" fmla="*/ 65 h 257"/>
                        <a:gd name="T6" fmla="*/ 38 w 256"/>
                        <a:gd name="T7" fmla="*/ 52 h 257"/>
                        <a:gd name="T8" fmla="*/ 38 w 256"/>
                        <a:gd name="T9" fmla="*/ 38 h 257"/>
                        <a:gd name="T10" fmla="*/ 89 w 256"/>
                        <a:gd name="T11" fmla="*/ 13 h 257"/>
                        <a:gd name="T12" fmla="*/ 127 w 256"/>
                        <a:gd name="T13" fmla="*/ 0 h 257"/>
                        <a:gd name="T14" fmla="*/ 178 w 256"/>
                        <a:gd name="T15" fmla="*/ 13 h 257"/>
                        <a:gd name="T16" fmla="*/ 218 w 256"/>
                        <a:gd name="T17" fmla="*/ 38 h 257"/>
                        <a:gd name="T18" fmla="*/ 243 w 256"/>
                        <a:gd name="T19" fmla="*/ 76 h 257"/>
                        <a:gd name="T20" fmla="*/ 255 w 256"/>
                        <a:gd name="T21" fmla="*/ 114 h 257"/>
                        <a:gd name="T22" fmla="*/ 243 w 256"/>
                        <a:gd name="T23" fmla="*/ 166 h 257"/>
                        <a:gd name="T24" fmla="*/ 218 w 256"/>
                        <a:gd name="T25" fmla="*/ 204 h 257"/>
                        <a:gd name="T26" fmla="*/ 204 w 256"/>
                        <a:gd name="T27" fmla="*/ 218 h 257"/>
                        <a:gd name="T28" fmla="*/ 166 w 256"/>
                        <a:gd name="T29" fmla="*/ 256 h 257"/>
                        <a:gd name="T30" fmla="*/ 0 w 256"/>
                        <a:gd name="T31" fmla="*/ 7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57"/>
                        <a:gd name="T50" fmla="*/ 256 w 256"/>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57">
                          <a:moveTo>
                            <a:pt x="0" y="76"/>
                          </a:moveTo>
                          <a:lnTo>
                            <a:pt x="12" y="76"/>
                          </a:lnTo>
                          <a:lnTo>
                            <a:pt x="26" y="65"/>
                          </a:lnTo>
                          <a:lnTo>
                            <a:pt x="38" y="52"/>
                          </a:lnTo>
                          <a:lnTo>
                            <a:pt x="38" y="38"/>
                          </a:lnTo>
                          <a:lnTo>
                            <a:pt x="89" y="13"/>
                          </a:lnTo>
                          <a:lnTo>
                            <a:pt x="127" y="0"/>
                          </a:lnTo>
                          <a:lnTo>
                            <a:pt x="178" y="13"/>
                          </a:lnTo>
                          <a:lnTo>
                            <a:pt x="218" y="38"/>
                          </a:lnTo>
                          <a:lnTo>
                            <a:pt x="243" y="76"/>
                          </a:lnTo>
                          <a:lnTo>
                            <a:pt x="255" y="114"/>
                          </a:lnTo>
                          <a:lnTo>
                            <a:pt x="243" y="166"/>
                          </a:lnTo>
                          <a:lnTo>
                            <a:pt x="218" y="204"/>
                          </a:lnTo>
                          <a:lnTo>
                            <a:pt x="204" y="218"/>
                          </a:lnTo>
                          <a:lnTo>
                            <a:pt x="166" y="256"/>
                          </a:lnTo>
                          <a:lnTo>
                            <a:pt x="0" y="7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245" name="Freeform 883">
                    <a:extLst>
                      <a:ext uri="{FF2B5EF4-FFF2-40B4-BE49-F238E27FC236}">
                        <a16:creationId xmlns:a16="http://schemas.microsoft.com/office/drawing/2014/main" id="{CC1B98F9-76C8-4377-9343-5BDA1F65B1B3}"/>
                      </a:ext>
                    </a:extLst>
                  </p:cNvPr>
                  <p:cNvSpPr>
                    <a:spLocks/>
                  </p:cNvSpPr>
                  <p:nvPr/>
                </p:nvSpPr>
                <p:spPr bwMode="auto">
                  <a:xfrm>
                    <a:off x="3170" y="2194"/>
                    <a:ext cx="88" cy="67"/>
                  </a:xfrm>
                  <a:custGeom>
                    <a:avLst/>
                    <a:gdLst>
                      <a:gd name="T0" fmla="*/ 0 w 205"/>
                      <a:gd name="T1" fmla="*/ 0 h 208"/>
                      <a:gd name="T2" fmla="*/ 0 w 205"/>
                      <a:gd name="T3" fmla="*/ 0 h 208"/>
                      <a:gd name="T4" fmla="*/ 3 w 205"/>
                      <a:gd name="T5" fmla="*/ 1 h 208"/>
                      <a:gd name="T6" fmla="*/ 3 w 205"/>
                      <a:gd name="T7" fmla="*/ 1 h 208"/>
                      <a:gd name="T8" fmla="*/ 0 w 205"/>
                      <a:gd name="T9" fmla="*/ 0 h 208"/>
                      <a:gd name="T10" fmla="*/ 0 60000 65536"/>
                      <a:gd name="T11" fmla="*/ 0 60000 65536"/>
                      <a:gd name="T12" fmla="*/ 0 60000 65536"/>
                      <a:gd name="T13" fmla="*/ 0 60000 65536"/>
                      <a:gd name="T14" fmla="*/ 0 60000 65536"/>
                      <a:gd name="T15" fmla="*/ 0 w 205"/>
                      <a:gd name="T16" fmla="*/ 0 h 208"/>
                      <a:gd name="T17" fmla="*/ 205 w 205"/>
                      <a:gd name="T18" fmla="*/ 208 h 208"/>
                    </a:gdLst>
                    <a:ahLst/>
                    <a:cxnLst>
                      <a:cxn ang="T10">
                        <a:pos x="T0" y="T1"/>
                      </a:cxn>
                      <a:cxn ang="T11">
                        <a:pos x="T2" y="T3"/>
                      </a:cxn>
                      <a:cxn ang="T12">
                        <a:pos x="T4" y="T5"/>
                      </a:cxn>
                      <a:cxn ang="T13">
                        <a:pos x="T6" y="T7"/>
                      </a:cxn>
                      <a:cxn ang="T14">
                        <a:pos x="T8" y="T9"/>
                      </a:cxn>
                    </a:cxnLst>
                    <a:rect l="T15" t="T16" r="T17" b="T18"/>
                    <a:pathLst>
                      <a:path w="205" h="208">
                        <a:moveTo>
                          <a:pt x="0" y="24"/>
                        </a:moveTo>
                        <a:lnTo>
                          <a:pt x="12" y="0"/>
                        </a:lnTo>
                        <a:lnTo>
                          <a:pt x="204" y="193"/>
                        </a:lnTo>
                        <a:lnTo>
                          <a:pt x="180" y="207"/>
                        </a:lnTo>
                        <a:lnTo>
                          <a:pt x="0" y="24"/>
                        </a:lnTo>
                      </a:path>
                    </a:pathLst>
                  </a:custGeom>
                  <a:solidFill>
                    <a:sysClr val="windowText" lastClr="0000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246" name="Group 884">
                    <a:extLst>
                      <a:ext uri="{FF2B5EF4-FFF2-40B4-BE49-F238E27FC236}">
                        <a16:creationId xmlns:a16="http://schemas.microsoft.com/office/drawing/2014/main" id="{3A7EF77C-5827-4C2D-A6D4-648C21F3FAC6}"/>
                      </a:ext>
                    </a:extLst>
                  </p:cNvPr>
                  <p:cNvGrpSpPr>
                    <a:grpSpLocks/>
                  </p:cNvGrpSpPr>
                  <p:nvPr/>
                </p:nvGrpSpPr>
                <p:grpSpPr bwMode="auto">
                  <a:xfrm>
                    <a:off x="3146" y="2174"/>
                    <a:ext cx="115" cy="94"/>
                    <a:chOff x="3579" y="2699"/>
                    <a:chExt cx="270" cy="293"/>
                  </a:xfrm>
                </p:grpSpPr>
                <p:sp>
                  <p:nvSpPr>
                    <p:cNvPr id="306" name="Freeform 885">
                      <a:extLst>
                        <a:ext uri="{FF2B5EF4-FFF2-40B4-BE49-F238E27FC236}">
                          <a16:creationId xmlns:a16="http://schemas.microsoft.com/office/drawing/2014/main" id="{0EDF6DE2-9A48-40EB-A2EB-37F993D0C6F3}"/>
                        </a:ext>
                      </a:extLst>
                    </p:cNvPr>
                    <p:cNvSpPr>
                      <a:spLocks/>
                    </p:cNvSpPr>
                    <p:nvPr/>
                  </p:nvSpPr>
                  <p:spPr bwMode="auto">
                    <a:xfrm>
                      <a:off x="3579" y="2699"/>
                      <a:ext cx="261" cy="284"/>
                    </a:xfrm>
                    <a:custGeom>
                      <a:avLst/>
                      <a:gdLst>
                        <a:gd name="T0" fmla="*/ 0 w 261"/>
                        <a:gd name="T1" fmla="*/ 9 h 284"/>
                        <a:gd name="T2" fmla="*/ 19 w 261"/>
                        <a:gd name="T3" fmla="*/ 0 h 284"/>
                        <a:gd name="T4" fmla="*/ 260 w 261"/>
                        <a:gd name="T5" fmla="*/ 274 h 284"/>
                        <a:gd name="T6" fmla="*/ 241 w 261"/>
                        <a:gd name="T7" fmla="*/ 283 h 284"/>
                        <a:gd name="T8" fmla="*/ 0 w 261"/>
                        <a:gd name="T9" fmla="*/ 9 h 284"/>
                        <a:gd name="T10" fmla="*/ 0 60000 65536"/>
                        <a:gd name="T11" fmla="*/ 0 60000 65536"/>
                        <a:gd name="T12" fmla="*/ 0 60000 65536"/>
                        <a:gd name="T13" fmla="*/ 0 60000 65536"/>
                        <a:gd name="T14" fmla="*/ 0 60000 65536"/>
                        <a:gd name="T15" fmla="*/ 0 w 261"/>
                        <a:gd name="T16" fmla="*/ 0 h 284"/>
                        <a:gd name="T17" fmla="*/ 261 w 261"/>
                        <a:gd name="T18" fmla="*/ 284 h 284"/>
                      </a:gdLst>
                      <a:ahLst/>
                      <a:cxnLst>
                        <a:cxn ang="T10">
                          <a:pos x="T0" y="T1"/>
                        </a:cxn>
                        <a:cxn ang="T11">
                          <a:pos x="T2" y="T3"/>
                        </a:cxn>
                        <a:cxn ang="T12">
                          <a:pos x="T4" y="T5"/>
                        </a:cxn>
                        <a:cxn ang="T13">
                          <a:pos x="T6" y="T7"/>
                        </a:cxn>
                        <a:cxn ang="T14">
                          <a:pos x="T8" y="T9"/>
                        </a:cxn>
                      </a:cxnLst>
                      <a:rect l="T15" t="T16" r="T17" b="T18"/>
                      <a:pathLst>
                        <a:path w="261" h="284">
                          <a:moveTo>
                            <a:pt x="0" y="9"/>
                          </a:moveTo>
                          <a:lnTo>
                            <a:pt x="19" y="0"/>
                          </a:lnTo>
                          <a:lnTo>
                            <a:pt x="260" y="274"/>
                          </a:lnTo>
                          <a:lnTo>
                            <a:pt x="241" y="283"/>
                          </a:lnTo>
                          <a:lnTo>
                            <a:pt x="0" y="9"/>
                          </a:lnTo>
                        </a:path>
                      </a:pathLst>
                    </a:custGeom>
                    <a:solidFill>
                      <a:srgbClr val="E3BE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07" name="Freeform 886">
                      <a:extLst>
                        <a:ext uri="{FF2B5EF4-FFF2-40B4-BE49-F238E27FC236}">
                          <a16:creationId xmlns:a16="http://schemas.microsoft.com/office/drawing/2014/main" id="{4755AC2A-40E5-42D4-B263-E157CCEA10B9}"/>
                        </a:ext>
                      </a:extLst>
                    </p:cNvPr>
                    <p:cNvSpPr>
                      <a:spLocks/>
                    </p:cNvSpPr>
                    <p:nvPr/>
                  </p:nvSpPr>
                  <p:spPr bwMode="auto">
                    <a:xfrm>
                      <a:off x="3582" y="2701"/>
                      <a:ext cx="267" cy="291"/>
                    </a:xfrm>
                    <a:custGeom>
                      <a:avLst/>
                      <a:gdLst>
                        <a:gd name="T0" fmla="*/ 0 w 267"/>
                        <a:gd name="T1" fmla="*/ 11 h 291"/>
                        <a:gd name="T2" fmla="*/ 21 w 267"/>
                        <a:gd name="T3" fmla="*/ 0 h 291"/>
                        <a:gd name="T4" fmla="*/ 266 w 267"/>
                        <a:gd name="T5" fmla="*/ 279 h 291"/>
                        <a:gd name="T6" fmla="*/ 246 w 267"/>
                        <a:gd name="T7" fmla="*/ 290 h 291"/>
                        <a:gd name="T8" fmla="*/ 0 w 267"/>
                        <a:gd name="T9" fmla="*/ 11 h 291"/>
                        <a:gd name="T10" fmla="*/ 0 60000 65536"/>
                        <a:gd name="T11" fmla="*/ 0 60000 65536"/>
                        <a:gd name="T12" fmla="*/ 0 60000 65536"/>
                        <a:gd name="T13" fmla="*/ 0 60000 65536"/>
                        <a:gd name="T14" fmla="*/ 0 60000 65536"/>
                        <a:gd name="T15" fmla="*/ 0 w 267"/>
                        <a:gd name="T16" fmla="*/ 0 h 291"/>
                        <a:gd name="T17" fmla="*/ 267 w 267"/>
                        <a:gd name="T18" fmla="*/ 291 h 291"/>
                      </a:gdLst>
                      <a:ahLst/>
                      <a:cxnLst>
                        <a:cxn ang="T10">
                          <a:pos x="T0" y="T1"/>
                        </a:cxn>
                        <a:cxn ang="T11">
                          <a:pos x="T2" y="T3"/>
                        </a:cxn>
                        <a:cxn ang="T12">
                          <a:pos x="T4" y="T5"/>
                        </a:cxn>
                        <a:cxn ang="T13">
                          <a:pos x="T6" y="T7"/>
                        </a:cxn>
                        <a:cxn ang="T14">
                          <a:pos x="T8" y="T9"/>
                        </a:cxn>
                      </a:cxnLst>
                      <a:rect l="T15" t="T16" r="T17" b="T18"/>
                      <a:pathLst>
                        <a:path w="267" h="291">
                          <a:moveTo>
                            <a:pt x="0" y="11"/>
                          </a:moveTo>
                          <a:lnTo>
                            <a:pt x="21" y="0"/>
                          </a:lnTo>
                          <a:lnTo>
                            <a:pt x="266" y="279"/>
                          </a:lnTo>
                          <a:lnTo>
                            <a:pt x="246" y="290"/>
                          </a:lnTo>
                          <a:lnTo>
                            <a:pt x="0" y="11"/>
                          </a:lnTo>
                        </a:path>
                      </a:pathLst>
                    </a:custGeom>
                    <a:solidFill>
                      <a:srgbClr val="E3BEFF"/>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47" name="Group 887">
                    <a:extLst>
                      <a:ext uri="{FF2B5EF4-FFF2-40B4-BE49-F238E27FC236}">
                        <a16:creationId xmlns:a16="http://schemas.microsoft.com/office/drawing/2014/main" id="{E910D17B-2646-4F68-9493-593FBD73A4CE}"/>
                      </a:ext>
                    </a:extLst>
                  </p:cNvPr>
                  <p:cNvGrpSpPr>
                    <a:grpSpLocks/>
                  </p:cNvGrpSpPr>
                  <p:nvPr/>
                </p:nvGrpSpPr>
                <p:grpSpPr bwMode="auto">
                  <a:xfrm>
                    <a:off x="3364" y="2032"/>
                    <a:ext cx="106" cy="59"/>
                    <a:chOff x="4089" y="2262"/>
                    <a:chExt cx="250" cy="183"/>
                  </a:xfrm>
                </p:grpSpPr>
                <p:sp>
                  <p:nvSpPr>
                    <p:cNvPr id="304" name="Freeform 888">
                      <a:extLst>
                        <a:ext uri="{FF2B5EF4-FFF2-40B4-BE49-F238E27FC236}">
                          <a16:creationId xmlns:a16="http://schemas.microsoft.com/office/drawing/2014/main" id="{5446EF64-FD6A-4D64-B969-3C07147D1F11}"/>
                        </a:ext>
                      </a:extLst>
                    </p:cNvPr>
                    <p:cNvSpPr>
                      <a:spLocks/>
                    </p:cNvSpPr>
                    <p:nvPr/>
                  </p:nvSpPr>
                  <p:spPr bwMode="auto">
                    <a:xfrm>
                      <a:off x="4089" y="2262"/>
                      <a:ext cx="236" cy="172"/>
                    </a:xfrm>
                    <a:custGeom>
                      <a:avLst/>
                      <a:gdLst>
                        <a:gd name="T0" fmla="*/ 235 w 236"/>
                        <a:gd name="T1" fmla="*/ 0 h 172"/>
                        <a:gd name="T2" fmla="*/ 235 w 236"/>
                        <a:gd name="T3" fmla="*/ 11 h 172"/>
                        <a:gd name="T4" fmla="*/ 235 w 236"/>
                        <a:gd name="T5" fmla="*/ 36 h 172"/>
                        <a:gd name="T6" fmla="*/ 235 w 236"/>
                        <a:gd name="T7" fmla="*/ 49 h 172"/>
                        <a:gd name="T8" fmla="*/ 235 w 236"/>
                        <a:gd name="T9" fmla="*/ 99 h 172"/>
                        <a:gd name="T10" fmla="*/ 210 w 236"/>
                        <a:gd name="T11" fmla="*/ 135 h 172"/>
                        <a:gd name="T12" fmla="*/ 173 w 236"/>
                        <a:gd name="T13" fmla="*/ 160 h 172"/>
                        <a:gd name="T14" fmla="*/ 124 w 236"/>
                        <a:gd name="T15" fmla="*/ 171 h 172"/>
                        <a:gd name="T16" fmla="*/ 76 w 236"/>
                        <a:gd name="T17" fmla="*/ 160 h 172"/>
                        <a:gd name="T18" fmla="*/ 36 w 236"/>
                        <a:gd name="T19" fmla="*/ 135 h 172"/>
                        <a:gd name="T20" fmla="*/ 12 w 236"/>
                        <a:gd name="T21" fmla="*/ 99 h 172"/>
                        <a:gd name="T22" fmla="*/ 0 w 236"/>
                        <a:gd name="T23" fmla="*/ 49 h 172"/>
                        <a:gd name="T24" fmla="*/ 0 w 236"/>
                        <a:gd name="T25" fmla="*/ 0 h 172"/>
                        <a:gd name="T26" fmla="*/ 235 w 236"/>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6"/>
                        <a:gd name="T43" fmla="*/ 0 h 172"/>
                        <a:gd name="T44" fmla="*/ 236 w 23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6" h="172">
                          <a:moveTo>
                            <a:pt x="235" y="0"/>
                          </a:moveTo>
                          <a:lnTo>
                            <a:pt x="235" y="11"/>
                          </a:lnTo>
                          <a:lnTo>
                            <a:pt x="235" y="36"/>
                          </a:lnTo>
                          <a:lnTo>
                            <a:pt x="235" y="49"/>
                          </a:lnTo>
                          <a:lnTo>
                            <a:pt x="235" y="99"/>
                          </a:lnTo>
                          <a:lnTo>
                            <a:pt x="210" y="135"/>
                          </a:lnTo>
                          <a:lnTo>
                            <a:pt x="173" y="160"/>
                          </a:lnTo>
                          <a:lnTo>
                            <a:pt x="124" y="171"/>
                          </a:lnTo>
                          <a:lnTo>
                            <a:pt x="76" y="160"/>
                          </a:lnTo>
                          <a:lnTo>
                            <a:pt x="36" y="135"/>
                          </a:lnTo>
                          <a:lnTo>
                            <a:pt x="12" y="99"/>
                          </a:lnTo>
                          <a:lnTo>
                            <a:pt x="0" y="49"/>
                          </a:lnTo>
                          <a:lnTo>
                            <a:pt x="0" y="0"/>
                          </a:lnTo>
                          <a:lnTo>
                            <a:pt x="235"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05" name="Freeform 889">
                      <a:extLst>
                        <a:ext uri="{FF2B5EF4-FFF2-40B4-BE49-F238E27FC236}">
                          <a16:creationId xmlns:a16="http://schemas.microsoft.com/office/drawing/2014/main" id="{B154B544-F82C-4329-9A3C-E7BE8BFE658A}"/>
                        </a:ext>
                      </a:extLst>
                    </p:cNvPr>
                    <p:cNvSpPr>
                      <a:spLocks/>
                    </p:cNvSpPr>
                    <p:nvPr/>
                  </p:nvSpPr>
                  <p:spPr bwMode="auto">
                    <a:xfrm>
                      <a:off x="4094" y="2264"/>
                      <a:ext cx="245" cy="181"/>
                    </a:xfrm>
                    <a:custGeom>
                      <a:avLst/>
                      <a:gdLst>
                        <a:gd name="T0" fmla="*/ 244 w 245"/>
                        <a:gd name="T1" fmla="*/ 0 h 181"/>
                        <a:gd name="T2" fmla="*/ 244 w 245"/>
                        <a:gd name="T3" fmla="*/ 11 h 181"/>
                        <a:gd name="T4" fmla="*/ 244 w 245"/>
                        <a:gd name="T5" fmla="*/ 38 h 181"/>
                        <a:gd name="T6" fmla="*/ 244 w 245"/>
                        <a:gd name="T7" fmla="*/ 52 h 181"/>
                        <a:gd name="T8" fmla="*/ 244 w 245"/>
                        <a:gd name="T9" fmla="*/ 103 h 181"/>
                        <a:gd name="T10" fmla="*/ 218 w 245"/>
                        <a:gd name="T11" fmla="*/ 142 h 181"/>
                        <a:gd name="T12" fmla="*/ 181 w 245"/>
                        <a:gd name="T13" fmla="*/ 166 h 181"/>
                        <a:gd name="T14" fmla="*/ 129 w 245"/>
                        <a:gd name="T15" fmla="*/ 180 h 181"/>
                        <a:gd name="T16" fmla="*/ 77 w 245"/>
                        <a:gd name="T17" fmla="*/ 166 h 181"/>
                        <a:gd name="T18" fmla="*/ 38 w 245"/>
                        <a:gd name="T19" fmla="*/ 142 h 181"/>
                        <a:gd name="T20" fmla="*/ 12 w 245"/>
                        <a:gd name="T21" fmla="*/ 103 h 181"/>
                        <a:gd name="T22" fmla="*/ 0 w 245"/>
                        <a:gd name="T23" fmla="*/ 52 h 181"/>
                        <a:gd name="T24" fmla="*/ 0 w 245"/>
                        <a:gd name="T25" fmla="*/ 0 h 181"/>
                        <a:gd name="T26" fmla="*/ 244 w 245"/>
                        <a:gd name="T27" fmla="*/ 0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81"/>
                        <a:gd name="T44" fmla="*/ 245 w 245"/>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81">
                          <a:moveTo>
                            <a:pt x="244" y="0"/>
                          </a:moveTo>
                          <a:lnTo>
                            <a:pt x="244" y="11"/>
                          </a:lnTo>
                          <a:lnTo>
                            <a:pt x="244" y="38"/>
                          </a:lnTo>
                          <a:lnTo>
                            <a:pt x="244" y="52"/>
                          </a:lnTo>
                          <a:lnTo>
                            <a:pt x="244" y="103"/>
                          </a:lnTo>
                          <a:lnTo>
                            <a:pt x="218" y="142"/>
                          </a:lnTo>
                          <a:lnTo>
                            <a:pt x="181" y="166"/>
                          </a:lnTo>
                          <a:lnTo>
                            <a:pt x="129" y="180"/>
                          </a:lnTo>
                          <a:lnTo>
                            <a:pt x="77" y="166"/>
                          </a:lnTo>
                          <a:lnTo>
                            <a:pt x="38" y="142"/>
                          </a:lnTo>
                          <a:lnTo>
                            <a:pt x="12" y="103"/>
                          </a:lnTo>
                          <a:lnTo>
                            <a:pt x="0" y="52"/>
                          </a:lnTo>
                          <a:lnTo>
                            <a:pt x="0" y="0"/>
                          </a:lnTo>
                          <a:lnTo>
                            <a:pt x="244" y="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48" name="Group 890">
                    <a:extLst>
                      <a:ext uri="{FF2B5EF4-FFF2-40B4-BE49-F238E27FC236}">
                        <a16:creationId xmlns:a16="http://schemas.microsoft.com/office/drawing/2014/main" id="{3673328E-FB53-4192-BB91-518BAA8127BE}"/>
                      </a:ext>
                    </a:extLst>
                  </p:cNvPr>
                  <p:cNvGrpSpPr>
                    <a:grpSpLocks/>
                  </p:cNvGrpSpPr>
                  <p:nvPr/>
                </p:nvGrpSpPr>
                <p:grpSpPr bwMode="auto">
                  <a:xfrm>
                    <a:off x="3364" y="1966"/>
                    <a:ext cx="106" cy="63"/>
                    <a:chOff x="4089" y="2057"/>
                    <a:chExt cx="250" cy="195"/>
                  </a:xfrm>
                </p:grpSpPr>
                <p:sp>
                  <p:nvSpPr>
                    <p:cNvPr id="302" name="Freeform 891">
                      <a:extLst>
                        <a:ext uri="{FF2B5EF4-FFF2-40B4-BE49-F238E27FC236}">
                          <a16:creationId xmlns:a16="http://schemas.microsoft.com/office/drawing/2014/main" id="{F57C71F1-9E12-488D-8F7A-754EE3E60D53}"/>
                        </a:ext>
                      </a:extLst>
                    </p:cNvPr>
                    <p:cNvSpPr>
                      <a:spLocks/>
                    </p:cNvSpPr>
                    <p:nvPr/>
                  </p:nvSpPr>
                  <p:spPr bwMode="auto">
                    <a:xfrm>
                      <a:off x="4089" y="2057"/>
                      <a:ext cx="236" cy="184"/>
                    </a:xfrm>
                    <a:custGeom>
                      <a:avLst/>
                      <a:gdLst>
                        <a:gd name="T0" fmla="*/ 0 w 236"/>
                        <a:gd name="T1" fmla="*/ 183 h 184"/>
                        <a:gd name="T2" fmla="*/ 0 w 236"/>
                        <a:gd name="T3" fmla="*/ 172 h 184"/>
                        <a:gd name="T4" fmla="*/ 0 w 236"/>
                        <a:gd name="T5" fmla="*/ 158 h 184"/>
                        <a:gd name="T6" fmla="*/ 0 w 236"/>
                        <a:gd name="T7" fmla="*/ 134 h 184"/>
                        <a:gd name="T8" fmla="*/ 0 w 236"/>
                        <a:gd name="T9" fmla="*/ 123 h 184"/>
                        <a:gd name="T10" fmla="*/ 12 w 236"/>
                        <a:gd name="T11" fmla="*/ 85 h 184"/>
                        <a:gd name="T12" fmla="*/ 36 w 236"/>
                        <a:gd name="T13" fmla="*/ 36 h 184"/>
                        <a:gd name="T14" fmla="*/ 76 w 236"/>
                        <a:gd name="T15" fmla="*/ 11 h 184"/>
                        <a:gd name="T16" fmla="*/ 124 w 236"/>
                        <a:gd name="T17" fmla="*/ 0 h 184"/>
                        <a:gd name="T18" fmla="*/ 173 w 236"/>
                        <a:gd name="T19" fmla="*/ 11 h 184"/>
                        <a:gd name="T20" fmla="*/ 210 w 236"/>
                        <a:gd name="T21" fmla="*/ 36 h 184"/>
                        <a:gd name="T22" fmla="*/ 235 w 236"/>
                        <a:gd name="T23" fmla="*/ 85 h 184"/>
                        <a:gd name="T24" fmla="*/ 235 w 236"/>
                        <a:gd name="T25" fmla="*/ 123 h 184"/>
                        <a:gd name="T26" fmla="*/ 235 w 236"/>
                        <a:gd name="T27" fmla="*/ 134 h 184"/>
                        <a:gd name="T28" fmla="*/ 235 w 236"/>
                        <a:gd name="T29" fmla="*/ 147 h 184"/>
                        <a:gd name="T30" fmla="*/ 235 w 236"/>
                        <a:gd name="T31" fmla="*/ 158 h 184"/>
                        <a:gd name="T32" fmla="*/ 235 w 236"/>
                        <a:gd name="T33" fmla="*/ 183 h 184"/>
                        <a:gd name="T34" fmla="*/ 0 w 236"/>
                        <a:gd name="T35" fmla="*/ 18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
                        <a:gd name="T55" fmla="*/ 0 h 184"/>
                        <a:gd name="T56" fmla="*/ 236 w 236"/>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 h="184">
                          <a:moveTo>
                            <a:pt x="0" y="183"/>
                          </a:moveTo>
                          <a:lnTo>
                            <a:pt x="0" y="172"/>
                          </a:lnTo>
                          <a:lnTo>
                            <a:pt x="0" y="158"/>
                          </a:lnTo>
                          <a:lnTo>
                            <a:pt x="0" y="134"/>
                          </a:lnTo>
                          <a:lnTo>
                            <a:pt x="0" y="123"/>
                          </a:lnTo>
                          <a:lnTo>
                            <a:pt x="12" y="85"/>
                          </a:lnTo>
                          <a:lnTo>
                            <a:pt x="36" y="36"/>
                          </a:lnTo>
                          <a:lnTo>
                            <a:pt x="76" y="11"/>
                          </a:lnTo>
                          <a:lnTo>
                            <a:pt x="124" y="0"/>
                          </a:lnTo>
                          <a:lnTo>
                            <a:pt x="173" y="11"/>
                          </a:lnTo>
                          <a:lnTo>
                            <a:pt x="210" y="36"/>
                          </a:lnTo>
                          <a:lnTo>
                            <a:pt x="235" y="85"/>
                          </a:lnTo>
                          <a:lnTo>
                            <a:pt x="235" y="123"/>
                          </a:lnTo>
                          <a:lnTo>
                            <a:pt x="235" y="134"/>
                          </a:lnTo>
                          <a:lnTo>
                            <a:pt x="235" y="147"/>
                          </a:lnTo>
                          <a:lnTo>
                            <a:pt x="235" y="158"/>
                          </a:lnTo>
                          <a:lnTo>
                            <a:pt x="235" y="183"/>
                          </a:lnTo>
                          <a:lnTo>
                            <a:pt x="0" y="183"/>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03" name="Freeform 892">
                      <a:extLst>
                        <a:ext uri="{FF2B5EF4-FFF2-40B4-BE49-F238E27FC236}">
                          <a16:creationId xmlns:a16="http://schemas.microsoft.com/office/drawing/2014/main" id="{0549096C-36B8-4A28-ACF1-C770E1D3A7DE}"/>
                        </a:ext>
                      </a:extLst>
                    </p:cNvPr>
                    <p:cNvSpPr>
                      <a:spLocks/>
                    </p:cNvSpPr>
                    <p:nvPr/>
                  </p:nvSpPr>
                  <p:spPr bwMode="auto">
                    <a:xfrm>
                      <a:off x="4094" y="2059"/>
                      <a:ext cx="245" cy="193"/>
                    </a:xfrm>
                    <a:custGeom>
                      <a:avLst/>
                      <a:gdLst>
                        <a:gd name="T0" fmla="*/ 0 w 245"/>
                        <a:gd name="T1" fmla="*/ 192 h 193"/>
                        <a:gd name="T2" fmla="*/ 0 w 245"/>
                        <a:gd name="T3" fmla="*/ 181 h 193"/>
                        <a:gd name="T4" fmla="*/ 0 w 245"/>
                        <a:gd name="T5" fmla="*/ 165 h 193"/>
                        <a:gd name="T6" fmla="*/ 0 w 245"/>
                        <a:gd name="T7" fmla="*/ 140 h 193"/>
                        <a:gd name="T8" fmla="*/ 0 w 245"/>
                        <a:gd name="T9" fmla="*/ 129 h 193"/>
                        <a:gd name="T10" fmla="*/ 12 w 245"/>
                        <a:gd name="T11" fmla="*/ 89 h 193"/>
                        <a:gd name="T12" fmla="*/ 38 w 245"/>
                        <a:gd name="T13" fmla="*/ 38 h 193"/>
                        <a:gd name="T14" fmla="*/ 77 w 245"/>
                        <a:gd name="T15" fmla="*/ 11 h 193"/>
                        <a:gd name="T16" fmla="*/ 129 w 245"/>
                        <a:gd name="T17" fmla="*/ 0 h 193"/>
                        <a:gd name="T18" fmla="*/ 181 w 245"/>
                        <a:gd name="T19" fmla="*/ 11 h 193"/>
                        <a:gd name="T20" fmla="*/ 218 w 245"/>
                        <a:gd name="T21" fmla="*/ 38 h 193"/>
                        <a:gd name="T22" fmla="*/ 244 w 245"/>
                        <a:gd name="T23" fmla="*/ 89 h 193"/>
                        <a:gd name="T24" fmla="*/ 244 w 245"/>
                        <a:gd name="T25" fmla="*/ 129 h 193"/>
                        <a:gd name="T26" fmla="*/ 244 w 245"/>
                        <a:gd name="T27" fmla="*/ 140 h 193"/>
                        <a:gd name="T28" fmla="*/ 244 w 245"/>
                        <a:gd name="T29" fmla="*/ 154 h 193"/>
                        <a:gd name="T30" fmla="*/ 244 w 245"/>
                        <a:gd name="T31" fmla="*/ 165 h 193"/>
                        <a:gd name="T32" fmla="*/ 244 w 245"/>
                        <a:gd name="T33" fmla="*/ 192 h 193"/>
                        <a:gd name="T34" fmla="*/ 0 w 245"/>
                        <a:gd name="T35" fmla="*/ 192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
                        <a:gd name="T55" fmla="*/ 0 h 193"/>
                        <a:gd name="T56" fmla="*/ 245 w 245"/>
                        <a:gd name="T57" fmla="*/ 193 h 1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 h="193">
                          <a:moveTo>
                            <a:pt x="0" y="192"/>
                          </a:moveTo>
                          <a:lnTo>
                            <a:pt x="0" y="181"/>
                          </a:lnTo>
                          <a:lnTo>
                            <a:pt x="0" y="165"/>
                          </a:lnTo>
                          <a:lnTo>
                            <a:pt x="0" y="140"/>
                          </a:lnTo>
                          <a:lnTo>
                            <a:pt x="0" y="129"/>
                          </a:lnTo>
                          <a:lnTo>
                            <a:pt x="12" y="89"/>
                          </a:lnTo>
                          <a:lnTo>
                            <a:pt x="38" y="38"/>
                          </a:lnTo>
                          <a:lnTo>
                            <a:pt x="77" y="11"/>
                          </a:lnTo>
                          <a:lnTo>
                            <a:pt x="129" y="0"/>
                          </a:lnTo>
                          <a:lnTo>
                            <a:pt x="181" y="11"/>
                          </a:lnTo>
                          <a:lnTo>
                            <a:pt x="218" y="38"/>
                          </a:lnTo>
                          <a:lnTo>
                            <a:pt x="244" y="89"/>
                          </a:lnTo>
                          <a:lnTo>
                            <a:pt x="244" y="129"/>
                          </a:lnTo>
                          <a:lnTo>
                            <a:pt x="244" y="140"/>
                          </a:lnTo>
                          <a:lnTo>
                            <a:pt x="244" y="154"/>
                          </a:lnTo>
                          <a:lnTo>
                            <a:pt x="244" y="165"/>
                          </a:lnTo>
                          <a:lnTo>
                            <a:pt x="244" y="192"/>
                          </a:lnTo>
                          <a:lnTo>
                            <a:pt x="0" y="192"/>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249" name="Rectangle 893">
                    <a:extLst>
                      <a:ext uri="{FF2B5EF4-FFF2-40B4-BE49-F238E27FC236}">
                        <a16:creationId xmlns:a16="http://schemas.microsoft.com/office/drawing/2014/main" id="{3E55B0E6-2D43-4574-9AC7-D5665EC69280}"/>
                      </a:ext>
                    </a:extLst>
                  </p:cNvPr>
                  <p:cNvSpPr>
                    <a:spLocks noChangeArrowheads="1"/>
                  </p:cNvSpPr>
                  <p:nvPr/>
                </p:nvSpPr>
                <p:spPr bwMode="auto">
                  <a:xfrm>
                    <a:off x="3239" y="2021"/>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250" name="Rectangle 894">
                    <a:extLst>
                      <a:ext uri="{FF2B5EF4-FFF2-40B4-BE49-F238E27FC236}">
                        <a16:creationId xmlns:a16="http://schemas.microsoft.com/office/drawing/2014/main" id="{F4007776-EEBC-44BB-9CE4-A638AE4A546E}"/>
                      </a:ext>
                    </a:extLst>
                  </p:cNvPr>
                  <p:cNvSpPr>
                    <a:spLocks noChangeArrowheads="1"/>
                  </p:cNvSpPr>
                  <p:nvPr/>
                </p:nvSpPr>
                <p:spPr bwMode="auto">
                  <a:xfrm>
                    <a:off x="3168" y="2034"/>
                    <a:ext cx="180"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251" name="Group 895">
                    <a:extLst>
                      <a:ext uri="{FF2B5EF4-FFF2-40B4-BE49-F238E27FC236}">
                        <a16:creationId xmlns:a16="http://schemas.microsoft.com/office/drawing/2014/main" id="{833B2016-3738-4734-A988-F43CCB5ABD23}"/>
                      </a:ext>
                    </a:extLst>
                  </p:cNvPr>
                  <p:cNvGrpSpPr>
                    <a:grpSpLocks/>
                  </p:cNvGrpSpPr>
                  <p:nvPr/>
                </p:nvGrpSpPr>
                <p:grpSpPr bwMode="auto">
                  <a:xfrm>
                    <a:off x="2436" y="2279"/>
                    <a:ext cx="106" cy="79"/>
                    <a:chOff x="1917" y="3030"/>
                    <a:chExt cx="247" cy="245"/>
                  </a:xfrm>
                </p:grpSpPr>
                <p:sp>
                  <p:nvSpPr>
                    <p:cNvPr id="300" name="Freeform 896">
                      <a:extLst>
                        <a:ext uri="{FF2B5EF4-FFF2-40B4-BE49-F238E27FC236}">
                          <a16:creationId xmlns:a16="http://schemas.microsoft.com/office/drawing/2014/main" id="{1891562A-7E88-454F-8F23-46A41553AE54}"/>
                        </a:ext>
                      </a:extLst>
                    </p:cNvPr>
                    <p:cNvSpPr>
                      <a:spLocks/>
                    </p:cNvSpPr>
                    <p:nvPr/>
                  </p:nvSpPr>
                  <p:spPr bwMode="auto">
                    <a:xfrm>
                      <a:off x="1917" y="3030"/>
                      <a:ext cx="237" cy="234"/>
                    </a:xfrm>
                    <a:custGeom>
                      <a:avLst/>
                      <a:gdLst>
                        <a:gd name="T0" fmla="*/ 74 w 237"/>
                        <a:gd name="T1" fmla="*/ 233 h 234"/>
                        <a:gd name="T2" fmla="*/ 48 w 237"/>
                        <a:gd name="T3" fmla="*/ 208 h 234"/>
                        <a:gd name="T4" fmla="*/ 38 w 237"/>
                        <a:gd name="T5" fmla="*/ 197 h 234"/>
                        <a:gd name="T6" fmla="*/ 0 w 237"/>
                        <a:gd name="T7" fmla="*/ 159 h 234"/>
                        <a:gd name="T8" fmla="*/ 0 w 237"/>
                        <a:gd name="T9" fmla="*/ 110 h 234"/>
                        <a:gd name="T10" fmla="*/ 0 w 237"/>
                        <a:gd name="T11" fmla="*/ 60 h 234"/>
                        <a:gd name="T12" fmla="*/ 26 w 237"/>
                        <a:gd name="T13" fmla="*/ 25 h 234"/>
                        <a:gd name="T14" fmla="*/ 62 w 237"/>
                        <a:gd name="T15" fmla="*/ 0 h 234"/>
                        <a:gd name="T16" fmla="*/ 112 w 237"/>
                        <a:gd name="T17" fmla="*/ 0 h 234"/>
                        <a:gd name="T18" fmla="*/ 162 w 237"/>
                        <a:gd name="T19" fmla="*/ 0 h 234"/>
                        <a:gd name="T20" fmla="*/ 200 w 237"/>
                        <a:gd name="T21" fmla="*/ 36 h 234"/>
                        <a:gd name="T22" fmla="*/ 236 w 237"/>
                        <a:gd name="T23" fmla="*/ 74 h 234"/>
                        <a:gd name="T24" fmla="*/ 74 w 237"/>
                        <a:gd name="T25" fmla="*/ 233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233"/>
                          </a:moveTo>
                          <a:lnTo>
                            <a:pt x="48" y="208"/>
                          </a:lnTo>
                          <a:lnTo>
                            <a:pt x="38" y="197"/>
                          </a:lnTo>
                          <a:lnTo>
                            <a:pt x="0" y="159"/>
                          </a:lnTo>
                          <a:lnTo>
                            <a:pt x="0" y="110"/>
                          </a:lnTo>
                          <a:lnTo>
                            <a:pt x="0" y="60"/>
                          </a:lnTo>
                          <a:lnTo>
                            <a:pt x="26" y="25"/>
                          </a:lnTo>
                          <a:lnTo>
                            <a:pt x="62" y="0"/>
                          </a:lnTo>
                          <a:lnTo>
                            <a:pt x="112" y="0"/>
                          </a:lnTo>
                          <a:lnTo>
                            <a:pt x="162" y="0"/>
                          </a:lnTo>
                          <a:lnTo>
                            <a:pt x="200" y="36"/>
                          </a:lnTo>
                          <a:lnTo>
                            <a:pt x="236" y="74"/>
                          </a:lnTo>
                          <a:lnTo>
                            <a:pt x="74" y="23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301" name="Freeform 897">
                      <a:extLst>
                        <a:ext uri="{FF2B5EF4-FFF2-40B4-BE49-F238E27FC236}">
                          <a16:creationId xmlns:a16="http://schemas.microsoft.com/office/drawing/2014/main" id="{DCBA0CBD-E7CB-4DF6-BEA2-8658E3DAF958}"/>
                        </a:ext>
                      </a:extLst>
                    </p:cNvPr>
                    <p:cNvSpPr>
                      <a:spLocks/>
                    </p:cNvSpPr>
                    <p:nvPr/>
                  </p:nvSpPr>
                  <p:spPr bwMode="auto">
                    <a:xfrm>
                      <a:off x="1920" y="3032"/>
                      <a:ext cx="244" cy="243"/>
                    </a:xfrm>
                    <a:custGeom>
                      <a:avLst/>
                      <a:gdLst>
                        <a:gd name="T0" fmla="*/ 76 w 244"/>
                        <a:gd name="T1" fmla="*/ 242 h 243"/>
                        <a:gd name="T2" fmla="*/ 50 w 244"/>
                        <a:gd name="T3" fmla="*/ 217 h 243"/>
                        <a:gd name="T4" fmla="*/ 38 w 244"/>
                        <a:gd name="T5" fmla="*/ 204 h 243"/>
                        <a:gd name="T6" fmla="*/ 0 w 244"/>
                        <a:gd name="T7" fmla="*/ 166 h 243"/>
                        <a:gd name="T8" fmla="*/ 0 w 244"/>
                        <a:gd name="T9" fmla="*/ 114 h 243"/>
                        <a:gd name="T10" fmla="*/ 0 w 244"/>
                        <a:gd name="T11" fmla="*/ 65 h 243"/>
                        <a:gd name="T12" fmla="*/ 26 w 244"/>
                        <a:gd name="T13" fmla="*/ 25 h 243"/>
                        <a:gd name="T14" fmla="*/ 64 w 244"/>
                        <a:gd name="T15" fmla="*/ 0 h 243"/>
                        <a:gd name="T16" fmla="*/ 116 w 244"/>
                        <a:gd name="T17" fmla="*/ 0 h 243"/>
                        <a:gd name="T18" fmla="*/ 167 w 244"/>
                        <a:gd name="T19" fmla="*/ 0 h 243"/>
                        <a:gd name="T20" fmla="*/ 205 w 244"/>
                        <a:gd name="T21" fmla="*/ 38 h 243"/>
                        <a:gd name="T22" fmla="*/ 243 w 244"/>
                        <a:gd name="T23" fmla="*/ 76 h 243"/>
                        <a:gd name="T24" fmla="*/ 76 w 244"/>
                        <a:gd name="T25" fmla="*/ 242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43"/>
                        <a:gd name="T41" fmla="*/ 244 w 244"/>
                        <a:gd name="T42" fmla="*/ 243 h 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43">
                          <a:moveTo>
                            <a:pt x="76" y="242"/>
                          </a:moveTo>
                          <a:lnTo>
                            <a:pt x="50" y="217"/>
                          </a:lnTo>
                          <a:lnTo>
                            <a:pt x="38" y="204"/>
                          </a:lnTo>
                          <a:lnTo>
                            <a:pt x="0" y="166"/>
                          </a:lnTo>
                          <a:lnTo>
                            <a:pt x="0" y="114"/>
                          </a:lnTo>
                          <a:lnTo>
                            <a:pt x="0" y="65"/>
                          </a:lnTo>
                          <a:lnTo>
                            <a:pt x="26" y="25"/>
                          </a:lnTo>
                          <a:lnTo>
                            <a:pt x="64" y="0"/>
                          </a:lnTo>
                          <a:lnTo>
                            <a:pt x="116" y="0"/>
                          </a:lnTo>
                          <a:lnTo>
                            <a:pt x="167" y="0"/>
                          </a:lnTo>
                          <a:lnTo>
                            <a:pt x="205" y="38"/>
                          </a:lnTo>
                          <a:lnTo>
                            <a:pt x="243" y="76"/>
                          </a:lnTo>
                          <a:lnTo>
                            <a:pt x="76" y="242"/>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52" name="Group 898">
                    <a:extLst>
                      <a:ext uri="{FF2B5EF4-FFF2-40B4-BE49-F238E27FC236}">
                        <a16:creationId xmlns:a16="http://schemas.microsoft.com/office/drawing/2014/main" id="{5E9B38C5-D750-4F73-9DA9-496AA3C52050}"/>
                      </a:ext>
                    </a:extLst>
                  </p:cNvPr>
                  <p:cNvGrpSpPr>
                    <a:grpSpLocks/>
                  </p:cNvGrpSpPr>
                  <p:nvPr/>
                </p:nvGrpSpPr>
                <p:grpSpPr bwMode="auto">
                  <a:xfrm>
                    <a:off x="2470" y="2305"/>
                    <a:ext cx="112" cy="83"/>
                    <a:chOff x="1994" y="3106"/>
                    <a:chExt cx="261" cy="260"/>
                  </a:xfrm>
                </p:grpSpPr>
                <p:sp>
                  <p:nvSpPr>
                    <p:cNvPr id="298" name="Freeform 899">
                      <a:extLst>
                        <a:ext uri="{FF2B5EF4-FFF2-40B4-BE49-F238E27FC236}">
                          <a16:creationId xmlns:a16="http://schemas.microsoft.com/office/drawing/2014/main" id="{C2C1B1C5-9C9B-4CCF-9E2A-E3CEB675824C}"/>
                        </a:ext>
                      </a:extLst>
                    </p:cNvPr>
                    <p:cNvSpPr>
                      <a:spLocks/>
                    </p:cNvSpPr>
                    <p:nvPr/>
                  </p:nvSpPr>
                  <p:spPr bwMode="auto">
                    <a:xfrm>
                      <a:off x="1994" y="3106"/>
                      <a:ext cx="249" cy="249"/>
                    </a:xfrm>
                    <a:custGeom>
                      <a:avLst/>
                      <a:gdLst>
                        <a:gd name="T0" fmla="*/ 175 w 249"/>
                        <a:gd name="T1" fmla="*/ 0 h 249"/>
                        <a:gd name="T2" fmla="*/ 175 w 249"/>
                        <a:gd name="T3" fmla="*/ 11 h 249"/>
                        <a:gd name="T4" fmla="*/ 187 w 249"/>
                        <a:gd name="T5" fmla="*/ 25 h 249"/>
                        <a:gd name="T6" fmla="*/ 199 w 249"/>
                        <a:gd name="T7" fmla="*/ 36 h 249"/>
                        <a:gd name="T8" fmla="*/ 211 w 249"/>
                        <a:gd name="T9" fmla="*/ 36 h 249"/>
                        <a:gd name="T10" fmla="*/ 236 w 249"/>
                        <a:gd name="T11" fmla="*/ 87 h 249"/>
                        <a:gd name="T12" fmla="*/ 248 w 249"/>
                        <a:gd name="T13" fmla="*/ 125 h 249"/>
                        <a:gd name="T14" fmla="*/ 236 w 249"/>
                        <a:gd name="T15" fmla="*/ 174 h 249"/>
                        <a:gd name="T16" fmla="*/ 211 w 249"/>
                        <a:gd name="T17" fmla="*/ 210 h 249"/>
                        <a:gd name="T18" fmla="*/ 175 w 249"/>
                        <a:gd name="T19" fmla="*/ 234 h 249"/>
                        <a:gd name="T20" fmla="*/ 125 w 249"/>
                        <a:gd name="T21" fmla="*/ 248 h 249"/>
                        <a:gd name="T22" fmla="*/ 87 w 249"/>
                        <a:gd name="T23" fmla="*/ 234 h 249"/>
                        <a:gd name="T24" fmla="*/ 50 w 249"/>
                        <a:gd name="T25" fmla="*/ 210 h 249"/>
                        <a:gd name="T26" fmla="*/ 38 w 249"/>
                        <a:gd name="T27" fmla="*/ 199 h 249"/>
                        <a:gd name="T28" fmla="*/ 0 w 249"/>
                        <a:gd name="T29" fmla="*/ 161 h 249"/>
                        <a:gd name="T30" fmla="*/ 175 w 249"/>
                        <a:gd name="T31" fmla="*/ 0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249"/>
                        <a:gd name="T50" fmla="*/ 249 w 249"/>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249">
                          <a:moveTo>
                            <a:pt x="175" y="0"/>
                          </a:moveTo>
                          <a:lnTo>
                            <a:pt x="175" y="11"/>
                          </a:lnTo>
                          <a:lnTo>
                            <a:pt x="187" y="25"/>
                          </a:lnTo>
                          <a:lnTo>
                            <a:pt x="199" y="36"/>
                          </a:lnTo>
                          <a:lnTo>
                            <a:pt x="211" y="36"/>
                          </a:lnTo>
                          <a:lnTo>
                            <a:pt x="236" y="87"/>
                          </a:lnTo>
                          <a:lnTo>
                            <a:pt x="248" y="125"/>
                          </a:lnTo>
                          <a:lnTo>
                            <a:pt x="236" y="174"/>
                          </a:lnTo>
                          <a:lnTo>
                            <a:pt x="211" y="210"/>
                          </a:lnTo>
                          <a:lnTo>
                            <a:pt x="175" y="234"/>
                          </a:lnTo>
                          <a:lnTo>
                            <a:pt x="125" y="248"/>
                          </a:lnTo>
                          <a:lnTo>
                            <a:pt x="87" y="234"/>
                          </a:lnTo>
                          <a:lnTo>
                            <a:pt x="50" y="210"/>
                          </a:lnTo>
                          <a:lnTo>
                            <a:pt x="38" y="199"/>
                          </a:lnTo>
                          <a:lnTo>
                            <a:pt x="0" y="161"/>
                          </a:lnTo>
                          <a:lnTo>
                            <a:pt x="17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99" name="Freeform 900">
                      <a:extLst>
                        <a:ext uri="{FF2B5EF4-FFF2-40B4-BE49-F238E27FC236}">
                          <a16:creationId xmlns:a16="http://schemas.microsoft.com/office/drawing/2014/main" id="{8B65291D-F016-45E6-8F75-496ABFC6D829}"/>
                        </a:ext>
                      </a:extLst>
                    </p:cNvPr>
                    <p:cNvSpPr>
                      <a:spLocks/>
                    </p:cNvSpPr>
                    <p:nvPr/>
                  </p:nvSpPr>
                  <p:spPr bwMode="auto">
                    <a:xfrm>
                      <a:off x="1996" y="3110"/>
                      <a:ext cx="259" cy="256"/>
                    </a:xfrm>
                    <a:custGeom>
                      <a:avLst/>
                      <a:gdLst>
                        <a:gd name="T0" fmla="*/ 180 w 259"/>
                        <a:gd name="T1" fmla="*/ 0 h 256"/>
                        <a:gd name="T2" fmla="*/ 180 w 259"/>
                        <a:gd name="T3" fmla="*/ 11 h 256"/>
                        <a:gd name="T4" fmla="*/ 193 w 259"/>
                        <a:gd name="T5" fmla="*/ 27 h 256"/>
                        <a:gd name="T6" fmla="*/ 207 w 259"/>
                        <a:gd name="T7" fmla="*/ 38 h 256"/>
                        <a:gd name="T8" fmla="*/ 219 w 259"/>
                        <a:gd name="T9" fmla="*/ 38 h 256"/>
                        <a:gd name="T10" fmla="*/ 245 w 259"/>
                        <a:gd name="T11" fmla="*/ 89 h 256"/>
                        <a:gd name="T12" fmla="*/ 258 w 259"/>
                        <a:gd name="T13" fmla="*/ 127 h 256"/>
                        <a:gd name="T14" fmla="*/ 245 w 259"/>
                        <a:gd name="T15" fmla="*/ 179 h 256"/>
                        <a:gd name="T16" fmla="*/ 219 w 259"/>
                        <a:gd name="T17" fmla="*/ 217 h 256"/>
                        <a:gd name="T18" fmla="*/ 180 w 259"/>
                        <a:gd name="T19" fmla="*/ 241 h 256"/>
                        <a:gd name="T20" fmla="*/ 130 w 259"/>
                        <a:gd name="T21" fmla="*/ 255 h 256"/>
                        <a:gd name="T22" fmla="*/ 91 w 259"/>
                        <a:gd name="T23" fmla="*/ 241 h 256"/>
                        <a:gd name="T24" fmla="*/ 51 w 259"/>
                        <a:gd name="T25" fmla="*/ 217 h 256"/>
                        <a:gd name="T26" fmla="*/ 39 w 259"/>
                        <a:gd name="T27" fmla="*/ 203 h 256"/>
                        <a:gd name="T28" fmla="*/ 0 w 259"/>
                        <a:gd name="T29" fmla="*/ 165 h 256"/>
                        <a:gd name="T30" fmla="*/ 180 w 259"/>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
                        <a:gd name="T49" fmla="*/ 0 h 256"/>
                        <a:gd name="T50" fmla="*/ 259 w 259"/>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 h="256">
                          <a:moveTo>
                            <a:pt x="180" y="0"/>
                          </a:moveTo>
                          <a:lnTo>
                            <a:pt x="180" y="11"/>
                          </a:lnTo>
                          <a:lnTo>
                            <a:pt x="193" y="27"/>
                          </a:lnTo>
                          <a:lnTo>
                            <a:pt x="207" y="38"/>
                          </a:lnTo>
                          <a:lnTo>
                            <a:pt x="219" y="38"/>
                          </a:lnTo>
                          <a:lnTo>
                            <a:pt x="245" y="89"/>
                          </a:lnTo>
                          <a:lnTo>
                            <a:pt x="258" y="127"/>
                          </a:lnTo>
                          <a:lnTo>
                            <a:pt x="245" y="179"/>
                          </a:lnTo>
                          <a:lnTo>
                            <a:pt x="219" y="217"/>
                          </a:lnTo>
                          <a:lnTo>
                            <a:pt x="180" y="241"/>
                          </a:lnTo>
                          <a:lnTo>
                            <a:pt x="130" y="255"/>
                          </a:lnTo>
                          <a:lnTo>
                            <a:pt x="91" y="241"/>
                          </a:lnTo>
                          <a:lnTo>
                            <a:pt x="51" y="217"/>
                          </a:lnTo>
                          <a:lnTo>
                            <a:pt x="39" y="203"/>
                          </a:lnTo>
                          <a:lnTo>
                            <a:pt x="0" y="165"/>
                          </a:lnTo>
                          <a:lnTo>
                            <a:pt x="18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53" name="Group 901">
                    <a:extLst>
                      <a:ext uri="{FF2B5EF4-FFF2-40B4-BE49-F238E27FC236}">
                        <a16:creationId xmlns:a16="http://schemas.microsoft.com/office/drawing/2014/main" id="{4D3B6F12-260C-4FEC-A7C3-A0F5E5D872CD}"/>
                      </a:ext>
                    </a:extLst>
                  </p:cNvPr>
                  <p:cNvGrpSpPr>
                    <a:grpSpLocks/>
                  </p:cNvGrpSpPr>
                  <p:nvPr/>
                </p:nvGrpSpPr>
                <p:grpSpPr bwMode="auto">
                  <a:xfrm>
                    <a:off x="2531" y="2235"/>
                    <a:ext cx="112" cy="88"/>
                    <a:chOff x="2139" y="2890"/>
                    <a:chExt cx="263" cy="276"/>
                  </a:xfrm>
                </p:grpSpPr>
                <p:sp>
                  <p:nvSpPr>
                    <p:cNvPr id="296" name="Freeform 902">
                      <a:extLst>
                        <a:ext uri="{FF2B5EF4-FFF2-40B4-BE49-F238E27FC236}">
                          <a16:creationId xmlns:a16="http://schemas.microsoft.com/office/drawing/2014/main" id="{D910DC12-63E4-4960-92FE-09316801DFDF}"/>
                        </a:ext>
                      </a:extLst>
                    </p:cNvPr>
                    <p:cNvSpPr>
                      <a:spLocks/>
                    </p:cNvSpPr>
                    <p:nvPr/>
                  </p:nvSpPr>
                  <p:spPr bwMode="auto">
                    <a:xfrm>
                      <a:off x="2139" y="2890"/>
                      <a:ext cx="251" cy="263"/>
                    </a:xfrm>
                    <a:custGeom>
                      <a:avLst/>
                      <a:gdLst>
                        <a:gd name="T0" fmla="*/ 235 w 251"/>
                        <a:gd name="T1" fmla="*/ 0 h 263"/>
                        <a:gd name="T2" fmla="*/ 250 w 251"/>
                        <a:gd name="T3" fmla="*/ 16 h 263"/>
                        <a:gd name="T4" fmla="*/ 29 w 251"/>
                        <a:gd name="T5" fmla="*/ 262 h 263"/>
                        <a:gd name="T6" fmla="*/ 0 w 251"/>
                        <a:gd name="T7" fmla="*/ 246 h 263"/>
                        <a:gd name="T8" fmla="*/ 235 w 251"/>
                        <a:gd name="T9" fmla="*/ 0 h 263"/>
                        <a:gd name="T10" fmla="*/ 0 60000 65536"/>
                        <a:gd name="T11" fmla="*/ 0 60000 65536"/>
                        <a:gd name="T12" fmla="*/ 0 60000 65536"/>
                        <a:gd name="T13" fmla="*/ 0 60000 65536"/>
                        <a:gd name="T14" fmla="*/ 0 60000 65536"/>
                        <a:gd name="T15" fmla="*/ 0 w 251"/>
                        <a:gd name="T16" fmla="*/ 0 h 263"/>
                        <a:gd name="T17" fmla="*/ 251 w 251"/>
                        <a:gd name="T18" fmla="*/ 263 h 263"/>
                      </a:gdLst>
                      <a:ahLst/>
                      <a:cxnLst>
                        <a:cxn ang="T10">
                          <a:pos x="T0" y="T1"/>
                        </a:cxn>
                        <a:cxn ang="T11">
                          <a:pos x="T2" y="T3"/>
                        </a:cxn>
                        <a:cxn ang="T12">
                          <a:pos x="T4" y="T5"/>
                        </a:cxn>
                        <a:cxn ang="T13">
                          <a:pos x="T6" y="T7"/>
                        </a:cxn>
                        <a:cxn ang="T14">
                          <a:pos x="T8" y="T9"/>
                        </a:cxn>
                      </a:cxnLst>
                      <a:rect l="T15" t="T16" r="T17" b="T18"/>
                      <a:pathLst>
                        <a:path w="251" h="263">
                          <a:moveTo>
                            <a:pt x="235" y="0"/>
                          </a:moveTo>
                          <a:lnTo>
                            <a:pt x="250" y="16"/>
                          </a:lnTo>
                          <a:lnTo>
                            <a:pt x="29" y="262"/>
                          </a:lnTo>
                          <a:lnTo>
                            <a:pt x="0" y="246"/>
                          </a:lnTo>
                          <a:lnTo>
                            <a:pt x="235" y="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97" name="Freeform 903">
                      <a:extLst>
                        <a:ext uri="{FF2B5EF4-FFF2-40B4-BE49-F238E27FC236}">
                          <a16:creationId xmlns:a16="http://schemas.microsoft.com/office/drawing/2014/main" id="{0927F21A-948A-4515-BBB8-550EB1C250F0}"/>
                        </a:ext>
                      </a:extLst>
                    </p:cNvPr>
                    <p:cNvSpPr>
                      <a:spLocks/>
                    </p:cNvSpPr>
                    <p:nvPr/>
                  </p:nvSpPr>
                  <p:spPr bwMode="auto">
                    <a:xfrm>
                      <a:off x="2144" y="2892"/>
                      <a:ext cx="258" cy="274"/>
                    </a:xfrm>
                    <a:custGeom>
                      <a:avLst/>
                      <a:gdLst>
                        <a:gd name="T0" fmla="*/ 242 w 258"/>
                        <a:gd name="T1" fmla="*/ 0 h 274"/>
                        <a:gd name="T2" fmla="*/ 257 w 258"/>
                        <a:gd name="T3" fmla="*/ 16 h 274"/>
                        <a:gd name="T4" fmla="*/ 31 w 258"/>
                        <a:gd name="T5" fmla="*/ 273 h 274"/>
                        <a:gd name="T6" fmla="*/ 0 w 258"/>
                        <a:gd name="T7" fmla="*/ 257 h 274"/>
                        <a:gd name="T8" fmla="*/ 242 w 258"/>
                        <a:gd name="T9" fmla="*/ 0 h 274"/>
                        <a:gd name="T10" fmla="*/ 0 60000 65536"/>
                        <a:gd name="T11" fmla="*/ 0 60000 65536"/>
                        <a:gd name="T12" fmla="*/ 0 60000 65536"/>
                        <a:gd name="T13" fmla="*/ 0 60000 65536"/>
                        <a:gd name="T14" fmla="*/ 0 60000 65536"/>
                        <a:gd name="T15" fmla="*/ 0 w 258"/>
                        <a:gd name="T16" fmla="*/ 0 h 274"/>
                        <a:gd name="T17" fmla="*/ 258 w 258"/>
                        <a:gd name="T18" fmla="*/ 274 h 274"/>
                      </a:gdLst>
                      <a:ahLst/>
                      <a:cxnLst>
                        <a:cxn ang="T10">
                          <a:pos x="T0" y="T1"/>
                        </a:cxn>
                        <a:cxn ang="T11">
                          <a:pos x="T2" y="T3"/>
                        </a:cxn>
                        <a:cxn ang="T12">
                          <a:pos x="T4" y="T5"/>
                        </a:cxn>
                        <a:cxn ang="T13">
                          <a:pos x="T6" y="T7"/>
                        </a:cxn>
                        <a:cxn ang="T14">
                          <a:pos x="T8" y="T9"/>
                        </a:cxn>
                      </a:cxnLst>
                      <a:rect l="T15" t="T16" r="T17" b="T18"/>
                      <a:pathLst>
                        <a:path w="258" h="274">
                          <a:moveTo>
                            <a:pt x="242" y="0"/>
                          </a:moveTo>
                          <a:lnTo>
                            <a:pt x="257" y="16"/>
                          </a:lnTo>
                          <a:lnTo>
                            <a:pt x="31" y="273"/>
                          </a:lnTo>
                          <a:lnTo>
                            <a:pt x="0" y="257"/>
                          </a:lnTo>
                          <a:lnTo>
                            <a:pt x="242" y="0"/>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54" name="Group 904">
                    <a:extLst>
                      <a:ext uri="{FF2B5EF4-FFF2-40B4-BE49-F238E27FC236}">
                        <a16:creationId xmlns:a16="http://schemas.microsoft.com/office/drawing/2014/main" id="{1B3FF3D0-BDB4-40EA-95F3-9BB536F5BA01}"/>
                      </a:ext>
                    </a:extLst>
                  </p:cNvPr>
                  <p:cNvGrpSpPr>
                    <a:grpSpLocks/>
                  </p:cNvGrpSpPr>
                  <p:nvPr/>
                </p:nvGrpSpPr>
                <p:grpSpPr bwMode="auto">
                  <a:xfrm>
                    <a:off x="2515" y="2198"/>
                    <a:ext cx="165" cy="112"/>
                    <a:chOff x="2098" y="2775"/>
                    <a:chExt cx="389" cy="348"/>
                  </a:xfrm>
                </p:grpSpPr>
                <p:sp>
                  <p:nvSpPr>
                    <p:cNvPr id="294" name="Freeform 905">
                      <a:extLst>
                        <a:ext uri="{FF2B5EF4-FFF2-40B4-BE49-F238E27FC236}">
                          <a16:creationId xmlns:a16="http://schemas.microsoft.com/office/drawing/2014/main" id="{F204045C-AF23-4E38-AFEE-884AC9A1F378}"/>
                        </a:ext>
                      </a:extLst>
                    </p:cNvPr>
                    <p:cNvSpPr>
                      <a:spLocks/>
                    </p:cNvSpPr>
                    <p:nvPr/>
                  </p:nvSpPr>
                  <p:spPr bwMode="auto">
                    <a:xfrm>
                      <a:off x="2098" y="2775"/>
                      <a:ext cx="377" cy="337"/>
                    </a:xfrm>
                    <a:custGeom>
                      <a:avLst/>
                      <a:gdLst>
                        <a:gd name="T0" fmla="*/ 349 w 377"/>
                        <a:gd name="T1" fmla="*/ 0 h 337"/>
                        <a:gd name="T2" fmla="*/ 376 w 377"/>
                        <a:gd name="T3" fmla="*/ 25 h 337"/>
                        <a:gd name="T4" fmla="*/ 27 w 377"/>
                        <a:gd name="T5" fmla="*/ 336 h 337"/>
                        <a:gd name="T6" fmla="*/ 0 w 377"/>
                        <a:gd name="T7" fmla="*/ 311 h 337"/>
                        <a:gd name="T8" fmla="*/ 349 w 377"/>
                        <a:gd name="T9" fmla="*/ 0 h 337"/>
                        <a:gd name="T10" fmla="*/ 0 60000 65536"/>
                        <a:gd name="T11" fmla="*/ 0 60000 65536"/>
                        <a:gd name="T12" fmla="*/ 0 60000 65536"/>
                        <a:gd name="T13" fmla="*/ 0 60000 65536"/>
                        <a:gd name="T14" fmla="*/ 0 60000 65536"/>
                        <a:gd name="T15" fmla="*/ 0 w 377"/>
                        <a:gd name="T16" fmla="*/ 0 h 337"/>
                        <a:gd name="T17" fmla="*/ 377 w 377"/>
                        <a:gd name="T18" fmla="*/ 337 h 337"/>
                      </a:gdLst>
                      <a:ahLst/>
                      <a:cxnLst>
                        <a:cxn ang="T10">
                          <a:pos x="T0" y="T1"/>
                        </a:cxn>
                        <a:cxn ang="T11">
                          <a:pos x="T2" y="T3"/>
                        </a:cxn>
                        <a:cxn ang="T12">
                          <a:pos x="T4" y="T5"/>
                        </a:cxn>
                        <a:cxn ang="T13">
                          <a:pos x="T6" y="T7"/>
                        </a:cxn>
                        <a:cxn ang="T14">
                          <a:pos x="T8" y="T9"/>
                        </a:cxn>
                      </a:cxnLst>
                      <a:rect l="T15" t="T16" r="T17" b="T18"/>
                      <a:pathLst>
                        <a:path w="377" h="337">
                          <a:moveTo>
                            <a:pt x="349" y="0"/>
                          </a:moveTo>
                          <a:lnTo>
                            <a:pt x="376" y="25"/>
                          </a:lnTo>
                          <a:lnTo>
                            <a:pt x="27" y="336"/>
                          </a:lnTo>
                          <a:lnTo>
                            <a:pt x="0" y="311"/>
                          </a:lnTo>
                          <a:lnTo>
                            <a:pt x="349"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95" name="Freeform 906">
                      <a:extLst>
                        <a:ext uri="{FF2B5EF4-FFF2-40B4-BE49-F238E27FC236}">
                          <a16:creationId xmlns:a16="http://schemas.microsoft.com/office/drawing/2014/main" id="{27F9C99D-2656-4DDC-A72A-CD4BF43C6FE8}"/>
                        </a:ext>
                      </a:extLst>
                    </p:cNvPr>
                    <p:cNvSpPr>
                      <a:spLocks/>
                    </p:cNvSpPr>
                    <p:nvPr/>
                  </p:nvSpPr>
                  <p:spPr bwMode="auto">
                    <a:xfrm>
                      <a:off x="2100" y="2777"/>
                      <a:ext cx="387" cy="346"/>
                    </a:xfrm>
                    <a:custGeom>
                      <a:avLst/>
                      <a:gdLst>
                        <a:gd name="T0" fmla="*/ 357 w 387"/>
                        <a:gd name="T1" fmla="*/ 0 h 346"/>
                        <a:gd name="T2" fmla="*/ 386 w 387"/>
                        <a:gd name="T3" fmla="*/ 25 h 346"/>
                        <a:gd name="T4" fmla="*/ 29 w 387"/>
                        <a:gd name="T5" fmla="*/ 345 h 346"/>
                        <a:gd name="T6" fmla="*/ 0 w 387"/>
                        <a:gd name="T7" fmla="*/ 320 h 346"/>
                        <a:gd name="T8" fmla="*/ 357 w 387"/>
                        <a:gd name="T9" fmla="*/ 0 h 346"/>
                        <a:gd name="T10" fmla="*/ 0 60000 65536"/>
                        <a:gd name="T11" fmla="*/ 0 60000 65536"/>
                        <a:gd name="T12" fmla="*/ 0 60000 65536"/>
                        <a:gd name="T13" fmla="*/ 0 60000 65536"/>
                        <a:gd name="T14" fmla="*/ 0 60000 65536"/>
                        <a:gd name="T15" fmla="*/ 0 w 387"/>
                        <a:gd name="T16" fmla="*/ 0 h 346"/>
                        <a:gd name="T17" fmla="*/ 387 w 387"/>
                        <a:gd name="T18" fmla="*/ 346 h 346"/>
                      </a:gdLst>
                      <a:ahLst/>
                      <a:cxnLst>
                        <a:cxn ang="T10">
                          <a:pos x="T0" y="T1"/>
                        </a:cxn>
                        <a:cxn ang="T11">
                          <a:pos x="T2" y="T3"/>
                        </a:cxn>
                        <a:cxn ang="T12">
                          <a:pos x="T4" y="T5"/>
                        </a:cxn>
                        <a:cxn ang="T13">
                          <a:pos x="T6" y="T7"/>
                        </a:cxn>
                        <a:cxn ang="T14">
                          <a:pos x="T8" y="T9"/>
                        </a:cxn>
                      </a:cxnLst>
                      <a:rect l="T15" t="T16" r="T17" b="T18"/>
                      <a:pathLst>
                        <a:path w="387" h="346">
                          <a:moveTo>
                            <a:pt x="357" y="0"/>
                          </a:moveTo>
                          <a:lnTo>
                            <a:pt x="386" y="25"/>
                          </a:lnTo>
                          <a:lnTo>
                            <a:pt x="29" y="345"/>
                          </a:lnTo>
                          <a:lnTo>
                            <a:pt x="0" y="320"/>
                          </a:lnTo>
                          <a:lnTo>
                            <a:pt x="357"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55" name="Group 907">
                    <a:extLst>
                      <a:ext uri="{FF2B5EF4-FFF2-40B4-BE49-F238E27FC236}">
                        <a16:creationId xmlns:a16="http://schemas.microsoft.com/office/drawing/2014/main" id="{A47AE10E-332E-48A0-93FD-E0C049F32681}"/>
                      </a:ext>
                    </a:extLst>
                  </p:cNvPr>
                  <p:cNvGrpSpPr>
                    <a:grpSpLocks/>
                  </p:cNvGrpSpPr>
                  <p:nvPr/>
                </p:nvGrpSpPr>
                <p:grpSpPr bwMode="auto">
                  <a:xfrm>
                    <a:off x="2465" y="1719"/>
                    <a:ext cx="103" cy="79"/>
                    <a:chOff x="1984" y="1290"/>
                    <a:chExt cx="244" cy="247"/>
                  </a:xfrm>
                </p:grpSpPr>
                <p:sp>
                  <p:nvSpPr>
                    <p:cNvPr id="292" name="Freeform 908">
                      <a:extLst>
                        <a:ext uri="{FF2B5EF4-FFF2-40B4-BE49-F238E27FC236}">
                          <a16:creationId xmlns:a16="http://schemas.microsoft.com/office/drawing/2014/main" id="{994331D1-C8B7-4A99-9F07-2787B59D9DA0}"/>
                        </a:ext>
                      </a:extLst>
                    </p:cNvPr>
                    <p:cNvSpPr>
                      <a:spLocks/>
                    </p:cNvSpPr>
                    <p:nvPr/>
                  </p:nvSpPr>
                  <p:spPr bwMode="auto">
                    <a:xfrm>
                      <a:off x="1984" y="1290"/>
                      <a:ext cx="237" cy="234"/>
                    </a:xfrm>
                    <a:custGeom>
                      <a:avLst/>
                      <a:gdLst>
                        <a:gd name="T0" fmla="*/ 74 w 237"/>
                        <a:gd name="T1" fmla="*/ 0 h 234"/>
                        <a:gd name="T2" fmla="*/ 50 w 237"/>
                        <a:gd name="T3" fmla="*/ 25 h 234"/>
                        <a:gd name="T4" fmla="*/ 36 w 237"/>
                        <a:gd name="T5" fmla="*/ 36 h 234"/>
                        <a:gd name="T6" fmla="*/ 0 w 237"/>
                        <a:gd name="T7" fmla="*/ 74 h 234"/>
                        <a:gd name="T8" fmla="*/ 0 w 237"/>
                        <a:gd name="T9" fmla="*/ 123 h 234"/>
                        <a:gd name="T10" fmla="*/ 0 w 237"/>
                        <a:gd name="T11" fmla="*/ 172 h 234"/>
                        <a:gd name="T12" fmla="*/ 26 w 237"/>
                        <a:gd name="T13" fmla="*/ 208 h 234"/>
                        <a:gd name="T14" fmla="*/ 62 w 237"/>
                        <a:gd name="T15" fmla="*/ 233 h 234"/>
                        <a:gd name="T16" fmla="*/ 111 w 237"/>
                        <a:gd name="T17" fmla="*/ 233 h 234"/>
                        <a:gd name="T18" fmla="*/ 163 w 237"/>
                        <a:gd name="T19" fmla="*/ 233 h 234"/>
                        <a:gd name="T20" fmla="*/ 199 w 237"/>
                        <a:gd name="T21" fmla="*/ 197 h 234"/>
                        <a:gd name="T22" fmla="*/ 236 w 237"/>
                        <a:gd name="T23" fmla="*/ 159 h 234"/>
                        <a:gd name="T24" fmla="*/ 74 w 23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0"/>
                          </a:moveTo>
                          <a:lnTo>
                            <a:pt x="50" y="25"/>
                          </a:lnTo>
                          <a:lnTo>
                            <a:pt x="36" y="36"/>
                          </a:lnTo>
                          <a:lnTo>
                            <a:pt x="0" y="74"/>
                          </a:lnTo>
                          <a:lnTo>
                            <a:pt x="0" y="123"/>
                          </a:lnTo>
                          <a:lnTo>
                            <a:pt x="0" y="172"/>
                          </a:lnTo>
                          <a:lnTo>
                            <a:pt x="26" y="208"/>
                          </a:lnTo>
                          <a:lnTo>
                            <a:pt x="62" y="233"/>
                          </a:lnTo>
                          <a:lnTo>
                            <a:pt x="111" y="233"/>
                          </a:lnTo>
                          <a:lnTo>
                            <a:pt x="163" y="233"/>
                          </a:lnTo>
                          <a:lnTo>
                            <a:pt x="199" y="197"/>
                          </a:lnTo>
                          <a:lnTo>
                            <a:pt x="236" y="159"/>
                          </a:lnTo>
                          <a:lnTo>
                            <a:pt x="74"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93" name="Freeform 909">
                      <a:extLst>
                        <a:ext uri="{FF2B5EF4-FFF2-40B4-BE49-F238E27FC236}">
                          <a16:creationId xmlns:a16="http://schemas.microsoft.com/office/drawing/2014/main" id="{46626ECF-1AF7-4889-9BDE-FB83C9F2D2A6}"/>
                        </a:ext>
                      </a:extLst>
                    </p:cNvPr>
                    <p:cNvSpPr>
                      <a:spLocks/>
                    </p:cNvSpPr>
                    <p:nvPr/>
                  </p:nvSpPr>
                  <p:spPr bwMode="auto">
                    <a:xfrm>
                      <a:off x="1986" y="1292"/>
                      <a:ext cx="242" cy="245"/>
                    </a:xfrm>
                    <a:custGeom>
                      <a:avLst/>
                      <a:gdLst>
                        <a:gd name="T0" fmla="*/ 75 w 242"/>
                        <a:gd name="T1" fmla="*/ 0 h 245"/>
                        <a:gd name="T2" fmla="*/ 50 w 242"/>
                        <a:gd name="T3" fmla="*/ 27 h 245"/>
                        <a:gd name="T4" fmla="*/ 38 w 242"/>
                        <a:gd name="T5" fmla="*/ 38 h 245"/>
                        <a:gd name="T6" fmla="*/ 0 w 242"/>
                        <a:gd name="T7" fmla="*/ 78 h 245"/>
                        <a:gd name="T8" fmla="*/ 0 w 242"/>
                        <a:gd name="T9" fmla="*/ 127 h 245"/>
                        <a:gd name="T10" fmla="*/ 0 w 242"/>
                        <a:gd name="T11" fmla="*/ 181 h 245"/>
                        <a:gd name="T12" fmla="*/ 26 w 242"/>
                        <a:gd name="T13" fmla="*/ 217 h 245"/>
                        <a:gd name="T14" fmla="*/ 63 w 242"/>
                        <a:gd name="T15" fmla="*/ 244 h 245"/>
                        <a:gd name="T16" fmla="*/ 115 w 242"/>
                        <a:gd name="T17" fmla="*/ 244 h 245"/>
                        <a:gd name="T18" fmla="*/ 164 w 242"/>
                        <a:gd name="T19" fmla="*/ 244 h 245"/>
                        <a:gd name="T20" fmla="*/ 204 w 242"/>
                        <a:gd name="T21" fmla="*/ 206 h 245"/>
                        <a:gd name="T22" fmla="*/ 241 w 242"/>
                        <a:gd name="T23" fmla="*/ 165 h 245"/>
                        <a:gd name="T24" fmla="*/ 75 w 242"/>
                        <a:gd name="T25" fmla="*/ 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245"/>
                        <a:gd name="T41" fmla="*/ 242 w 242"/>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245">
                          <a:moveTo>
                            <a:pt x="75" y="0"/>
                          </a:moveTo>
                          <a:lnTo>
                            <a:pt x="50" y="27"/>
                          </a:lnTo>
                          <a:lnTo>
                            <a:pt x="38" y="38"/>
                          </a:lnTo>
                          <a:lnTo>
                            <a:pt x="0" y="78"/>
                          </a:lnTo>
                          <a:lnTo>
                            <a:pt x="0" y="127"/>
                          </a:lnTo>
                          <a:lnTo>
                            <a:pt x="0" y="181"/>
                          </a:lnTo>
                          <a:lnTo>
                            <a:pt x="26" y="217"/>
                          </a:lnTo>
                          <a:lnTo>
                            <a:pt x="63" y="244"/>
                          </a:lnTo>
                          <a:lnTo>
                            <a:pt x="115" y="244"/>
                          </a:lnTo>
                          <a:lnTo>
                            <a:pt x="164" y="244"/>
                          </a:lnTo>
                          <a:lnTo>
                            <a:pt x="204" y="206"/>
                          </a:lnTo>
                          <a:lnTo>
                            <a:pt x="241" y="165"/>
                          </a:lnTo>
                          <a:lnTo>
                            <a:pt x="7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56" name="Group 910">
                    <a:extLst>
                      <a:ext uri="{FF2B5EF4-FFF2-40B4-BE49-F238E27FC236}">
                        <a16:creationId xmlns:a16="http://schemas.microsoft.com/office/drawing/2014/main" id="{CC0D9DCE-E728-4B1A-9041-B1F2CD0D9099}"/>
                      </a:ext>
                    </a:extLst>
                  </p:cNvPr>
                  <p:cNvGrpSpPr>
                    <a:grpSpLocks/>
                  </p:cNvGrpSpPr>
                  <p:nvPr/>
                </p:nvGrpSpPr>
                <p:grpSpPr bwMode="auto">
                  <a:xfrm>
                    <a:off x="2499" y="1690"/>
                    <a:ext cx="109" cy="83"/>
                    <a:chOff x="2061" y="1198"/>
                    <a:chExt cx="258" cy="259"/>
                  </a:xfrm>
                </p:grpSpPr>
                <p:sp>
                  <p:nvSpPr>
                    <p:cNvPr id="290" name="Freeform 911">
                      <a:extLst>
                        <a:ext uri="{FF2B5EF4-FFF2-40B4-BE49-F238E27FC236}">
                          <a16:creationId xmlns:a16="http://schemas.microsoft.com/office/drawing/2014/main" id="{A9AB5BBA-9718-4022-98BC-7A4FF3E9CD22}"/>
                        </a:ext>
                      </a:extLst>
                    </p:cNvPr>
                    <p:cNvSpPr>
                      <a:spLocks/>
                    </p:cNvSpPr>
                    <p:nvPr/>
                  </p:nvSpPr>
                  <p:spPr bwMode="auto">
                    <a:xfrm>
                      <a:off x="2061" y="1198"/>
                      <a:ext cx="248" cy="248"/>
                    </a:xfrm>
                    <a:custGeom>
                      <a:avLst/>
                      <a:gdLst>
                        <a:gd name="T0" fmla="*/ 173 w 248"/>
                        <a:gd name="T1" fmla="*/ 247 h 248"/>
                        <a:gd name="T2" fmla="*/ 173 w 248"/>
                        <a:gd name="T3" fmla="*/ 236 h 248"/>
                        <a:gd name="T4" fmla="*/ 185 w 248"/>
                        <a:gd name="T5" fmla="*/ 222 h 248"/>
                        <a:gd name="T6" fmla="*/ 197 w 248"/>
                        <a:gd name="T7" fmla="*/ 211 h 248"/>
                        <a:gd name="T8" fmla="*/ 211 w 248"/>
                        <a:gd name="T9" fmla="*/ 211 h 248"/>
                        <a:gd name="T10" fmla="*/ 235 w 248"/>
                        <a:gd name="T11" fmla="*/ 160 h 248"/>
                        <a:gd name="T12" fmla="*/ 247 w 248"/>
                        <a:gd name="T13" fmla="*/ 124 h 248"/>
                        <a:gd name="T14" fmla="*/ 235 w 248"/>
                        <a:gd name="T15" fmla="*/ 73 h 248"/>
                        <a:gd name="T16" fmla="*/ 211 w 248"/>
                        <a:gd name="T17" fmla="*/ 38 h 248"/>
                        <a:gd name="T18" fmla="*/ 173 w 248"/>
                        <a:gd name="T19" fmla="*/ 13 h 248"/>
                        <a:gd name="T20" fmla="*/ 124 w 248"/>
                        <a:gd name="T21" fmla="*/ 0 h 248"/>
                        <a:gd name="T22" fmla="*/ 88 w 248"/>
                        <a:gd name="T23" fmla="*/ 13 h 248"/>
                        <a:gd name="T24" fmla="*/ 50 w 248"/>
                        <a:gd name="T25" fmla="*/ 38 h 248"/>
                        <a:gd name="T26" fmla="*/ 38 w 248"/>
                        <a:gd name="T27" fmla="*/ 49 h 248"/>
                        <a:gd name="T28" fmla="*/ 0 w 248"/>
                        <a:gd name="T29" fmla="*/ 87 h 248"/>
                        <a:gd name="T30" fmla="*/ 173 w 248"/>
                        <a:gd name="T31" fmla="*/ 2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8"/>
                        <a:gd name="T49" fmla="*/ 0 h 248"/>
                        <a:gd name="T50" fmla="*/ 248 w 248"/>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8" h="248">
                          <a:moveTo>
                            <a:pt x="173" y="247"/>
                          </a:moveTo>
                          <a:lnTo>
                            <a:pt x="173" y="236"/>
                          </a:lnTo>
                          <a:lnTo>
                            <a:pt x="185" y="222"/>
                          </a:lnTo>
                          <a:lnTo>
                            <a:pt x="197" y="211"/>
                          </a:lnTo>
                          <a:lnTo>
                            <a:pt x="211" y="211"/>
                          </a:lnTo>
                          <a:lnTo>
                            <a:pt x="235" y="160"/>
                          </a:lnTo>
                          <a:lnTo>
                            <a:pt x="247" y="124"/>
                          </a:lnTo>
                          <a:lnTo>
                            <a:pt x="235" y="73"/>
                          </a:lnTo>
                          <a:lnTo>
                            <a:pt x="211" y="38"/>
                          </a:lnTo>
                          <a:lnTo>
                            <a:pt x="173" y="13"/>
                          </a:lnTo>
                          <a:lnTo>
                            <a:pt x="124" y="0"/>
                          </a:lnTo>
                          <a:lnTo>
                            <a:pt x="88" y="13"/>
                          </a:lnTo>
                          <a:lnTo>
                            <a:pt x="50" y="38"/>
                          </a:lnTo>
                          <a:lnTo>
                            <a:pt x="38" y="49"/>
                          </a:lnTo>
                          <a:lnTo>
                            <a:pt x="0" y="87"/>
                          </a:lnTo>
                          <a:lnTo>
                            <a:pt x="173" y="247"/>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91" name="Freeform 912">
                      <a:extLst>
                        <a:ext uri="{FF2B5EF4-FFF2-40B4-BE49-F238E27FC236}">
                          <a16:creationId xmlns:a16="http://schemas.microsoft.com/office/drawing/2014/main" id="{FC5CADB0-9E70-4656-925A-986F45F75773}"/>
                        </a:ext>
                      </a:extLst>
                    </p:cNvPr>
                    <p:cNvSpPr>
                      <a:spLocks/>
                    </p:cNvSpPr>
                    <p:nvPr/>
                  </p:nvSpPr>
                  <p:spPr bwMode="auto">
                    <a:xfrm>
                      <a:off x="2064" y="1200"/>
                      <a:ext cx="255" cy="257"/>
                    </a:xfrm>
                    <a:custGeom>
                      <a:avLst/>
                      <a:gdLst>
                        <a:gd name="T0" fmla="*/ 179 w 255"/>
                        <a:gd name="T1" fmla="*/ 256 h 257"/>
                        <a:gd name="T2" fmla="*/ 179 w 255"/>
                        <a:gd name="T3" fmla="*/ 245 h 257"/>
                        <a:gd name="T4" fmla="*/ 191 w 255"/>
                        <a:gd name="T5" fmla="*/ 229 h 257"/>
                        <a:gd name="T6" fmla="*/ 203 w 255"/>
                        <a:gd name="T7" fmla="*/ 218 h 257"/>
                        <a:gd name="T8" fmla="*/ 216 w 255"/>
                        <a:gd name="T9" fmla="*/ 218 h 257"/>
                        <a:gd name="T10" fmla="*/ 242 w 255"/>
                        <a:gd name="T11" fmla="*/ 167 h 257"/>
                        <a:gd name="T12" fmla="*/ 254 w 255"/>
                        <a:gd name="T13" fmla="*/ 129 h 257"/>
                        <a:gd name="T14" fmla="*/ 242 w 255"/>
                        <a:gd name="T15" fmla="*/ 76 h 257"/>
                        <a:gd name="T16" fmla="*/ 216 w 255"/>
                        <a:gd name="T17" fmla="*/ 38 h 257"/>
                        <a:gd name="T18" fmla="*/ 179 w 255"/>
                        <a:gd name="T19" fmla="*/ 13 h 257"/>
                        <a:gd name="T20" fmla="*/ 127 w 255"/>
                        <a:gd name="T21" fmla="*/ 0 h 257"/>
                        <a:gd name="T22" fmla="*/ 89 w 255"/>
                        <a:gd name="T23" fmla="*/ 13 h 257"/>
                        <a:gd name="T24" fmla="*/ 52 w 255"/>
                        <a:gd name="T25" fmla="*/ 38 h 257"/>
                        <a:gd name="T26" fmla="*/ 38 w 255"/>
                        <a:gd name="T27" fmla="*/ 51 h 257"/>
                        <a:gd name="T28" fmla="*/ 0 w 255"/>
                        <a:gd name="T29" fmla="*/ 91 h 257"/>
                        <a:gd name="T30" fmla="*/ 179 w 255"/>
                        <a:gd name="T31" fmla="*/ 25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5"/>
                        <a:gd name="T49" fmla="*/ 0 h 257"/>
                        <a:gd name="T50" fmla="*/ 255 w 255"/>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5" h="257">
                          <a:moveTo>
                            <a:pt x="179" y="256"/>
                          </a:moveTo>
                          <a:lnTo>
                            <a:pt x="179" y="245"/>
                          </a:lnTo>
                          <a:lnTo>
                            <a:pt x="191" y="229"/>
                          </a:lnTo>
                          <a:lnTo>
                            <a:pt x="203" y="218"/>
                          </a:lnTo>
                          <a:lnTo>
                            <a:pt x="216" y="218"/>
                          </a:lnTo>
                          <a:lnTo>
                            <a:pt x="242" y="167"/>
                          </a:lnTo>
                          <a:lnTo>
                            <a:pt x="254" y="129"/>
                          </a:lnTo>
                          <a:lnTo>
                            <a:pt x="242" y="76"/>
                          </a:lnTo>
                          <a:lnTo>
                            <a:pt x="216" y="38"/>
                          </a:lnTo>
                          <a:lnTo>
                            <a:pt x="179" y="13"/>
                          </a:lnTo>
                          <a:lnTo>
                            <a:pt x="127" y="0"/>
                          </a:lnTo>
                          <a:lnTo>
                            <a:pt x="89" y="13"/>
                          </a:lnTo>
                          <a:lnTo>
                            <a:pt x="52" y="38"/>
                          </a:lnTo>
                          <a:lnTo>
                            <a:pt x="38" y="51"/>
                          </a:lnTo>
                          <a:lnTo>
                            <a:pt x="0" y="91"/>
                          </a:lnTo>
                          <a:lnTo>
                            <a:pt x="179" y="256"/>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257" name="Freeform 913">
                    <a:extLst>
                      <a:ext uri="{FF2B5EF4-FFF2-40B4-BE49-F238E27FC236}">
                        <a16:creationId xmlns:a16="http://schemas.microsoft.com/office/drawing/2014/main" id="{DF9F058A-BF34-4CA7-A121-0B3095512C66}"/>
                      </a:ext>
                    </a:extLst>
                  </p:cNvPr>
                  <p:cNvSpPr>
                    <a:spLocks/>
                  </p:cNvSpPr>
                  <p:nvPr/>
                </p:nvSpPr>
                <p:spPr bwMode="auto">
                  <a:xfrm>
                    <a:off x="2566" y="1771"/>
                    <a:ext cx="90" cy="66"/>
                  </a:xfrm>
                  <a:custGeom>
                    <a:avLst/>
                    <a:gdLst>
                      <a:gd name="T0" fmla="*/ 0 w 210"/>
                      <a:gd name="T1" fmla="*/ 0 h 206"/>
                      <a:gd name="T2" fmla="*/ 0 w 210"/>
                      <a:gd name="T3" fmla="*/ 0 h 206"/>
                      <a:gd name="T4" fmla="*/ 3 w 210"/>
                      <a:gd name="T5" fmla="*/ 1 h 206"/>
                      <a:gd name="T6" fmla="*/ 3 w 210"/>
                      <a:gd name="T7" fmla="*/ 1 h 206"/>
                      <a:gd name="T8" fmla="*/ 0 w 210"/>
                      <a:gd name="T9" fmla="*/ 0 h 206"/>
                      <a:gd name="T10" fmla="*/ 0 60000 65536"/>
                      <a:gd name="T11" fmla="*/ 0 60000 65536"/>
                      <a:gd name="T12" fmla="*/ 0 60000 65536"/>
                      <a:gd name="T13" fmla="*/ 0 60000 65536"/>
                      <a:gd name="T14" fmla="*/ 0 60000 65536"/>
                      <a:gd name="T15" fmla="*/ 0 w 210"/>
                      <a:gd name="T16" fmla="*/ 0 h 206"/>
                      <a:gd name="T17" fmla="*/ 210 w 210"/>
                      <a:gd name="T18" fmla="*/ 206 h 206"/>
                    </a:gdLst>
                    <a:ahLst/>
                    <a:cxnLst>
                      <a:cxn ang="T10">
                        <a:pos x="T0" y="T1"/>
                      </a:cxn>
                      <a:cxn ang="T11">
                        <a:pos x="T2" y="T3"/>
                      </a:cxn>
                      <a:cxn ang="T12">
                        <a:pos x="T4" y="T5"/>
                      </a:cxn>
                      <a:cxn ang="T13">
                        <a:pos x="T6" y="T7"/>
                      </a:cxn>
                      <a:cxn ang="T14">
                        <a:pos x="T8" y="T9"/>
                      </a:cxn>
                    </a:cxnLst>
                    <a:rect l="T15" t="T16" r="T17" b="T18"/>
                    <a:pathLst>
                      <a:path w="210" h="206">
                        <a:moveTo>
                          <a:pt x="0" y="11"/>
                        </a:moveTo>
                        <a:lnTo>
                          <a:pt x="24" y="0"/>
                        </a:lnTo>
                        <a:lnTo>
                          <a:pt x="209" y="180"/>
                        </a:lnTo>
                        <a:lnTo>
                          <a:pt x="197" y="205"/>
                        </a:lnTo>
                        <a:lnTo>
                          <a:pt x="0" y="11"/>
                        </a:lnTo>
                      </a:path>
                    </a:pathLst>
                  </a:custGeom>
                  <a:solidFill>
                    <a:srgbClr val="FFFF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258" name="Group 914">
                    <a:extLst>
                      <a:ext uri="{FF2B5EF4-FFF2-40B4-BE49-F238E27FC236}">
                        <a16:creationId xmlns:a16="http://schemas.microsoft.com/office/drawing/2014/main" id="{87D30CD0-AF6D-4B64-92CE-F143FC6C747D}"/>
                      </a:ext>
                    </a:extLst>
                  </p:cNvPr>
                  <p:cNvGrpSpPr>
                    <a:grpSpLocks/>
                  </p:cNvGrpSpPr>
                  <p:nvPr/>
                </p:nvGrpSpPr>
                <p:grpSpPr bwMode="auto">
                  <a:xfrm>
                    <a:off x="2576" y="1769"/>
                    <a:ext cx="67" cy="55"/>
                    <a:chOff x="2243" y="1441"/>
                    <a:chExt cx="159" cy="177"/>
                  </a:xfrm>
                </p:grpSpPr>
                <p:sp>
                  <p:nvSpPr>
                    <p:cNvPr id="288" name="Freeform 915">
                      <a:extLst>
                        <a:ext uri="{FF2B5EF4-FFF2-40B4-BE49-F238E27FC236}">
                          <a16:creationId xmlns:a16="http://schemas.microsoft.com/office/drawing/2014/main" id="{05B6E36B-C8E1-458A-9BD1-B444D4BA3949}"/>
                        </a:ext>
                      </a:extLst>
                    </p:cNvPr>
                    <p:cNvSpPr>
                      <a:spLocks/>
                    </p:cNvSpPr>
                    <p:nvPr/>
                  </p:nvSpPr>
                  <p:spPr bwMode="auto">
                    <a:xfrm>
                      <a:off x="2243" y="1441"/>
                      <a:ext cx="149" cy="168"/>
                    </a:xfrm>
                    <a:custGeom>
                      <a:avLst/>
                      <a:gdLst>
                        <a:gd name="T0" fmla="*/ 0 w 149"/>
                        <a:gd name="T1" fmla="*/ 9 h 168"/>
                        <a:gd name="T2" fmla="*/ 17 w 149"/>
                        <a:gd name="T3" fmla="*/ 0 h 168"/>
                        <a:gd name="T4" fmla="*/ 148 w 149"/>
                        <a:gd name="T5" fmla="*/ 147 h 168"/>
                        <a:gd name="T6" fmla="*/ 140 w 149"/>
                        <a:gd name="T7" fmla="*/ 167 h 168"/>
                        <a:gd name="T8" fmla="*/ 0 w 149"/>
                        <a:gd name="T9" fmla="*/ 9 h 168"/>
                        <a:gd name="T10" fmla="*/ 0 60000 65536"/>
                        <a:gd name="T11" fmla="*/ 0 60000 65536"/>
                        <a:gd name="T12" fmla="*/ 0 60000 65536"/>
                        <a:gd name="T13" fmla="*/ 0 60000 65536"/>
                        <a:gd name="T14" fmla="*/ 0 60000 65536"/>
                        <a:gd name="T15" fmla="*/ 0 w 149"/>
                        <a:gd name="T16" fmla="*/ 0 h 168"/>
                        <a:gd name="T17" fmla="*/ 149 w 149"/>
                        <a:gd name="T18" fmla="*/ 168 h 168"/>
                      </a:gdLst>
                      <a:ahLst/>
                      <a:cxnLst>
                        <a:cxn ang="T10">
                          <a:pos x="T0" y="T1"/>
                        </a:cxn>
                        <a:cxn ang="T11">
                          <a:pos x="T2" y="T3"/>
                        </a:cxn>
                        <a:cxn ang="T12">
                          <a:pos x="T4" y="T5"/>
                        </a:cxn>
                        <a:cxn ang="T13">
                          <a:pos x="T6" y="T7"/>
                        </a:cxn>
                        <a:cxn ang="T14">
                          <a:pos x="T8" y="T9"/>
                        </a:cxn>
                      </a:cxnLst>
                      <a:rect l="T15" t="T16" r="T17" b="T18"/>
                      <a:pathLst>
                        <a:path w="149" h="168">
                          <a:moveTo>
                            <a:pt x="0" y="9"/>
                          </a:moveTo>
                          <a:lnTo>
                            <a:pt x="17" y="0"/>
                          </a:lnTo>
                          <a:lnTo>
                            <a:pt x="148" y="147"/>
                          </a:lnTo>
                          <a:lnTo>
                            <a:pt x="140" y="167"/>
                          </a:lnTo>
                          <a:lnTo>
                            <a:pt x="0" y="9"/>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89" name="Freeform 916">
                      <a:extLst>
                        <a:ext uri="{FF2B5EF4-FFF2-40B4-BE49-F238E27FC236}">
                          <a16:creationId xmlns:a16="http://schemas.microsoft.com/office/drawing/2014/main" id="{830EBA2E-30ED-45EE-A13E-B564205A4F9D}"/>
                        </a:ext>
                      </a:extLst>
                    </p:cNvPr>
                    <p:cNvSpPr>
                      <a:spLocks/>
                    </p:cNvSpPr>
                    <p:nvPr/>
                  </p:nvSpPr>
                  <p:spPr bwMode="auto">
                    <a:xfrm>
                      <a:off x="2246" y="1443"/>
                      <a:ext cx="156" cy="175"/>
                    </a:xfrm>
                    <a:custGeom>
                      <a:avLst/>
                      <a:gdLst>
                        <a:gd name="T0" fmla="*/ 0 w 156"/>
                        <a:gd name="T1" fmla="*/ 11 h 175"/>
                        <a:gd name="T2" fmla="*/ 19 w 156"/>
                        <a:gd name="T3" fmla="*/ 0 h 175"/>
                        <a:gd name="T4" fmla="*/ 155 w 156"/>
                        <a:gd name="T5" fmla="*/ 154 h 175"/>
                        <a:gd name="T6" fmla="*/ 147 w 156"/>
                        <a:gd name="T7" fmla="*/ 174 h 175"/>
                        <a:gd name="T8" fmla="*/ 0 w 156"/>
                        <a:gd name="T9" fmla="*/ 11 h 175"/>
                        <a:gd name="T10" fmla="*/ 0 60000 65536"/>
                        <a:gd name="T11" fmla="*/ 0 60000 65536"/>
                        <a:gd name="T12" fmla="*/ 0 60000 65536"/>
                        <a:gd name="T13" fmla="*/ 0 60000 65536"/>
                        <a:gd name="T14" fmla="*/ 0 60000 65536"/>
                        <a:gd name="T15" fmla="*/ 0 w 156"/>
                        <a:gd name="T16" fmla="*/ 0 h 175"/>
                        <a:gd name="T17" fmla="*/ 156 w 156"/>
                        <a:gd name="T18" fmla="*/ 175 h 175"/>
                      </a:gdLst>
                      <a:ahLst/>
                      <a:cxnLst>
                        <a:cxn ang="T10">
                          <a:pos x="T0" y="T1"/>
                        </a:cxn>
                        <a:cxn ang="T11">
                          <a:pos x="T2" y="T3"/>
                        </a:cxn>
                        <a:cxn ang="T12">
                          <a:pos x="T4" y="T5"/>
                        </a:cxn>
                        <a:cxn ang="T13">
                          <a:pos x="T6" y="T7"/>
                        </a:cxn>
                        <a:cxn ang="T14">
                          <a:pos x="T8" y="T9"/>
                        </a:cxn>
                      </a:cxnLst>
                      <a:rect l="T15" t="T16" r="T17" b="T18"/>
                      <a:pathLst>
                        <a:path w="156" h="175">
                          <a:moveTo>
                            <a:pt x="0" y="11"/>
                          </a:moveTo>
                          <a:lnTo>
                            <a:pt x="19" y="0"/>
                          </a:lnTo>
                          <a:lnTo>
                            <a:pt x="155" y="154"/>
                          </a:lnTo>
                          <a:lnTo>
                            <a:pt x="147" y="174"/>
                          </a:lnTo>
                          <a:lnTo>
                            <a:pt x="0" y="11"/>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59" name="Group 917">
                    <a:extLst>
                      <a:ext uri="{FF2B5EF4-FFF2-40B4-BE49-F238E27FC236}">
                        <a16:creationId xmlns:a16="http://schemas.microsoft.com/office/drawing/2014/main" id="{D04A1E87-DBB7-4211-A4BE-8E7E162C15F2}"/>
                      </a:ext>
                    </a:extLst>
                  </p:cNvPr>
                  <p:cNvGrpSpPr>
                    <a:grpSpLocks/>
                  </p:cNvGrpSpPr>
                  <p:nvPr/>
                </p:nvGrpSpPr>
                <p:grpSpPr bwMode="auto">
                  <a:xfrm>
                    <a:off x="2550" y="1773"/>
                    <a:ext cx="148" cy="110"/>
                    <a:chOff x="2186" y="1455"/>
                    <a:chExt cx="345" cy="344"/>
                  </a:xfrm>
                </p:grpSpPr>
                <p:sp>
                  <p:nvSpPr>
                    <p:cNvPr id="286" name="Freeform 918">
                      <a:extLst>
                        <a:ext uri="{FF2B5EF4-FFF2-40B4-BE49-F238E27FC236}">
                          <a16:creationId xmlns:a16="http://schemas.microsoft.com/office/drawing/2014/main" id="{E4D3C83C-F472-42C2-8E19-CA09C273875D}"/>
                        </a:ext>
                      </a:extLst>
                    </p:cNvPr>
                    <p:cNvSpPr>
                      <a:spLocks/>
                    </p:cNvSpPr>
                    <p:nvPr/>
                  </p:nvSpPr>
                  <p:spPr bwMode="auto">
                    <a:xfrm>
                      <a:off x="2186" y="1455"/>
                      <a:ext cx="331" cy="333"/>
                    </a:xfrm>
                    <a:custGeom>
                      <a:avLst/>
                      <a:gdLst>
                        <a:gd name="T0" fmla="*/ 0 w 331"/>
                        <a:gd name="T1" fmla="*/ 13 h 333"/>
                        <a:gd name="T2" fmla="*/ 26 w 331"/>
                        <a:gd name="T3" fmla="*/ 0 h 333"/>
                        <a:gd name="T4" fmla="*/ 330 w 331"/>
                        <a:gd name="T5" fmla="*/ 318 h 333"/>
                        <a:gd name="T6" fmla="*/ 306 w 331"/>
                        <a:gd name="T7" fmla="*/ 332 h 333"/>
                        <a:gd name="T8" fmla="*/ 0 w 331"/>
                        <a:gd name="T9" fmla="*/ 13 h 333"/>
                        <a:gd name="T10" fmla="*/ 0 60000 65536"/>
                        <a:gd name="T11" fmla="*/ 0 60000 65536"/>
                        <a:gd name="T12" fmla="*/ 0 60000 65536"/>
                        <a:gd name="T13" fmla="*/ 0 60000 65536"/>
                        <a:gd name="T14" fmla="*/ 0 60000 65536"/>
                        <a:gd name="T15" fmla="*/ 0 w 331"/>
                        <a:gd name="T16" fmla="*/ 0 h 333"/>
                        <a:gd name="T17" fmla="*/ 331 w 331"/>
                        <a:gd name="T18" fmla="*/ 333 h 333"/>
                      </a:gdLst>
                      <a:ahLst/>
                      <a:cxnLst>
                        <a:cxn ang="T10">
                          <a:pos x="T0" y="T1"/>
                        </a:cxn>
                        <a:cxn ang="T11">
                          <a:pos x="T2" y="T3"/>
                        </a:cxn>
                        <a:cxn ang="T12">
                          <a:pos x="T4" y="T5"/>
                        </a:cxn>
                        <a:cxn ang="T13">
                          <a:pos x="T6" y="T7"/>
                        </a:cxn>
                        <a:cxn ang="T14">
                          <a:pos x="T8" y="T9"/>
                        </a:cxn>
                      </a:cxnLst>
                      <a:rect l="T15" t="T16" r="T17" b="T18"/>
                      <a:pathLst>
                        <a:path w="331" h="333">
                          <a:moveTo>
                            <a:pt x="0" y="13"/>
                          </a:moveTo>
                          <a:lnTo>
                            <a:pt x="26" y="0"/>
                          </a:lnTo>
                          <a:lnTo>
                            <a:pt x="330" y="318"/>
                          </a:lnTo>
                          <a:lnTo>
                            <a:pt x="306" y="332"/>
                          </a:lnTo>
                          <a:lnTo>
                            <a:pt x="0" y="1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87" name="Freeform 919">
                      <a:extLst>
                        <a:ext uri="{FF2B5EF4-FFF2-40B4-BE49-F238E27FC236}">
                          <a16:creationId xmlns:a16="http://schemas.microsoft.com/office/drawing/2014/main" id="{3F074938-CD1F-438D-87A5-7A3AE1A4041B}"/>
                        </a:ext>
                      </a:extLst>
                    </p:cNvPr>
                    <p:cNvSpPr>
                      <a:spLocks/>
                    </p:cNvSpPr>
                    <p:nvPr/>
                  </p:nvSpPr>
                  <p:spPr bwMode="auto">
                    <a:xfrm>
                      <a:off x="2186" y="1457"/>
                      <a:ext cx="345" cy="342"/>
                    </a:xfrm>
                    <a:custGeom>
                      <a:avLst/>
                      <a:gdLst>
                        <a:gd name="T0" fmla="*/ 0 w 345"/>
                        <a:gd name="T1" fmla="*/ 13 h 342"/>
                        <a:gd name="T2" fmla="*/ 26 w 345"/>
                        <a:gd name="T3" fmla="*/ 0 h 342"/>
                        <a:gd name="T4" fmla="*/ 344 w 345"/>
                        <a:gd name="T5" fmla="*/ 327 h 342"/>
                        <a:gd name="T6" fmla="*/ 320 w 345"/>
                        <a:gd name="T7" fmla="*/ 341 h 342"/>
                        <a:gd name="T8" fmla="*/ 0 w 345"/>
                        <a:gd name="T9" fmla="*/ 13 h 342"/>
                        <a:gd name="T10" fmla="*/ 0 60000 65536"/>
                        <a:gd name="T11" fmla="*/ 0 60000 65536"/>
                        <a:gd name="T12" fmla="*/ 0 60000 65536"/>
                        <a:gd name="T13" fmla="*/ 0 60000 65536"/>
                        <a:gd name="T14" fmla="*/ 0 60000 65536"/>
                        <a:gd name="T15" fmla="*/ 0 w 345"/>
                        <a:gd name="T16" fmla="*/ 0 h 342"/>
                        <a:gd name="T17" fmla="*/ 345 w 345"/>
                        <a:gd name="T18" fmla="*/ 342 h 342"/>
                      </a:gdLst>
                      <a:ahLst/>
                      <a:cxnLst>
                        <a:cxn ang="T10">
                          <a:pos x="T0" y="T1"/>
                        </a:cxn>
                        <a:cxn ang="T11">
                          <a:pos x="T2" y="T3"/>
                        </a:cxn>
                        <a:cxn ang="T12">
                          <a:pos x="T4" y="T5"/>
                        </a:cxn>
                        <a:cxn ang="T13">
                          <a:pos x="T6" y="T7"/>
                        </a:cxn>
                        <a:cxn ang="T14">
                          <a:pos x="T8" y="T9"/>
                        </a:cxn>
                      </a:cxnLst>
                      <a:rect l="T15" t="T16" r="T17" b="T18"/>
                      <a:pathLst>
                        <a:path w="345" h="342">
                          <a:moveTo>
                            <a:pt x="0" y="13"/>
                          </a:moveTo>
                          <a:lnTo>
                            <a:pt x="26" y="0"/>
                          </a:lnTo>
                          <a:lnTo>
                            <a:pt x="344" y="327"/>
                          </a:lnTo>
                          <a:lnTo>
                            <a:pt x="320" y="341"/>
                          </a:lnTo>
                          <a:lnTo>
                            <a:pt x="0" y="13"/>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0" name="Group 920">
                    <a:extLst>
                      <a:ext uri="{FF2B5EF4-FFF2-40B4-BE49-F238E27FC236}">
                        <a16:creationId xmlns:a16="http://schemas.microsoft.com/office/drawing/2014/main" id="{B0213DB8-BD59-4D2F-B92E-16204F4D3F93}"/>
                      </a:ext>
                    </a:extLst>
                  </p:cNvPr>
                  <p:cNvGrpSpPr>
                    <a:grpSpLocks/>
                  </p:cNvGrpSpPr>
                  <p:nvPr/>
                </p:nvGrpSpPr>
                <p:grpSpPr bwMode="auto">
                  <a:xfrm>
                    <a:off x="3189" y="1706"/>
                    <a:ext cx="111" cy="83"/>
                    <a:chOff x="3680" y="1249"/>
                    <a:chExt cx="261" cy="260"/>
                  </a:xfrm>
                </p:grpSpPr>
                <p:sp>
                  <p:nvSpPr>
                    <p:cNvPr id="284" name="Freeform 921">
                      <a:extLst>
                        <a:ext uri="{FF2B5EF4-FFF2-40B4-BE49-F238E27FC236}">
                          <a16:creationId xmlns:a16="http://schemas.microsoft.com/office/drawing/2014/main" id="{39EB7129-52EB-4CB5-9F3D-A4CF97973CE7}"/>
                        </a:ext>
                      </a:extLst>
                    </p:cNvPr>
                    <p:cNvSpPr>
                      <a:spLocks/>
                    </p:cNvSpPr>
                    <p:nvPr/>
                  </p:nvSpPr>
                  <p:spPr bwMode="auto">
                    <a:xfrm>
                      <a:off x="3680" y="1249"/>
                      <a:ext cx="246" cy="249"/>
                    </a:xfrm>
                    <a:custGeom>
                      <a:avLst/>
                      <a:gdLst>
                        <a:gd name="T0" fmla="*/ 245 w 246"/>
                        <a:gd name="T1" fmla="*/ 87 h 249"/>
                        <a:gd name="T2" fmla="*/ 221 w 246"/>
                        <a:gd name="T3" fmla="*/ 49 h 249"/>
                        <a:gd name="T4" fmla="*/ 209 w 246"/>
                        <a:gd name="T5" fmla="*/ 38 h 249"/>
                        <a:gd name="T6" fmla="*/ 160 w 246"/>
                        <a:gd name="T7" fmla="*/ 13 h 249"/>
                        <a:gd name="T8" fmla="*/ 123 w 246"/>
                        <a:gd name="T9" fmla="*/ 0 h 249"/>
                        <a:gd name="T10" fmla="*/ 74 w 246"/>
                        <a:gd name="T11" fmla="*/ 13 h 249"/>
                        <a:gd name="T12" fmla="*/ 36 w 246"/>
                        <a:gd name="T13" fmla="*/ 38 h 249"/>
                        <a:gd name="T14" fmla="*/ 12 w 246"/>
                        <a:gd name="T15" fmla="*/ 74 h 249"/>
                        <a:gd name="T16" fmla="*/ 0 w 246"/>
                        <a:gd name="T17" fmla="*/ 125 h 249"/>
                        <a:gd name="T18" fmla="*/ 12 w 246"/>
                        <a:gd name="T19" fmla="*/ 161 h 249"/>
                        <a:gd name="T20" fmla="*/ 36 w 246"/>
                        <a:gd name="T21" fmla="*/ 212 h 249"/>
                        <a:gd name="T22" fmla="*/ 86 w 246"/>
                        <a:gd name="T23" fmla="*/ 248 h 249"/>
                        <a:gd name="T24" fmla="*/ 245 w 246"/>
                        <a:gd name="T25" fmla="*/ 8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249"/>
                        <a:gd name="T41" fmla="*/ 246 w 246"/>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249">
                          <a:moveTo>
                            <a:pt x="245" y="87"/>
                          </a:moveTo>
                          <a:lnTo>
                            <a:pt x="221" y="49"/>
                          </a:lnTo>
                          <a:lnTo>
                            <a:pt x="209" y="38"/>
                          </a:lnTo>
                          <a:lnTo>
                            <a:pt x="160" y="13"/>
                          </a:lnTo>
                          <a:lnTo>
                            <a:pt x="123" y="0"/>
                          </a:lnTo>
                          <a:lnTo>
                            <a:pt x="74" y="13"/>
                          </a:lnTo>
                          <a:lnTo>
                            <a:pt x="36" y="38"/>
                          </a:lnTo>
                          <a:lnTo>
                            <a:pt x="12" y="74"/>
                          </a:lnTo>
                          <a:lnTo>
                            <a:pt x="0" y="125"/>
                          </a:lnTo>
                          <a:lnTo>
                            <a:pt x="12" y="161"/>
                          </a:lnTo>
                          <a:lnTo>
                            <a:pt x="36" y="212"/>
                          </a:lnTo>
                          <a:lnTo>
                            <a:pt x="86" y="248"/>
                          </a:lnTo>
                          <a:lnTo>
                            <a:pt x="245" y="87"/>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85" name="Freeform 922">
                      <a:extLst>
                        <a:ext uri="{FF2B5EF4-FFF2-40B4-BE49-F238E27FC236}">
                          <a16:creationId xmlns:a16="http://schemas.microsoft.com/office/drawing/2014/main" id="{E6111F29-9335-4A1F-BBA0-DE90B94094A8}"/>
                        </a:ext>
                      </a:extLst>
                    </p:cNvPr>
                    <p:cNvSpPr>
                      <a:spLocks/>
                    </p:cNvSpPr>
                    <p:nvPr/>
                  </p:nvSpPr>
                  <p:spPr bwMode="auto">
                    <a:xfrm>
                      <a:off x="3683" y="1253"/>
                      <a:ext cx="258" cy="256"/>
                    </a:xfrm>
                    <a:custGeom>
                      <a:avLst/>
                      <a:gdLst>
                        <a:gd name="T0" fmla="*/ 257 w 258"/>
                        <a:gd name="T1" fmla="*/ 89 h 256"/>
                        <a:gd name="T2" fmla="*/ 232 w 258"/>
                        <a:gd name="T3" fmla="*/ 51 h 256"/>
                        <a:gd name="T4" fmla="*/ 220 w 258"/>
                        <a:gd name="T5" fmla="*/ 38 h 256"/>
                        <a:gd name="T6" fmla="*/ 168 w 258"/>
                        <a:gd name="T7" fmla="*/ 13 h 256"/>
                        <a:gd name="T8" fmla="*/ 129 w 258"/>
                        <a:gd name="T9" fmla="*/ 0 h 256"/>
                        <a:gd name="T10" fmla="*/ 77 w 258"/>
                        <a:gd name="T11" fmla="*/ 13 h 256"/>
                        <a:gd name="T12" fmla="*/ 38 w 258"/>
                        <a:gd name="T13" fmla="*/ 38 h 256"/>
                        <a:gd name="T14" fmla="*/ 12 w 258"/>
                        <a:gd name="T15" fmla="*/ 76 h 256"/>
                        <a:gd name="T16" fmla="*/ 0 w 258"/>
                        <a:gd name="T17" fmla="*/ 127 h 256"/>
                        <a:gd name="T18" fmla="*/ 12 w 258"/>
                        <a:gd name="T19" fmla="*/ 165 h 256"/>
                        <a:gd name="T20" fmla="*/ 38 w 258"/>
                        <a:gd name="T21" fmla="*/ 217 h 256"/>
                        <a:gd name="T22" fmla="*/ 89 w 258"/>
                        <a:gd name="T23" fmla="*/ 255 h 256"/>
                        <a:gd name="T24" fmla="*/ 257 w 258"/>
                        <a:gd name="T25" fmla="*/ 89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56"/>
                        <a:gd name="T41" fmla="*/ 258 w 258"/>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56">
                          <a:moveTo>
                            <a:pt x="257" y="89"/>
                          </a:moveTo>
                          <a:lnTo>
                            <a:pt x="232" y="51"/>
                          </a:lnTo>
                          <a:lnTo>
                            <a:pt x="220" y="38"/>
                          </a:lnTo>
                          <a:lnTo>
                            <a:pt x="168" y="13"/>
                          </a:lnTo>
                          <a:lnTo>
                            <a:pt x="129" y="0"/>
                          </a:lnTo>
                          <a:lnTo>
                            <a:pt x="77" y="13"/>
                          </a:lnTo>
                          <a:lnTo>
                            <a:pt x="38" y="38"/>
                          </a:lnTo>
                          <a:lnTo>
                            <a:pt x="12" y="76"/>
                          </a:lnTo>
                          <a:lnTo>
                            <a:pt x="0" y="127"/>
                          </a:lnTo>
                          <a:lnTo>
                            <a:pt x="12" y="165"/>
                          </a:lnTo>
                          <a:lnTo>
                            <a:pt x="38" y="217"/>
                          </a:lnTo>
                          <a:lnTo>
                            <a:pt x="89" y="255"/>
                          </a:lnTo>
                          <a:lnTo>
                            <a:pt x="257" y="89"/>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1" name="Group 923">
                    <a:extLst>
                      <a:ext uri="{FF2B5EF4-FFF2-40B4-BE49-F238E27FC236}">
                        <a16:creationId xmlns:a16="http://schemas.microsoft.com/office/drawing/2014/main" id="{CE51CA60-7D9B-4209-9A80-4EEF31327F1D}"/>
                      </a:ext>
                    </a:extLst>
                  </p:cNvPr>
                  <p:cNvGrpSpPr>
                    <a:grpSpLocks/>
                  </p:cNvGrpSpPr>
                  <p:nvPr/>
                </p:nvGrpSpPr>
                <p:grpSpPr bwMode="auto">
                  <a:xfrm>
                    <a:off x="3226" y="1736"/>
                    <a:ext cx="111" cy="79"/>
                    <a:chOff x="3770" y="1342"/>
                    <a:chExt cx="259" cy="246"/>
                  </a:xfrm>
                </p:grpSpPr>
                <p:sp>
                  <p:nvSpPr>
                    <p:cNvPr id="282" name="Freeform 924">
                      <a:extLst>
                        <a:ext uri="{FF2B5EF4-FFF2-40B4-BE49-F238E27FC236}">
                          <a16:creationId xmlns:a16="http://schemas.microsoft.com/office/drawing/2014/main" id="{C3AC3C41-5184-473D-823A-0D45420952A5}"/>
                        </a:ext>
                      </a:extLst>
                    </p:cNvPr>
                    <p:cNvSpPr>
                      <a:spLocks/>
                    </p:cNvSpPr>
                    <p:nvPr/>
                  </p:nvSpPr>
                  <p:spPr bwMode="auto">
                    <a:xfrm>
                      <a:off x="3770" y="1342"/>
                      <a:ext cx="247" cy="233"/>
                    </a:xfrm>
                    <a:custGeom>
                      <a:avLst/>
                      <a:gdLst>
                        <a:gd name="T0" fmla="*/ 0 w 247"/>
                        <a:gd name="T1" fmla="*/ 158 h 233"/>
                        <a:gd name="T2" fmla="*/ 12 w 247"/>
                        <a:gd name="T3" fmla="*/ 169 h 233"/>
                        <a:gd name="T4" fmla="*/ 26 w 247"/>
                        <a:gd name="T5" fmla="*/ 183 h 233"/>
                        <a:gd name="T6" fmla="*/ 36 w 247"/>
                        <a:gd name="T7" fmla="*/ 194 h 233"/>
                        <a:gd name="T8" fmla="*/ 86 w 247"/>
                        <a:gd name="T9" fmla="*/ 232 h 233"/>
                        <a:gd name="T10" fmla="*/ 123 w 247"/>
                        <a:gd name="T11" fmla="*/ 232 h 233"/>
                        <a:gd name="T12" fmla="*/ 173 w 247"/>
                        <a:gd name="T13" fmla="*/ 232 h 233"/>
                        <a:gd name="T14" fmla="*/ 209 w 247"/>
                        <a:gd name="T15" fmla="*/ 207 h 233"/>
                        <a:gd name="T16" fmla="*/ 234 w 247"/>
                        <a:gd name="T17" fmla="*/ 169 h 233"/>
                        <a:gd name="T18" fmla="*/ 246 w 247"/>
                        <a:gd name="T19" fmla="*/ 123 h 233"/>
                        <a:gd name="T20" fmla="*/ 234 w 247"/>
                        <a:gd name="T21" fmla="*/ 74 h 233"/>
                        <a:gd name="T22" fmla="*/ 209 w 247"/>
                        <a:gd name="T23" fmla="*/ 36 h 233"/>
                        <a:gd name="T24" fmla="*/ 197 w 247"/>
                        <a:gd name="T25" fmla="*/ 25 h 233"/>
                        <a:gd name="T26" fmla="*/ 159 w 247"/>
                        <a:gd name="T27" fmla="*/ 0 h 233"/>
                        <a:gd name="T28" fmla="*/ 0 w 247"/>
                        <a:gd name="T29" fmla="*/ 158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233"/>
                        <a:gd name="T47" fmla="*/ 247 w 247"/>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233">
                          <a:moveTo>
                            <a:pt x="0" y="158"/>
                          </a:moveTo>
                          <a:lnTo>
                            <a:pt x="12" y="169"/>
                          </a:lnTo>
                          <a:lnTo>
                            <a:pt x="26" y="183"/>
                          </a:lnTo>
                          <a:lnTo>
                            <a:pt x="36" y="194"/>
                          </a:lnTo>
                          <a:lnTo>
                            <a:pt x="86" y="232"/>
                          </a:lnTo>
                          <a:lnTo>
                            <a:pt x="123" y="232"/>
                          </a:lnTo>
                          <a:lnTo>
                            <a:pt x="173" y="232"/>
                          </a:lnTo>
                          <a:lnTo>
                            <a:pt x="209" y="207"/>
                          </a:lnTo>
                          <a:lnTo>
                            <a:pt x="234" y="169"/>
                          </a:lnTo>
                          <a:lnTo>
                            <a:pt x="246" y="123"/>
                          </a:lnTo>
                          <a:lnTo>
                            <a:pt x="234" y="74"/>
                          </a:lnTo>
                          <a:lnTo>
                            <a:pt x="209" y="36"/>
                          </a:lnTo>
                          <a:lnTo>
                            <a:pt x="197" y="25"/>
                          </a:lnTo>
                          <a:lnTo>
                            <a:pt x="159" y="0"/>
                          </a:lnTo>
                          <a:lnTo>
                            <a:pt x="0" y="158"/>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83" name="Freeform 925">
                      <a:extLst>
                        <a:ext uri="{FF2B5EF4-FFF2-40B4-BE49-F238E27FC236}">
                          <a16:creationId xmlns:a16="http://schemas.microsoft.com/office/drawing/2014/main" id="{B254AAA2-22D0-45D7-B8C4-D066F14F6407}"/>
                        </a:ext>
                      </a:extLst>
                    </p:cNvPr>
                    <p:cNvSpPr>
                      <a:spLocks/>
                    </p:cNvSpPr>
                    <p:nvPr/>
                  </p:nvSpPr>
                  <p:spPr bwMode="auto">
                    <a:xfrm>
                      <a:off x="3773" y="1346"/>
                      <a:ext cx="256" cy="242"/>
                    </a:xfrm>
                    <a:custGeom>
                      <a:avLst/>
                      <a:gdLst>
                        <a:gd name="T0" fmla="*/ 0 w 256"/>
                        <a:gd name="T1" fmla="*/ 165 h 242"/>
                        <a:gd name="T2" fmla="*/ 12 w 256"/>
                        <a:gd name="T3" fmla="*/ 176 h 242"/>
                        <a:gd name="T4" fmla="*/ 26 w 256"/>
                        <a:gd name="T5" fmla="*/ 189 h 242"/>
                        <a:gd name="T6" fmla="*/ 38 w 256"/>
                        <a:gd name="T7" fmla="*/ 203 h 242"/>
                        <a:gd name="T8" fmla="*/ 89 w 256"/>
                        <a:gd name="T9" fmla="*/ 241 h 242"/>
                        <a:gd name="T10" fmla="*/ 128 w 256"/>
                        <a:gd name="T11" fmla="*/ 241 h 242"/>
                        <a:gd name="T12" fmla="*/ 180 w 256"/>
                        <a:gd name="T13" fmla="*/ 241 h 242"/>
                        <a:gd name="T14" fmla="*/ 216 w 256"/>
                        <a:gd name="T15" fmla="*/ 216 h 242"/>
                        <a:gd name="T16" fmla="*/ 242 w 256"/>
                        <a:gd name="T17" fmla="*/ 176 h 242"/>
                        <a:gd name="T18" fmla="*/ 255 w 256"/>
                        <a:gd name="T19" fmla="*/ 127 h 242"/>
                        <a:gd name="T20" fmla="*/ 242 w 256"/>
                        <a:gd name="T21" fmla="*/ 76 h 242"/>
                        <a:gd name="T22" fmla="*/ 216 w 256"/>
                        <a:gd name="T23" fmla="*/ 38 h 242"/>
                        <a:gd name="T24" fmla="*/ 204 w 256"/>
                        <a:gd name="T25" fmla="*/ 25 h 242"/>
                        <a:gd name="T26" fmla="*/ 164 w 256"/>
                        <a:gd name="T27" fmla="*/ 0 h 242"/>
                        <a:gd name="T28" fmla="*/ 0 w 256"/>
                        <a:gd name="T29" fmla="*/ 165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6"/>
                        <a:gd name="T46" fmla="*/ 0 h 242"/>
                        <a:gd name="T47" fmla="*/ 256 w 256"/>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6" h="242">
                          <a:moveTo>
                            <a:pt x="0" y="165"/>
                          </a:moveTo>
                          <a:lnTo>
                            <a:pt x="12" y="176"/>
                          </a:lnTo>
                          <a:lnTo>
                            <a:pt x="26" y="189"/>
                          </a:lnTo>
                          <a:lnTo>
                            <a:pt x="38" y="203"/>
                          </a:lnTo>
                          <a:lnTo>
                            <a:pt x="89" y="241"/>
                          </a:lnTo>
                          <a:lnTo>
                            <a:pt x="128" y="241"/>
                          </a:lnTo>
                          <a:lnTo>
                            <a:pt x="180" y="241"/>
                          </a:lnTo>
                          <a:lnTo>
                            <a:pt x="216" y="216"/>
                          </a:lnTo>
                          <a:lnTo>
                            <a:pt x="242" y="176"/>
                          </a:lnTo>
                          <a:lnTo>
                            <a:pt x="255" y="127"/>
                          </a:lnTo>
                          <a:lnTo>
                            <a:pt x="242" y="76"/>
                          </a:lnTo>
                          <a:lnTo>
                            <a:pt x="216" y="38"/>
                          </a:lnTo>
                          <a:lnTo>
                            <a:pt x="204" y="25"/>
                          </a:lnTo>
                          <a:lnTo>
                            <a:pt x="164" y="0"/>
                          </a:lnTo>
                          <a:lnTo>
                            <a:pt x="0"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2" name="Group 926">
                    <a:extLst>
                      <a:ext uri="{FF2B5EF4-FFF2-40B4-BE49-F238E27FC236}">
                        <a16:creationId xmlns:a16="http://schemas.microsoft.com/office/drawing/2014/main" id="{7CE4067B-FB23-4F4E-A01A-7168F3BF43EE}"/>
                      </a:ext>
                    </a:extLst>
                  </p:cNvPr>
                  <p:cNvGrpSpPr>
                    <a:grpSpLocks/>
                  </p:cNvGrpSpPr>
                  <p:nvPr/>
                </p:nvGrpSpPr>
                <p:grpSpPr bwMode="auto">
                  <a:xfrm>
                    <a:off x="3152" y="1789"/>
                    <a:ext cx="95" cy="70"/>
                    <a:chOff x="3594" y="1506"/>
                    <a:chExt cx="220" cy="222"/>
                  </a:xfrm>
                </p:grpSpPr>
                <p:sp>
                  <p:nvSpPr>
                    <p:cNvPr id="280" name="Freeform 927">
                      <a:extLst>
                        <a:ext uri="{FF2B5EF4-FFF2-40B4-BE49-F238E27FC236}">
                          <a16:creationId xmlns:a16="http://schemas.microsoft.com/office/drawing/2014/main" id="{EF5D19DE-B2A9-47BC-813B-FF107C349146}"/>
                        </a:ext>
                      </a:extLst>
                    </p:cNvPr>
                    <p:cNvSpPr>
                      <a:spLocks/>
                    </p:cNvSpPr>
                    <p:nvPr/>
                  </p:nvSpPr>
                  <p:spPr bwMode="auto">
                    <a:xfrm>
                      <a:off x="3594" y="1506"/>
                      <a:ext cx="208" cy="209"/>
                    </a:xfrm>
                    <a:custGeom>
                      <a:avLst/>
                      <a:gdLst>
                        <a:gd name="T0" fmla="*/ 183 w 208"/>
                        <a:gd name="T1" fmla="*/ 0 h 209"/>
                        <a:gd name="T2" fmla="*/ 207 w 208"/>
                        <a:gd name="T3" fmla="*/ 13 h 209"/>
                        <a:gd name="T4" fmla="*/ 12 w 208"/>
                        <a:gd name="T5" fmla="*/ 208 h 209"/>
                        <a:gd name="T6" fmla="*/ 0 w 208"/>
                        <a:gd name="T7" fmla="*/ 197 h 209"/>
                        <a:gd name="T8" fmla="*/ 183 w 208"/>
                        <a:gd name="T9" fmla="*/ 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3" y="0"/>
                          </a:moveTo>
                          <a:lnTo>
                            <a:pt x="207" y="13"/>
                          </a:lnTo>
                          <a:lnTo>
                            <a:pt x="12" y="208"/>
                          </a:lnTo>
                          <a:lnTo>
                            <a:pt x="0" y="197"/>
                          </a:lnTo>
                          <a:lnTo>
                            <a:pt x="183"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81" name="Freeform 928">
                      <a:extLst>
                        <a:ext uri="{FF2B5EF4-FFF2-40B4-BE49-F238E27FC236}">
                          <a16:creationId xmlns:a16="http://schemas.microsoft.com/office/drawing/2014/main" id="{A8FA411E-911D-44F3-B2E1-698BAB299824}"/>
                        </a:ext>
                      </a:extLst>
                    </p:cNvPr>
                    <p:cNvSpPr>
                      <a:spLocks/>
                    </p:cNvSpPr>
                    <p:nvPr/>
                  </p:nvSpPr>
                  <p:spPr bwMode="auto">
                    <a:xfrm>
                      <a:off x="3596" y="1508"/>
                      <a:ext cx="218" cy="220"/>
                    </a:xfrm>
                    <a:custGeom>
                      <a:avLst/>
                      <a:gdLst>
                        <a:gd name="T0" fmla="*/ 192 w 218"/>
                        <a:gd name="T1" fmla="*/ 0 h 220"/>
                        <a:gd name="T2" fmla="*/ 217 w 218"/>
                        <a:gd name="T3" fmla="*/ 13 h 220"/>
                        <a:gd name="T4" fmla="*/ 14 w 218"/>
                        <a:gd name="T5" fmla="*/ 219 h 220"/>
                        <a:gd name="T6" fmla="*/ 0 w 218"/>
                        <a:gd name="T7" fmla="*/ 205 h 220"/>
                        <a:gd name="T8" fmla="*/ 192 w 218"/>
                        <a:gd name="T9" fmla="*/ 0 h 220"/>
                        <a:gd name="T10" fmla="*/ 0 60000 65536"/>
                        <a:gd name="T11" fmla="*/ 0 60000 65536"/>
                        <a:gd name="T12" fmla="*/ 0 60000 65536"/>
                        <a:gd name="T13" fmla="*/ 0 60000 65536"/>
                        <a:gd name="T14" fmla="*/ 0 60000 65536"/>
                        <a:gd name="T15" fmla="*/ 0 w 218"/>
                        <a:gd name="T16" fmla="*/ 0 h 220"/>
                        <a:gd name="T17" fmla="*/ 218 w 218"/>
                        <a:gd name="T18" fmla="*/ 220 h 220"/>
                      </a:gdLst>
                      <a:ahLst/>
                      <a:cxnLst>
                        <a:cxn ang="T10">
                          <a:pos x="T0" y="T1"/>
                        </a:cxn>
                        <a:cxn ang="T11">
                          <a:pos x="T2" y="T3"/>
                        </a:cxn>
                        <a:cxn ang="T12">
                          <a:pos x="T4" y="T5"/>
                        </a:cxn>
                        <a:cxn ang="T13">
                          <a:pos x="T6" y="T7"/>
                        </a:cxn>
                        <a:cxn ang="T14">
                          <a:pos x="T8" y="T9"/>
                        </a:cxn>
                      </a:cxnLst>
                      <a:rect l="T15" t="T16" r="T17" b="T18"/>
                      <a:pathLst>
                        <a:path w="218" h="220">
                          <a:moveTo>
                            <a:pt x="192" y="0"/>
                          </a:moveTo>
                          <a:lnTo>
                            <a:pt x="217" y="13"/>
                          </a:lnTo>
                          <a:lnTo>
                            <a:pt x="14" y="219"/>
                          </a:lnTo>
                          <a:lnTo>
                            <a:pt x="0" y="205"/>
                          </a:lnTo>
                          <a:lnTo>
                            <a:pt x="192"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3" name="Group 929">
                    <a:extLst>
                      <a:ext uri="{FF2B5EF4-FFF2-40B4-BE49-F238E27FC236}">
                        <a16:creationId xmlns:a16="http://schemas.microsoft.com/office/drawing/2014/main" id="{7C1FD41F-AB85-4E09-AD3A-AB46B8891553}"/>
                      </a:ext>
                    </a:extLst>
                  </p:cNvPr>
                  <p:cNvGrpSpPr>
                    <a:grpSpLocks/>
                  </p:cNvGrpSpPr>
                  <p:nvPr/>
                </p:nvGrpSpPr>
                <p:grpSpPr bwMode="auto">
                  <a:xfrm>
                    <a:off x="3086" y="1782"/>
                    <a:ext cx="151" cy="108"/>
                    <a:chOff x="3439" y="1480"/>
                    <a:chExt cx="354" cy="340"/>
                  </a:xfrm>
                </p:grpSpPr>
                <p:sp>
                  <p:nvSpPr>
                    <p:cNvPr id="278" name="Freeform 930">
                      <a:extLst>
                        <a:ext uri="{FF2B5EF4-FFF2-40B4-BE49-F238E27FC236}">
                          <a16:creationId xmlns:a16="http://schemas.microsoft.com/office/drawing/2014/main" id="{EF75BC72-C29E-4187-AABD-324971067B94}"/>
                        </a:ext>
                      </a:extLst>
                    </p:cNvPr>
                    <p:cNvSpPr>
                      <a:spLocks/>
                    </p:cNvSpPr>
                    <p:nvPr/>
                  </p:nvSpPr>
                  <p:spPr bwMode="auto">
                    <a:xfrm>
                      <a:off x="3439" y="1480"/>
                      <a:ext cx="338" cy="327"/>
                    </a:xfrm>
                    <a:custGeom>
                      <a:avLst/>
                      <a:gdLst>
                        <a:gd name="T0" fmla="*/ 311 w 338"/>
                        <a:gd name="T1" fmla="*/ 0 h 327"/>
                        <a:gd name="T2" fmla="*/ 337 w 338"/>
                        <a:gd name="T3" fmla="*/ 13 h 327"/>
                        <a:gd name="T4" fmla="*/ 26 w 338"/>
                        <a:gd name="T5" fmla="*/ 326 h 327"/>
                        <a:gd name="T6" fmla="*/ 0 w 338"/>
                        <a:gd name="T7" fmla="*/ 312 h 327"/>
                        <a:gd name="T8" fmla="*/ 311 w 338"/>
                        <a:gd name="T9" fmla="*/ 0 h 327"/>
                        <a:gd name="T10" fmla="*/ 0 60000 65536"/>
                        <a:gd name="T11" fmla="*/ 0 60000 65536"/>
                        <a:gd name="T12" fmla="*/ 0 60000 65536"/>
                        <a:gd name="T13" fmla="*/ 0 60000 65536"/>
                        <a:gd name="T14" fmla="*/ 0 60000 65536"/>
                        <a:gd name="T15" fmla="*/ 0 w 338"/>
                        <a:gd name="T16" fmla="*/ 0 h 327"/>
                        <a:gd name="T17" fmla="*/ 338 w 338"/>
                        <a:gd name="T18" fmla="*/ 327 h 327"/>
                      </a:gdLst>
                      <a:ahLst/>
                      <a:cxnLst>
                        <a:cxn ang="T10">
                          <a:pos x="T0" y="T1"/>
                        </a:cxn>
                        <a:cxn ang="T11">
                          <a:pos x="T2" y="T3"/>
                        </a:cxn>
                        <a:cxn ang="T12">
                          <a:pos x="T4" y="T5"/>
                        </a:cxn>
                        <a:cxn ang="T13">
                          <a:pos x="T6" y="T7"/>
                        </a:cxn>
                        <a:cxn ang="T14">
                          <a:pos x="T8" y="T9"/>
                        </a:cxn>
                      </a:cxnLst>
                      <a:rect l="T15" t="T16" r="T17" b="T18"/>
                      <a:pathLst>
                        <a:path w="338" h="327">
                          <a:moveTo>
                            <a:pt x="311" y="0"/>
                          </a:moveTo>
                          <a:lnTo>
                            <a:pt x="337" y="13"/>
                          </a:lnTo>
                          <a:lnTo>
                            <a:pt x="26" y="326"/>
                          </a:lnTo>
                          <a:lnTo>
                            <a:pt x="0" y="312"/>
                          </a:lnTo>
                          <a:lnTo>
                            <a:pt x="311" y="0"/>
                          </a:lnTo>
                        </a:path>
                      </a:pathLst>
                    </a:custGeom>
                    <a:solidFill>
                      <a:srgbClr val="EAEC5E"/>
                    </a:solidFill>
                    <a:ln w="127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79" name="Freeform 931">
                      <a:extLst>
                        <a:ext uri="{FF2B5EF4-FFF2-40B4-BE49-F238E27FC236}">
                          <a16:creationId xmlns:a16="http://schemas.microsoft.com/office/drawing/2014/main" id="{56DA78E2-476A-4460-A361-CB4CBA13066E}"/>
                        </a:ext>
                      </a:extLst>
                    </p:cNvPr>
                    <p:cNvSpPr>
                      <a:spLocks/>
                    </p:cNvSpPr>
                    <p:nvPr/>
                  </p:nvSpPr>
                  <p:spPr bwMode="auto">
                    <a:xfrm>
                      <a:off x="3442" y="1482"/>
                      <a:ext cx="351" cy="338"/>
                    </a:xfrm>
                    <a:custGeom>
                      <a:avLst/>
                      <a:gdLst>
                        <a:gd name="T0" fmla="*/ 324 w 351"/>
                        <a:gd name="T1" fmla="*/ 0 h 338"/>
                        <a:gd name="T2" fmla="*/ 350 w 351"/>
                        <a:gd name="T3" fmla="*/ 13 h 338"/>
                        <a:gd name="T4" fmla="*/ 26 w 351"/>
                        <a:gd name="T5" fmla="*/ 337 h 338"/>
                        <a:gd name="T6" fmla="*/ 0 w 351"/>
                        <a:gd name="T7" fmla="*/ 323 h 338"/>
                        <a:gd name="T8" fmla="*/ 324 w 351"/>
                        <a:gd name="T9" fmla="*/ 0 h 338"/>
                        <a:gd name="T10" fmla="*/ 0 60000 65536"/>
                        <a:gd name="T11" fmla="*/ 0 60000 65536"/>
                        <a:gd name="T12" fmla="*/ 0 60000 65536"/>
                        <a:gd name="T13" fmla="*/ 0 60000 65536"/>
                        <a:gd name="T14" fmla="*/ 0 60000 65536"/>
                        <a:gd name="T15" fmla="*/ 0 w 351"/>
                        <a:gd name="T16" fmla="*/ 0 h 338"/>
                        <a:gd name="T17" fmla="*/ 351 w 351"/>
                        <a:gd name="T18" fmla="*/ 338 h 338"/>
                      </a:gdLst>
                      <a:ahLst/>
                      <a:cxnLst>
                        <a:cxn ang="T10">
                          <a:pos x="T0" y="T1"/>
                        </a:cxn>
                        <a:cxn ang="T11">
                          <a:pos x="T2" y="T3"/>
                        </a:cxn>
                        <a:cxn ang="T12">
                          <a:pos x="T4" y="T5"/>
                        </a:cxn>
                        <a:cxn ang="T13">
                          <a:pos x="T6" y="T7"/>
                        </a:cxn>
                        <a:cxn ang="T14">
                          <a:pos x="T8" y="T9"/>
                        </a:cxn>
                      </a:cxnLst>
                      <a:rect l="T15" t="T16" r="T17" b="T18"/>
                      <a:pathLst>
                        <a:path w="351" h="338">
                          <a:moveTo>
                            <a:pt x="324" y="0"/>
                          </a:moveTo>
                          <a:lnTo>
                            <a:pt x="350" y="13"/>
                          </a:lnTo>
                          <a:lnTo>
                            <a:pt x="26" y="337"/>
                          </a:lnTo>
                          <a:lnTo>
                            <a:pt x="0" y="323"/>
                          </a:lnTo>
                          <a:lnTo>
                            <a:pt x="324"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4" name="Group 932">
                    <a:extLst>
                      <a:ext uri="{FF2B5EF4-FFF2-40B4-BE49-F238E27FC236}">
                        <a16:creationId xmlns:a16="http://schemas.microsoft.com/office/drawing/2014/main" id="{7F3E1438-FA48-46F2-99E2-E58068497949}"/>
                      </a:ext>
                    </a:extLst>
                  </p:cNvPr>
                  <p:cNvGrpSpPr>
                    <a:grpSpLocks/>
                  </p:cNvGrpSpPr>
                  <p:nvPr/>
                </p:nvGrpSpPr>
                <p:grpSpPr bwMode="auto">
                  <a:xfrm>
                    <a:off x="2290" y="1962"/>
                    <a:ext cx="106" cy="63"/>
                    <a:chOff x="1572" y="2046"/>
                    <a:chExt cx="248" cy="196"/>
                  </a:xfrm>
                </p:grpSpPr>
                <p:sp>
                  <p:nvSpPr>
                    <p:cNvPr id="276" name="Freeform 933">
                      <a:extLst>
                        <a:ext uri="{FF2B5EF4-FFF2-40B4-BE49-F238E27FC236}">
                          <a16:creationId xmlns:a16="http://schemas.microsoft.com/office/drawing/2014/main" id="{189D309A-6B2F-4D47-A7A9-D60CFC03A7E8}"/>
                        </a:ext>
                      </a:extLst>
                    </p:cNvPr>
                    <p:cNvSpPr>
                      <a:spLocks/>
                    </p:cNvSpPr>
                    <p:nvPr/>
                  </p:nvSpPr>
                  <p:spPr bwMode="auto">
                    <a:xfrm>
                      <a:off x="1572" y="2046"/>
                      <a:ext cx="236" cy="185"/>
                    </a:xfrm>
                    <a:custGeom>
                      <a:avLst/>
                      <a:gdLst>
                        <a:gd name="T0" fmla="*/ 0 w 236"/>
                        <a:gd name="T1" fmla="*/ 184 h 185"/>
                        <a:gd name="T2" fmla="*/ 0 w 236"/>
                        <a:gd name="T3" fmla="*/ 159 h 185"/>
                        <a:gd name="T4" fmla="*/ 0 w 236"/>
                        <a:gd name="T5" fmla="*/ 148 h 185"/>
                        <a:gd name="T6" fmla="*/ 0 w 236"/>
                        <a:gd name="T7" fmla="*/ 134 h 185"/>
                        <a:gd name="T8" fmla="*/ 0 w 236"/>
                        <a:gd name="T9" fmla="*/ 123 h 185"/>
                        <a:gd name="T10" fmla="*/ 12 w 236"/>
                        <a:gd name="T11" fmla="*/ 87 h 185"/>
                        <a:gd name="T12" fmla="*/ 38 w 236"/>
                        <a:gd name="T13" fmla="*/ 38 h 185"/>
                        <a:gd name="T14" fmla="*/ 75 w 236"/>
                        <a:gd name="T15" fmla="*/ 13 h 185"/>
                        <a:gd name="T16" fmla="*/ 113 w 236"/>
                        <a:gd name="T17" fmla="*/ 0 h 185"/>
                        <a:gd name="T18" fmla="*/ 160 w 236"/>
                        <a:gd name="T19" fmla="*/ 13 h 185"/>
                        <a:gd name="T20" fmla="*/ 198 w 236"/>
                        <a:gd name="T21" fmla="*/ 38 h 185"/>
                        <a:gd name="T22" fmla="*/ 223 w 236"/>
                        <a:gd name="T23" fmla="*/ 87 h 185"/>
                        <a:gd name="T24" fmla="*/ 235 w 236"/>
                        <a:gd name="T25" fmla="*/ 123 h 185"/>
                        <a:gd name="T26" fmla="*/ 235 w 236"/>
                        <a:gd name="T27" fmla="*/ 184 h 185"/>
                        <a:gd name="T28" fmla="*/ 0 w 236"/>
                        <a:gd name="T29" fmla="*/ 184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185"/>
                        <a:gd name="T47" fmla="*/ 236 w 2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185">
                          <a:moveTo>
                            <a:pt x="0" y="184"/>
                          </a:moveTo>
                          <a:lnTo>
                            <a:pt x="0" y="159"/>
                          </a:lnTo>
                          <a:lnTo>
                            <a:pt x="0" y="148"/>
                          </a:lnTo>
                          <a:lnTo>
                            <a:pt x="0" y="134"/>
                          </a:lnTo>
                          <a:lnTo>
                            <a:pt x="0" y="123"/>
                          </a:lnTo>
                          <a:lnTo>
                            <a:pt x="12" y="87"/>
                          </a:lnTo>
                          <a:lnTo>
                            <a:pt x="38" y="38"/>
                          </a:lnTo>
                          <a:lnTo>
                            <a:pt x="75" y="13"/>
                          </a:lnTo>
                          <a:lnTo>
                            <a:pt x="113" y="0"/>
                          </a:lnTo>
                          <a:lnTo>
                            <a:pt x="160" y="13"/>
                          </a:lnTo>
                          <a:lnTo>
                            <a:pt x="198" y="38"/>
                          </a:lnTo>
                          <a:lnTo>
                            <a:pt x="223" y="87"/>
                          </a:lnTo>
                          <a:lnTo>
                            <a:pt x="235" y="123"/>
                          </a:lnTo>
                          <a:lnTo>
                            <a:pt x="235" y="184"/>
                          </a:lnTo>
                          <a:lnTo>
                            <a:pt x="0" y="184"/>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77" name="Freeform 934">
                      <a:extLst>
                        <a:ext uri="{FF2B5EF4-FFF2-40B4-BE49-F238E27FC236}">
                          <a16:creationId xmlns:a16="http://schemas.microsoft.com/office/drawing/2014/main" id="{624BFCB7-CA28-490E-872C-2AC01416FE32}"/>
                        </a:ext>
                      </a:extLst>
                    </p:cNvPr>
                    <p:cNvSpPr>
                      <a:spLocks/>
                    </p:cNvSpPr>
                    <p:nvPr/>
                  </p:nvSpPr>
                  <p:spPr bwMode="auto">
                    <a:xfrm>
                      <a:off x="1574" y="2048"/>
                      <a:ext cx="246" cy="194"/>
                    </a:xfrm>
                    <a:custGeom>
                      <a:avLst/>
                      <a:gdLst>
                        <a:gd name="T0" fmla="*/ 0 w 246"/>
                        <a:gd name="T1" fmla="*/ 193 h 194"/>
                        <a:gd name="T2" fmla="*/ 0 w 246"/>
                        <a:gd name="T3" fmla="*/ 166 h 194"/>
                        <a:gd name="T4" fmla="*/ 0 w 246"/>
                        <a:gd name="T5" fmla="*/ 155 h 194"/>
                        <a:gd name="T6" fmla="*/ 0 w 246"/>
                        <a:gd name="T7" fmla="*/ 141 h 194"/>
                        <a:gd name="T8" fmla="*/ 0 w 246"/>
                        <a:gd name="T9" fmla="*/ 128 h 194"/>
                        <a:gd name="T10" fmla="*/ 14 w 246"/>
                        <a:gd name="T11" fmla="*/ 90 h 194"/>
                        <a:gd name="T12" fmla="*/ 39 w 246"/>
                        <a:gd name="T13" fmla="*/ 38 h 194"/>
                        <a:gd name="T14" fmla="*/ 78 w 246"/>
                        <a:gd name="T15" fmla="*/ 13 h 194"/>
                        <a:gd name="T16" fmla="*/ 118 w 246"/>
                        <a:gd name="T17" fmla="*/ 0 h 194"/>
                        <a:gd name="T18" fmla="*/ 167 w 246"/>
                        <a:gd name="T19" fmla="*/ 13 h 194"/>
                        <a:gd name="T20" fmla="*/ 206 w 246"/>
                        <a:gd name="T21" fmla="*/ 38 h 194"/>
                        <a:gd name="T22" fmla="*/ 232 w 246"/>
                        <a:gd name="T23" fmla="*/ 90 h 194"/>
                        <a:gd name="T24" fmla="*/ 245 w 246"/>
                        <a:gd name="T25" fmla="*/ 128 h 194"/>
                        <a:gd name="T26" fmla="*/ 245 w 246"/>
                        <a:gd name="T27" fmla="*/ 193 h 194"/>
                        <a:gd name="T28" fmla="*/ 0 w 246"/>
                        <a:gd name="T29" fmla="*/ 193 h 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94"/>
                        <a:gd name="T47" fmla="*/ 246 w 246"/>
                        <a:gd name="T48" fmla="*/ 194 h 1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94">
                          <a:moveTo>
                            <a:pt x="0" y="193"/>
                          </a:moveTo>
                          <a:lnTo>
                            <a:pt x="0" y="166"/>
                          </a:lnTo>
                          <a:lnTo>
                            <a:pt x="0" y="155"/>
                          </a:lnTo>
                          <a:lnTo>
                            <a:pt x="0" y="141"/>
                          </a:lnTo>
                          <a:lnTo>
                            <a:pt x="0" y="128"/>
                          </a:lnTo>
                          <a:lnTo>
                            <a:pt x="14" y="90"/>
                          </a:lnTo>
                          <a:lnTo>
                            <a:pt x="39" y="38"/>
                          </a:lnTo>
                          <a:lnTo>
                            <a:pt x="78" y="13"/>
                          </a:lnTo>
                          <a:lnTo>
                            <a:pt x="118" y="0"/>
                          </a:lnTo>
                          <a:lnTo>
                            <a:pt x="167" y="13"/>
                          </a:lnTo>
                          <a:lnTo>
                            <a:pt x="206" y="38"/>
                          </a:lnTo>
                          <a:lnTo>
                            <a:pt x="232" y="90"/>
                          </a:lnTo>
                          <a:lnTo>
                            <a:pt x="245" y="128"/>
                          </a:lnTo>
                          <a:lnTo>
                            <a:pt x="245" y="193"/>
                          </a:lnTo>
                          <a:lnTo>
                            <a:pt x="0" y="193"/>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5" name="Group 935">
                    <a:extLst>
                      <a:ext uri="{FF2B5EF4-FFF2-40B4-BE49-F238E27FC236}">
                        <a16:creationId xmlns:a16="http://schemas.microsoft.com/office/drawing/2014/main" id="{1E0E88FF-C615-4C25-946C-A5DC53798B2E}"/>
                      </a:ext>
                    </a:extLst>
                  </p:cNvPr>
                  <p:cNvGrpSpPr>
                    <a:grpSpLocks/>
                  </p:cNvGrpSpPr>
                  <p:nvPr/>
                </p:nvGrpSpPr>
                <p:grpSpPr bwMode="auto">
                  <a:xfrm>
                    <a:off x="2290" y="2029"/>
                    <a:ext cx="106" cy="59"/>
                    <a:chOff x="1572" y="2250"/>
                    <a:chExt cx="248" cy="181"/>
                  </a:xfrm>
                </p:grpSpPr>
                <p:sp>
                  <p:nvSpPr>
                    <p:cNvPr id="274" name="Freeform 936">
                      <a:extLst>
                        <a:ext uri="{FF2B5EF4-FFF2-40B4-BE49-F238E27FC236}">
                          <a16:creationId xmlns:a16="http://schemas.microsoft.com/office/drawing/2014/main" id="{C76ADC2A-E1B4-473C-95FD-A6A1C54F5982}"/>
                        </a:ext>
                      </a:extLst>
                    </p:cNvPr>
                    <p:cNvSpPr>
                      <a:spLocks/>
                    </p:cNvSpPr>
                    <p:nvPr/>
                  </p:nvSpPr>
                  <p:spPr bwMode="auto">
                    <a:xfrm>
                      <a:off x="1572" y="2250"/>
                      <a:ext cx="236" cy="170"/>
                    </a:xfrm>
                    <a:custGeom>
                      <a:avLst/>
                      <a:gdLst>
                        <a:gd name="T0" fmla="*/ 235 w 236"/>
                        <a:gd name="T1" fmla="*/ 0 h 170"/>
                        <a:gd name="T2" fmla="*/ 235 w 236"/>
                        <a:gd name="T3" fmla="*/ 24 h 170"/>
                        <a:gd name="T4" fmla="*/ 235 w 236"/>
                        <a:gd name="T5" fmla="*/ 36 h 170"/>
                        <a:gd name="T6" fmla="*/ 235 w 236"/>
                        <a:gd name="T7" fmla="*/ 49 h 170"/>
                        <a:gd name="T8" fmla="*/ 223 w 236"/>
                        <a:gd name="T9" fmla="*/ 95 h 170"/>
                        <a:gd name="T10" fmla="*/ 198 w 236"/>
                        <a:gd name="T11" fmla="*/ 133 h 170"/>
                        <a:gd name="T12" fmla="*/ 160 w 236"/>
                        <a:gd name="T13" fmla="*/ 158 h 170"/>
                        <a:gd name="T14" fmla="*/ 113 w 236"/>
                        <a:gd name="T15" fmla="*/ 169 h 170"/>
                        <a:gd name="T16" fmla="*/ 75 w 236"/>
                        <a:gd name="T17" fmla="*/ 158 h 170"/>
                        <a:gd name="T18" fmla="*/ 38 w 236"/>
                        <a:gd name="T19" fmla="*/ 133 h 170"/>
                        <a:gd name="T20" fmla="*/ 12 w 236"/>
                        <a:gd name="T21" fmla="*/ 95 h 170"/>
                        <a:gd name="T22" fmla="*/ 0 w 236"/>
                        <a:gd name="T23" fmla="*/ 49 h 170"/>
                        <a:gd name="T24" fmla="*/ 0 w 236"/>
                        <a:gd name="T25" fmla="*/ 36 h 170"/>
                        <a:gd name="T26" fmla="*/ 0 w 236"/>
                        <a:gd name="T27" fmla="*/ 11 h 170"/>
                        <a:gd name="T28" fmla="*/ 0 w 236"/>
                        <a:gd name="T29" fmla="*/ 0 h 170"/>
                        <a:gd name="T30" fmla="*/ 235 w 236"/>
                        <a:gd name="T31" fmla="*/ 0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170"/>
                        <a:gd name="T50" fmla="*/ 236 w 236"/>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170">
                          <a:moveTo>
                            <a:pt x="235" y="0"/>
                          </a:moveTo>
                          <a:lnTo>
                            <a:pt x="235" y="24"/>
                          </a:lnTo>
                          <a:lnTo>
                            <a:pt x="235" y="36"/>
                          </a:lnTo>
                          <a:lnTo>
                            <a:pt x="235" y="49"/>
                          </a:lnTo>
                          <a:lnTo>
                            <a:pt x="223" y="95"/>
                          </a:lnTo>
                          <a:lnTo>
                            <a:pt x="198" y="133"/>
                          </a:lnTo>
                          <a:lnTo>
                            <a:pt x="160" y="158"/>
                          </a:lnTo>
                          <a:lnTo>
                            <a:pt x="113" y="169"/>
                          </a:lnTo>
                          <a:lnTo>
                            <a:pt x="75" y="158"/>
                          </a:lnTo>
                          <a:lnTo>
                            <a:pt x="38" y="133"/>
                          </a:lnTo>
                          <a:lnTo>
                            <a:pt x="12" y="95"/>
                          </a:lnTo>
                          <a:lnTo>
                            <a:pt x="0" y="49"/>
                          </a:lnTo>
                          <a:lnTo>
                            <a:pt x="0" y="36"/>
                          </a:lnTo>
                          <a:lnTo>
                            <a:pt x="0" y="11"/>
                          </a:lnTo>
                          <a:lnTo>
                            <a:pt x="0" y="0"/>
                          </a:lnTo>
                          <a:lnTo>
                            <a:pt x="23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75" name="Freeform 937">
                      <a:extLst>
                        <a:ext uri="{FF2B5EF4-FFF2-40B4-BE49-F238E27FC236}">
                          <a16:creationId xmlns:a16="http://schemas.microsoft.com/office/drawing/2014/main" id="{87274C30-15B5-4976-9626-645F686FFA26}"/>
                        </a:ext>
                      </a:extLst>
                    </p:cNvPr>
                    <p:cNvSpPr>
                      <a:spLocks/>
                    </p:cNvSpPr>
                    <p:nvPr/>
                  </p:nvSpPr>
                  <p:spPr bwMode="auto">
                    <a:xfrm>
                      <a:off x="1574" y="2252"/>
                      <a:ext cx="246" cy="179"/>
                    </a:xfrm>
                    <a:custGeom>
                      <a:avLst/>
                      <a:gdLst>
                        <a:gd name="T0" fmla="*/ 245 w 246"/>
                        <a:gd name="T1" fmla="*/ 0 h 179"/>
                        <a:gd name="T2" fmla="*/ 245 w 246"/>
                        <a:gd name="T3" fmla="*/ 27 h 179"/>
                        <a:gd name="T4" fmla="*/ 245 w 246"/>
                        <a:gd name="T5" fmla="*/ 38 h 179"/>
                        <a:gd name="T6" fmla="*/ 245 w 246"/>
                        <a:gd name="T7" fmla="*/ 51 h 179"/>
                        <a:gd name="T8" fmla="*/ 232 w 246"/>
                        <a:gd name="T9" fmla="*/ 100 h 179"/>
                        <a:gd name="T10" fmla="*/ 206 w 246"/>
                        <a:gd name="T11" fmla="*/ 140 h 179"/>
                        <a:gd name="T12" fmla="*/ 167 w 246"/>
                        <a:gd name="T13" fmla="*/ 167 h 179"/>
                        <a:gd name="T14" fmla="*/ 118 w 246"/>
                        <a:gd name="T15" fmla="*/ 178 h 179"/>
                        <a:gd name="T16" fmla="*/ 78 w 246"/>
                        <a:gd name="T17" fmla="*/ 167 h 179"/>
                        <a:gd name="T18" fmla="*/ 39 w 246"/>
                        <a:gd name="T19" fmla="*/ 140 h 179"/>
                        <a:gd name="T20" fmla="*/ 14 w 246"/>
                        <a:gd name="T21" fmla="*/ 100 h 179"/>
                        <a:gd name="T22" fmla="*/ 0 w 246"/>
                        <a:gd name="T23" fmla="*/ 51 h 179"/>
                        <a:gd name="T24" fmla="*/ 0 w 246"/>
                        <a:gd name="T25" fmla="*/ 38 h 179"/>
                        <a:gd name="T26" fmla="*/ 0 w 246"/>
                        <a:gd name="T27" fmla="*/ 13 h 179"/>
                        <a:gd name="T28" fmla="*/ 0 w 246"/>
                        <a:gd name="T29" fmla="*/ 0 h 179"/>
                        <a:gd name="T30" fmla="*/ 245 w 246"/>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79"/>
                        <a:gd name="T50" fmla="*/ 246 w 246"/>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79">
                          <a:moveTo>
                            <a:pt x="245" y="0"/>
                          </a:moveTo>
                          <a:lnTo>
                            <a:pt x="245" y="27"/>
                          </a:lnTo>
                          <a:lnTo>
                            <a:pt x="245" y="38"/>
                          </a:lnTo>
                          <a:lnTo>
                            <a:pt x="245" y="51"/>
                          </a:lnTo>
                          <a:lnTo>
                            <a:pt x="232" y="100"/>
                          </a:lnTo>
                          <a:lnTo>
                            <a:pt x="206" y="140"/>
                          </a:lnTo>
                          <a:lnTo>
                            <a:pt x="167" y="167"/>
                          </a:lnTo>
                          <a:lnTo>
                            <a:pt x="118" y="178"/>
                          </a:lnTo>
                          <a:lnTo>
                            <a:pt x="78" y="167"/>
                          </a:lnTo>
                          <a:lnTo>
                            <a:pt x="39" y="140"/>
                          </a:lnTo>
                          <a:lnTo>
                            <a:pt x="14" y="100"/>
                          </a:lnTo>
                          <a:lnTo>
                            <a:pt x="0" y="51"/>
                          </a:lnTo>
                          <a:lnTo>
                            <a:pt x="0" y="38"/>
                          </a:lnTo>
                          <a:lnTo>
                            <a:pt x="0" y="13"/>
                          </a:lnTo>
                          <a:lnTo>
                            <a:pt x="0" y="0"/>
                          </a:lnTo>
                          <a:lnTo>
                            <a:pt x="24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266" name="Rectangle 938">
                    <a:extLst>
                      <a:ext uri="{FF2B5EF4-FFF2-40B4-BE49-F238E27FC236}">
                        <a16:creationId xmlns:a16="http://schemas.microsoft.com/office/drawing/2014/main" id="{655DB828-4236-40CE-8879-1CF7FE0044D3}"/>
                      </a:ext>
                    </a:extLst>
                  </p:cNvPr>
                  <p:cNvSpPr>
                    <a:spLocks noChangeArrowheads="1"/>
                  </p:cNvSpPr>
                  <p:nvPr/>
                </p:nvSpPr>
                <p:spPr bwMode="auto">
                  <a:xfrm>
                    <a:off x="2401" y="2018"/>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267" name="Rectangle 939">
                    <a:extLst>
                      <a:ext uri="{FF2B5EF4-FFF2-40B4-BE49-F238E27FC236}">
                        <a16:creationId xmlns:a16="http://schemas.microsoft.com/office/drawing/2014/main" id="{0D18E277-5067-4D8E-BD97-5DFB53CE249C}"/>
                      </a:ext>
                    </a:extLst>
                  </p:cNvPr>
                  <p:cNvSpPr>
                    <a:spLocks noChangeArrowheads="1"/>
                  </p:cNvSpPr>
                  <p:nvPr/>
                </p:nvSpPr>
                <p:spPr bwMode="auto">
                  <a:xfrm>
                    <a:off x="2401" y="2005"/>
                    <a:ext cx="181"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268" name="Group 940">
                    <a:extLst>
                      <a:ext uri="{FF2B5EF4-FFF2-40B4-BE49-F238E27FC236}">
                        <a16:creationId xmlns:a16="http://schemas.microsoft.com/office/drawing/2014/main" id="{4DE78C22-A969-446C-8B69-B88E26F797C9}"/>
                      </a:ext>
                    </a:extLst>
                  </p:cNvPr>
                  <p:cNvGrpSpPr>
                    <a:grpSpLocks/>
                  </p:cNvGrpSpPr>
                  <p:nvPr/>
                </p:nvGrpSpPr>
                <p:grpSpPr bwMode="auto">
                  <a:xfrm>
                    <a:off x="3200" y="2202"/>
                    <a:ext cx="71" cy="53"/>
                    <a:chOff x="3706" y="2789"/>
                    <a:chExt cx="167" cy="166"/>
                  </a:xfrm>
                </p:grpSpPr>
                <p:sp>
                  <p:nvSpPr>
                    <p:cNvPr id="272" name="Freeform 941">
                      <a:extLst>
                        <a:ext uri="{FF2B5EF4-FFF2-40B4-BE49-F238E27FC236}">
                          <a16:creationId xmlns:a16="http://schemas.microsoft.com/office/drawing/2014/main" id="{FA8CD682-CEE4-4C69-8B0D-7884FA532BBE}"/>
                        </a:ext>
                      </a:extLst>
                    </p:cNvPr>
                    <p:cNvSpPr>
                      <a:spLocks/>
                    </p:cNvSpPr>
                    <p:nvPr/>
                  </p:nvSpPr>
                  <p:spPr bwMode="auto">
                    <a:xfrm>
                      <a:off x="3716" y="2789"/>
                      <a:ext cx="157" cy="159"/>
                    </a:xfrm>
                    <a:custGeom>
                      <a:avLst/>
                      <a:gdLst>
                        <a:gd name="T0" fmla="*/ 156 w 157"/>
                        <a:gd name="T1" fmla="*/ 149 h 159"/>
                        <a:gd name="T2" fmla="*/ 148 w 157"/>
                        <a:gd name="T3" fmla="*/ 158 h 159"/>
                        <a:gd name="T4" fmla="*/ 0 w 157"/>
                        <a:gd name="T5" fmla="*/ 18 h 159"/>
                        <a:gd name="T6" fmla="*/ 9 w 157"/>
                        <a:gd name="T7" fmla="*/ 0 h 159"/>
                        <a:gd name="T8" fmla="*/ 156 w 157"/>
                        <a:gd name="T9" fmla="*/ 149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156" y="149"/>
                          </a:moveTo>
                          <a:lnTo>
                            <a:pt x="148" y="158"/>
                          </a:lnTo>
                          <a:lnTo>
                            <a:pt x="0" y="18"/>
                          </a:lnTo>
                          <a:lnTo>
                            <a:pt x="9" y="0"/>
                          </a:lnTo>
                          <a:lnTo>
                            <a:pt x="156" y="149"/>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73" name="Freeform 942">
                      <a:extLst>
                        <a:ext uri="{FF2B5EF4-FFF2-40B4-BE49-F238E27FC236}">
                          <a16:creationId xmlns:a16="http://schemas.microsoft.com/office/drawing/2014/main" id="{2C5BE799-81C4-468A-8441-300BB71C2DDB}"/>
                        </a:ext>
                      </a:extLst>
                    </p:cNvPr>
                    <p:cNvSpPr>
                      <a:spLocks/>
                    </p:cNvSpPr>
                    <p:nvPr/>
                  </p:nvSpPr>
                  <p:spPr bwMode="auto">
                    <a:xfrm>
                      <a:off x="3706" y="2789"/>
                      <a:ext cx="167" cy="166"/>
                    </a:xfrm>
                    <a:custGeom>
                      <a:avLst/>
                      <a:gdLst>
                        <a:gd name="T0" fmla="*/ 166 w 167"/>
                        <a:gd name="T1" fmla="*/ 156 h 166"/>
                        <a:gd name="T2" fmla="*/ 156 w 167"/>
                        <a:gd name="T3" fmla="*/ 165 h 166"/>
                        <a:gd name="T4" fmla="*/ 0 w 167"/>
                        <a:gd name="T5" fmla="*/ 20 h 166"/>
                        <a:gd name="T6" fmla="*/ 10 w 167"/>
                        <a:gd name="T7" fmla="*/ 0 h 166"/>
                        <a:gd name="T8" fmla="*/ 166 w 167"/>
                        <a:gd name="T9" fmla="*/ 156 h 166"/>
                        <a:gd name="T10" fmla="*/ 0 60000 65536"/>
                        <a:gd name="T11" fmla="*/ 0 60000 65536"/>
                        <a:gd name="T12" fmla="*/ 0 60000 65536"/>
                        <a:gd name="T13" fmla="*/ 0 60000 65536"/>
                        <a:gd name="T14" fmla="*/ 0 60000 65536"/>
                        <a:gd name="T15" fmla="*/ 0 w 167"/>
                        <a:gd name="T16" fmla="*/ 0 h 166"/>
                        <a:gd name="T17" fmla="*/ 167 w 167"/>
                        <a:gd name="T18" fmla="*/ 166 h 166"/>
                      </a:gdLst>
                      <a:ahLst/>
                      <a:cxnLst>
                        <a:cxn ang="T10">
                          <a:pos x="T0" y="T1"/>
                        </a:cxn>
                        <a:cxn ang="T11">
                          <a:pos x="T2" y="T3"/>
                        </a:cxn>
                        <a:cxn ang="T12">
                          <a:pos x="T4" y="T5"/>
                        </a:cxn>
                        <a:cxn ang="T13">
                          <a:pos x="T6" y="T7"/>
                        </a:cxn>
                        <a:cxn ang="T14">
                          <a:pos x="T8" y="T9"/>
                        </a:cxn>
                      </a:cxnLst>
                      <a:rect l="T15" t="T16" r="T17" b="T18"/>
                      <a:pathLst>
                        <a:path w="167" h="166">
                          <a:moveTo>
                            <a:pt x="166" y="156"/>
                          </a:moveTo>
                          <a:lnTo>
                            <a:pt x="156" y="165"/>
                          </a:lnTo>
                          <a:lnTo>
                            <a:pt x="0" y="20"/>
                          </a:lnTo>
                          <a:lnTo>
                            <a:pt x="10" y="0"/>
                          </a:lnTo>
                          <a:lnTo>
                            <a:pt x="166" y="15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269" name="Group 943">
                    <a:extLst>
                      <a:ext uri="{FF2B5EF4-FFF2-40B4-BE49-F238E27FC236}">
                        <a16:creationId xmlns:a16="http://schemas.microsoft.com/office/drawing/2014/main" id="{4ECC1332-18BD-46F9-90AD-77384FB5594D}"/>
                      </a:ext>
                    </a:extLst>
                  </p:cNvPr>
                  <p:cNvGrpSpPr>
                    <a:grpSpLocks/>
                  </p:cNvGrpSpPr>
                  <p:nvPr/>
                </p:nvGrpSpPr>
                <p:grpSpPr bwMode="auto">
                  <a:xfrm>
                    <a:off x="3245" y="2239"/>
                    <a:ext cx="71" cy="53"/>
                    <a:chOff x="3811" y="2901"/>
                    <a:chExt cx="166" cy="169"/>
                  </a:xfrm>
                </p:grpSpPr>
                <p:sp>
                  <p:nvSpPr>
                    <p:cNvPr id="270" name="Freeform 944">
                      <a:extLst>
                        <a:ext uri="{FF2B5EF4-FFF2-40B4-BE49-F238E27FC236}">
                          <a16:creationId xmlns:a16="http://schemas.microsoft.com/office/drawing/2014/main" id="{D3ABA951-9BD6-49E0-957E-A77F19255E71}"/>
                        </a:ext>
                      </a:extLst>
                    </p:cNvPr>
                    <p:cNvSpPr>
                      <a:spLocks/>
                    </p:cNvSpPr>
                    <p:nvPr/>
                  </p:nvSpPr>
                  <p:spPr bwMode="auto">
                    <a:xfrm>
                      <a:off x="3820" y="2901"/>
                      <a:ext cx="157" cy="160"/>
                    </a:xfrm>
                    <a:custGeom>
                      <a:avLst/>
                      <a:gdLst>
                        <a:gd name="T0" fmla="*/ 156 w 157"/>
                        <a:gd name="T1" fmla="*/ 150 h 160"/>
                        <a:gd name="T2" fmla="*/ 146 w 157"/>
                        <a:gd name="T3" fmla="*/ 159 h 160"/>
                        <a:gd name="T4" fmla="*/ 0 w 157"/>
                        <a:gd name="T5" fmla="*/ 18 h 160"/>
                        <a:gd name="T6" fmla="*/ 10 w 157"/>
                        <a:gd name="T7" fmla="*/ 0 h 160"/>
                        <a:gd name="T8" fmla="*/ 156 w 157"/>
                        <a:gd name="T9" fmla="*/ 150 h 160"/>
                        <a:gd name="T10" fmla="*/ 0 60000 65536"/>
                        <a:gd name="T11" fmla="*/ 0 60000 65536"/>
                        <a:gd name="T12" fmla="*/ 0 60000 65536"/>
                        <a:gd name="T13" fmla="*/ 0 60000 65536"/>
                        <a:gd name="T14" fmla="*/ 0 60000 65536"/>
                        <a:gd name="T15" fmla="*/ 0 w 157"/>
                        <a:gd name="T16" fmla="*/ 0 h 160"/>
                        <a:gd name="T17" fmla="*/ 157 w 157"/>
                        <a:gd name="T18" fmla="*/ 160 h 160"/>
                      </a:gdLst>
                      <a:ahLst/>
                      <a:cxnLst>
                        <a:cxn ang="T10">
                          <a:pos x="T0" y="T1"/>
                        </a:cxn>
                        <a:cxn ang="T11">
                          <a:pos x="T2" y="T3"/>
                        </a:cxn>
                        <a:cxn ang="T12">
                          <a:pos x="T4" y="T5"/>
                        </a:cxn>
                        <a:cxn ang="T13">
                          <a:pos x="T6" y="T7"/>
                        </a:cxn>
                        <a:cxn ang="T14">
                          <a:pos x="T8" y="T9"/>
                        </a:cxn>
                      </a:cxnLst>
                      <a:rect l="T15" t="T16" r="T17" b="T18"/>
                      <a:pathLst>
                        <a:path w="157" h="160">
                          <a:moveTo>
                            <a:pt x="156" y="150"/>
                          </a:moveTo>
                          <a:lnTo>
                            <a:pt x="146" y="159"/>
                          </a:lnTo>
                          <a:lnTo>
                            <a:pt x="0" y="18"/>
                          </a:lnTo>
                          <a:lnTo>
                            <a:pt x="10" y="0"/>
                          </a:lnTo>
                          <a:lnTo>
                            <a:pt x="156" y="15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71" name="Freeform 945">
                      <a:extLst>
                        <a:ext uri="{FF2B5EF4-FFF2-40B4-BE49-F238E27FC236}">
                          <a16:creationId xmlns:a16="http://schemas.microsoft.com/office/drawing/2014/main" id="{AEED1AF9-BFF9-4BB1-9E79-5901666AD08B}"/>
                        </a:ext>
                      </a:extLst>
                    </p:cNvPr>
                    <p:cNvSpPr>
                      <a:spLocks/>
                    </p:cNvSpPr>
                    <p:nvPr/>
                  </p:nvSpPr>
                  <p:spPr bwMode="auto">
                    <a:xfrm>
                      <a:off x="3811" y="2901"/>
                      <a:ext cx="166" cy="169"/>
                    </a:xfrm>
                    <a:custGeom>
                      <a:avLst/>
                      <a:gdLst>
                        <a:gd name="T0" fmla="*/ 165 w 166"/>
                        <a:gd name="T1" fmla="*/ 159 h 169"/>
                        <a:gd name="T2" fmla="*/ 155 w 166"/>
                        <a:gd name="T3" fmla="*/ 168 h 169"/>
                        <a:gd name="T4" fmla="*/ 0 w 166"/>
                        <a:gd name="T5" fmla="*/ 20 h 169"/>
                        <a:gd name="T6" fmla="*/ 10 w 166"/>
                        <a:gd name="T7" fmla="*/ 0 h 169"/>
                        <a:gd name="T8" fmla="*/ 165 w 166"/>
                        <a:gd name="T9" fmla="*/ 159 h 169"/>
                        <a:gd name="T10" fmla="*/ 0 60000 65536"/>
                        <a:gd name="T11" fmla="*/ 0 60000 65536"/>
                        <a:gd name="T12" fmla="*/ 0 60000 65536"/>
                        <a:gd name="T13" fmla="*/ 0 60000 65536"/>
                        <a:gd name="T14" fmla="*/ 0 60000 65536"/>
                        <a:gd name="T15" fmla="*/ 0 w 166"/>
                        <a:gd name="T16" fmla="*/ 0 h 169"/>
                        <a:gd name="T17" fmla="*/ 166 w 166"/>
                        <a:gd name="T18" fmla="*/ 169 h 169"/>
                      </a:gdLst>
                      <a:ahLst/>
                      <a:cxnLst>
                        <a:cxn ang="T10">
                          <a:pos x="T0" y="T1"/>
                        </a:cxn>
                        <a:cxn ang="T11">
                          <a:pos x="T2" y="T3"/>
                        </a:cxn>
                        <a:cxn ang="T12">
                          <a:pos x="T4" y="T5"/>
                        </a:cxn>
                        <a:cxn ang="T13">
                          <a:pos x="T6" y="T7"/>
                        </a:cxn>
                        <a:cxn ang="T14">
                          <a:pos x="T8" y="T9"/>
                        </a:cxn>
                      </a:cxnLst>
                      <a:rect l="T15" t="T16" r="T17" b="T18"/>
                      <a:pathLst>
                        <a:path w="166" h="169">
                          <a:moveTo>
                            <a:pt x="165" y="159"/>
                          </a:moveTo>
                          <a:lnTo>
                            <a:pt x="155" y="168"/>
                          </a:lnTo>
                          <a:lnTo>
                            <a:pt x="0" y="20"/>
                          </a:lnTo>
                          <a:lnTo>
                            <a:pt x="10" y="0"/>
                          </a:lnTo>
                          <a:lnTo>
                            <a:pt x="165" y="159"/>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grpSp>
              <p:nvGrpSpPr>
                <p:cNvPr id="34" name="Group 1034">
                  <a:extLst>
                    <a:ext uri="{FF2B5EF4-FFF2-40B4-BE49-F238E27FC236}">
                      <a16:creationId xmlns:a16="http://schemas.microsoft.com/office/drawing/2014/main" id="{403F5277-0946-4F14-9424-0748DC29D2F7}"/>
                    </a:ext>
                  </a:extLst>
                </p:cNvPr>
                <p:cNvGrpSpPr>
                  <a:grpSpLocks/>
                </p:cNvGrpSpPr>
                <p:nvPr/>
              </p:nvGrpSpPr>
              <p:grpSpPr bwMode="auto">
                <a:xfrm>
                  <a:off x="5635749" y="4391174"/>
                  <a:ext cx="575965" cy="503411"/>
                  <a:chOff x="2290" y="1616"/>
                  <a:chExt cx="1180" cy="862"/>
                </a:xfrm>
              </p:grpSpPr>
              <p:sp>
                <p:nvSpPr>
                  <p:cNvPr id="146" name="Line 1035">
                    <a:extLst>
                      <a:ext uri="{FF2B5EF4-FFF2-40B4-BE49-F238E27FC236}">
                        <a16:creationId xmlns:a16="http://schemas.microsoft.com/office/drawing/2014/main" id="{615D9A63-B51C-406C-9A49-55B8256F04AA}"/>
                      </a:ext>
                    </a:extLst>
                  </p:cNvPr>
                  <p:cNvSpPr>
                    <a:spLocks noChangeShapeType="1"/>
                  </p:cNvSpPr>
                  <p:nvPr/>
                </p:nvSpPr>
                <p:spPr bwMode="auto">
                  <a:xfrm flipH="1">
                    <a:off x="2956" y="2043"/>
                    <a:ext cx="480" cy="0"/>
                  </a:xfrm>
                  <a:prstGeom prst="line">
                    <a:avLst/>
                  </a:prstGeom>
                  <a:noFill/>
                  <a:ln w="12700">
                    <a:solidFill>
                      <a:srgbClr val="44546A"/>
                    </a:solidFill>
                    <a:round/>
                    <a:headEnd/>
                    <a:tailEnd type="triangle" w="med" len="med"/>
                  </a:ln>
                </p:spPr>
                <p:txBody>
                  <a:bodyPr wrap="none" anchor="ctr"/>
                  <a:lstStyle/>
                  <a:p>
                    <a:pPr defTabSz="457200">
                      <a:defRPr/>
                    </a:pPr>
                    <a:endParaRPr lang="en-US" sz="1266" kern="0">
                      <a:solidFill>
                        <a:prstClr val="black"/>
                      </a:solidFill>
                      <a:latin typeface="Calibri" panose="020F0502020204030204"/>
                    </a:endParaRPr>
                  </a:p>
                </p:txBody>
              </p:sp>
              <p:sp>
                <p:nvSpPr>
                  <p:cNvPr id="147" name="Oval 1036">
                    <a:extLst>
                      <a:ext uri="{FF2B5EF4-FFF2-40B4-BE49-F238E27FC236}">
                        <a16:creationId xmlns:a16="http://schemas.microsoft.com/office/drawing/2014/main" id="{F299DD4D-A03F-4BC0-81F4-AA0AD301DBAD}"/>
                      </a:ext>
                    </a:extLst>
                  </p:cNvPr>
                  <p:cNvSpPr>
                    <a:spLocks noChangeArrowheads="1"/>
                  </p:cNvSpPr>
                  <p:nvPr/>
                </p:nvSpPr>
                <p:spPr bwMode="auto">
                  <a:xfrm>
                    <a:off x="2558" y="1819"/>
                    <a:ext cx="636" cy="445"/>
                  </a:xfrm>
                  <a:prstGeom prst="ellipse">
                    <a:avLst/>
                  </a:prstGeom>
                  <a:solidFill>
                    <a:srgbClr val="FCFEB9"/>
                  </a:solidFill>
                  <a:ln w="76200" cmpd="tri">
                    <a:solidFill>
                      <a:srgbClr val="F35B1B"/>
                    </a:solidFill>
                    <a:round/>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148" name="Group 1037">
                    <a:extLst>
                      <a:ext uri="{FF2B5EF4-FFF2-40B4-BE49-F238E27FC236}">
                        <a16:creationId xmlns:a16="http://schemas.microsoft.com/office/drawing/2014/main" id="{DC890336-FE8C-4535-9B6F-EC46D226ED62}"/>
                      </a:ext>
                    </a:extLst>
                  </p:cNvPr>
                  <p:cNvGrpSpPr>
                    <a:grpSpLocks/>
                  </p:cNvGrpSpPr>
                  <p:nvPr/>
                </p:nvGrpSpPr>
                <p:grpSpPr bwMode="auto">
                  <a:xfrm>
                    <a:off x="2826" y="2399"/>
                    <a:ext cx="79" cy="79"/>
                    <a:chOff x="2830" y="3400"/>
                    <a:chExt cx="184" cy="247"/>
                  </a:xfrm>
                </p:grpSpPr>
                <p:sp>
                  <p:nvSpPr>
                    <p:cNvPr id="231" name="Freeform 1038">
                      <a:extLst>
                        <a:ext uri="{FF2B5EF4-FFF2-40B4-BE49-F238E27FC236}">
                          <a16:creationId xmlns:a16="http://schemas.microsoft.com/office/drawing/2014/main" id="{28B2F731-FA65-4EEC-B509-0A2B5B4DA1CB}"/>
                        </a:ext>
                      </a:extLst>
                    </p:cNvPr>
                    <p:cNvSpPr>
                      <a:spLocks/>
                    </p:cNvSpPr>
                    <p:nvPr/>
                  </p:nvSpPr>
                  <p:spPr bwMode="auto">
                    <a:xfrm>
                      <a:off x="2830" y="3400"/>
                      <a:ext cx="174" cy="236"/>
                    </a:xfrm>
                    <a:custGeom>
                      <a:avLst/>
                      <a:gdLst>
                        <a:gd name="T0" fmla="*/ 173 w 174"/>
                        <a:gd name="T1" fmla="*/ 235 h 236"/>
                        <a:gd name="T2" fmla="*/ 161 w 174"/>
                        <a:gd name="T3" fmla="*/ 235 h 236"/>
                        <a:gd name="T4" fmla="*/ 137 w 174"/>
                        <a:gd name="T5" fmla="*/ 235 h 236"/>
                        <a:gd name="T6" fmla="*/ 124 w 174"/>
                        <a:gd name="T7" fmla="*/ 235 h 236"/>
                        <a:gd name="T8" fmla="*/ 75 w 174"/>
                        <a:gd name="T9" fmla="*/ 224 h 236"/>
                        <a:gd name="T10" fmla="*/ 38 w 174"/>
                        <a:gd name="T11" fmla="*/ 199 h 236"/>
                        <a:gd name="T12" fmla="*/ 12 w 174"/>
                        <a:gd name="T13" fmla="*/ 161 h 236"/>
                        <a:gd name="T14" fmla="*/ 0 w 174"/>
                        <a:gd name="T15" fmla="*/ 123 h 236"/>
                        <a:gd name="T16" fmla="*/ 12 w 174"/>
                        <a:gd name="T17" fmla="*/ 74 h 236"/>
                        <a:gd name="T18" fmla="*/ 38 w 174"/>
                        <a:gd name="T19" fmla="*/ 36 h 236"/>
                        <a:gd name="T20" fmla="*/ 75 w 174"/>
                        <a:gd name="T21" fmla="*/ 11 h 236"/>
                        <a:gd name="T22" fmla="*/ 124 w 174"/>
                        <a:gd name="T23" fmla="*/ 0 h 236"/>
                        <a:gd name="T24" fmla="*/ 173 w 174"/>
                        <a:gd name="T25" fmla="*/ 0 h 236"/>
                        <a:gd name="T26" fmla="*/ 173 w 174"/>
                        <a:gd name="T27" fmla="*/ 235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236"/>
                        <a:gd name="T44" fmla="*/ 174 w 174"/>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236">
                          <a:moveTo>
                            <a:pt x="173" y="235"/>
                          </a:moveTo>
                          <a:lnTo>
                            <a:pt x="161" y="235"/>
                          </a:lnTo>
                          <a:lnTo>
                            <a:pt x="137" y="235"/>
                          </a:lnTo>
                          <a:lnTo>
                            <a:pt x="124" y="235"/>
                          </a:lnTo>
                          <a:lnTo>
                            <a:pt x="75" y="224"/>
                          </a:lnTo>
                          <a:lnTo>
                            <a:pt x="38" y="199"/>
                          </a:lnTo>
                          <a:lnTo>
                            <a:pt x="12" y="161"/>
                          </a:lnTo>
                          <a:lnTo>
                            <a:pt x="0" y="123"/>
                          </a:lnTo>
                          <a:lnTo>
                            <a:pt x="12" y="74"/>
                          </a:lnTo>
                          <a:lnTo>
                            <a:pt x="38" y="36"/>
                          </a:lnTo>
                          <a:lnTo>
                            <a:pt x="75" y="11"/>
                          </a:lnTo>
                          <a:lnTo>
                            <a:pt x="124" y="0"/>
                          </a:lnTo>
                          <a:lnTo>
                            <a:pt x="173" y="0"/>
                          </a:lnTo>
                          <a:lnTo>
                            <a:pt x="173" y="235"/>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32" name="Freeform 1039">
                      <a:extLst>
                        <a:ext uri="{FF2B5EF4-FFF2-40B4-BE49-F238E27FC236}">
                          <a16:creationId xmlns:a16="http://schemas.microsoft.com/office/drawing/2014/main" id="{8E191F11-2801-4EEF-9B7E-812B0F81CDF6}"/>
                        </a:ext>
                      </a:extLst>
                    </p:cNvPr>
                    <p:cNvSpPr>
                      <a:spLocks/>
                    </p:cNvSpPr>
                    <p:nvPr/>
                  </p:nvSpPr>
                  <p:spPr bwMode="auto">
                    <a:xfrm>
                      <a:off x="2835" y="3402"/>
                      <a:ext cx="179" cy="245"/>
                    </a:xfrm>
                    <a:custGeom>
                      <a:avLst/>
                      <a:gdLst>
                        <a:gd name="T0" fmla="*/ 178 w 179"/>
                        <a:gd name="T1" fmla="*/ 244 h 245"/>
                        <a:gd name="T2" fmla="*/ 166 w 179"/>
                        <a:gd name="T3" fmla="*/ 244 h 245"/>
                        <a:gd name="T4" fmla="*/ 141 w 179"/>
                        <a:gd name="T5" fmla="*/ 244 h 245"/>
                        <a:gd name="T6" fmla="*/ 127 w 179"/>
                        <a:gd name="T7" fmla="*/ 244 h 245"/>
                        <a:gd name="T8" fmla="*/ 77 w 179"/>
                        <a:gd name="T9" fmla="*/ 233 h 245"/>
                        <a:gd name="T10" fmla="*/ 38 w 179"/>
                        <a:gd name="T11" fmla="*/ 206 h 245"/>
                        <a:gd name="T12" fmla="*/ 12 w 179"/>
                        <a:gd name="T13" fmla="*/ 165 h 245"/>
                        <a:gd name="T14" fmla="*/ 0 w 179"/>
                        <a:gd name="T15" fmla="*/ 127 h 245"/>
                        <a:gd name="T16" fmla="*/ 12 w 179"/>
                        <a:gd name="T17" fmla="*/ 78 h 245"/>
                        <a:gd name="T18" fmla="*/ 38 w 179"/>
                        <a:gd name="T19" fmla="*/ 38 h 245"/>
                        <a:gd name="T20" fmla="*/ 77 w 179"/>
                        <a:gd name="T21" fmla="*/ 11 h 245"/>
                        <a:gd name="T22" fmla="*/ 127 w 179"/>
                        <a:gd name="T23" fmla="*/ 0 h 245"/>
                        <a:gd name="T24" fmla="*/ 178 w 179"/>
                        <a:gd name="T25" fmla="*/ 0 h 245"/>
                        <a:gd name="T26" fmla="*/ 178 w 179"/>
                        <a:gd name="T27" fmla="*/ 244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245"/>
                        <a:gd name="T44" fmla="*/ 179 w 179"/>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245">
                          <a:moveTo>
                            <a:pt x="178" y="244"/>
                          </a:moveTo>
                          <a:lnTo>
                            <a:pt x="166" y="244"/>
                          </a:lnTo>
                          <a:lnTo>
                            <a:pt x="141" y="244"/>
                          </a:lnTo>
                          <a:lnTo>
                            <a:pt x="127" y="244"/>
                          </a:lnTo>
                          <a:lnTo>
                            <a:pt x="77" y="233"/>
                          </a:lnTo>
                          <a:lnTo>
                            <a:pt x="38" y="206"/>
                          </a:lnTo>
                          <a:lnTo>
                            <a:pt x="12" y="165"/>
                          </a:lnTo>
                          <a:lnTo>
                            <a:pt x="0" y="127"/>
                          </a:lnTo>
                          <a:lnTo>
                            <a:pt x="12" y="78"/>
                          </a:lnTo>
                          <a:lnTo>
                            <a:pt x="38" y="38"/>
                          </a:lnTo>
                          <a:lnTo>
                            <a:pt x="77" y="11"/>
                          </a:lnTo>
                          <a:lnTo>
                            <a:pt x="127" y="0"/>
                          </a:lnTo>
                          <a:lnTo>
                            <a:pt x="178" y="0"/>
                          </a:lnTo>
                          <a:lnTo>
                            <a:pt x="178" y="244"/>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49" name="Group 1040">
                    <a:extLst>
                      <a:ext uri="{FF2B5EF4-FFF2-40B4-BE49-F238E27FC236}">
                        <a16:creationId xmlns:a16="http://schemas.microsoft.com/office/drawing/2014/main" id="{AAB93DF7-5508-438B-BDA0-6B24BD9BA24C}"/>
                      </a:ext>
                    </a:extLst>
                  </p:cNvPr>
                  <p:cNvGrpSpPr>
                    <a:grpSpLocks/>
                  </p:cNvGrpSpPr>
                  <p:nvPr/>
                </p:nvGrpSpPr>
                <p:grpSpPr bwMode="auto">
                  <a:xfrm>
                    <a:off x="2908" y="2399"/>
                    <a:ext cx="82" cy="79"/>
                    <a:chOff x="3025" y="3400"/>
                    <a:chExt cx="191" cy="247"/>
                  </a:xfrm>
                </p:grpSpPr>
                <p:sp>
                  <p:nvSpPr>
                    <p:cNvPr id="229" name="Freeform 1041">
                      <a:extLst>
                        <a:ext uri="{FF2B5EF4-FFF2-40B4-BE49-F238E27FC236}">
                          <a16:creationId xmlns:a16="http://schemas.microsoft.com/office/drawing/2014/main" id="{A5BD65E0-A5EB-41D6-8ECB-D7EE2E436A1A}"/>
                        </a:ext>
                      </a:extLst>
                    </p:cNvPr>
                    <p:cNvSpPr>
                      <a:spLocks/>
                    </p:cNvSpPr>
                    <p:nvPr/>
                  </p:nvSpPr>
                  <p:spPr bwMode="auto">
                    <a:xfrm>
                      <a:off x="3025" y="3400"/>
                      <a:ext cx="182" cy="236"/>
                    </a:xfrm>
                    <a:custGeom>
                      <a:avLst/>
                      <a:gdLst>
                        <a:gd name="T0" fmla="*/ 0 w 182"/>
                        <a:gd name="T1" fmla="*/ 0 h 236"/>
                        <a:gd name="T2" fmla="*/ 12 w 182"/>
                        <a:gd name="T3" fmla="*/ 0 h 236"/>
                        <a:gd name="T4" fmla="*/ 24 w 182"/>
                        <a:gd name="T5" fmla="*/ 0 h 236"/>
                        <a:gd name="T6" fmla="*/ 50 w 182"/>
                        <a:gd name="T7" fmla="*/ 0 h 236"/>
                        <a:gd name="T8" fmla="*/ 60 w 182"/>
                        <a:gd name="T9" fmla="*/ 0 h 236"/>
                        <a:gd name="T10" fmla="*/ 97 w 182"/>
                        <a:gd name="T11" fmla="*/ 11 h 236"/>
                        <a:gd name="T12" fmla="*/ 145 w 182"/>
                        <a:gd name="T13" fmla="*/ 36 h 236"/>
                        <a:gd name="T14" fmla="*/ 169 w 182"/>
                        <a:gd name="T15" fmla="*/ 74 h 236"/>
                        <a:gd name="T16" fmla="*/ 181 w 182"/>
                        <a:gd name="T17" fmla="*/ 123 h 236"/>
                        <a:gd name="T18" fmla="*/ 169 w 182"/>
                        <a:gd name="T19" fmla="*/ 161 h 236"/>
                        <a:gd name="T20" fmla="*/ 145 w 182"/>
                        <a:gd name="T21" fmla="*/ 199 h 236"/>
                        <a:gd name="T22" fmla="*/ 97 w 182"/>
                        <a:gd name="T23" fmla="*/ 224 h 236"/>
                        <a:gd name="T24" fmla="*/ 60 w 182"/>
                        <a:gd name="T25" fmla="*/ 235 h 236"/>
                        <a:gd name="T26" fmla="*/ 50 w 182"/>
                        <a:gd name="T27" fmla="*/ 235 h 236"/>
                        <a:gd name="T28" fmla="*/ 36 w 182"/>
                        <a:gd name="T29" fmla="*/ 235 h 236"/>
                        <a:gd name="T30" fmla="*/ 24 w 182"/>
                        <a:gd name="T31" fmla="*/ 235 h 236"/>
                        <a:gd name="T32" fmla="*/ 0 w 182"/>
                        <a:gd name="T33" fmla="*/ 235 h 236"/>
                        <a:gd name="T34" fmla="*/ 0 w 182"/>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236"/>
                        <a:gd name="T56" fmla="*/ 182 w 182"/>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236">
                          <a:moveTo>
                            <a:pt x="0" y="0"/>
                          </a:moveTo>
                          <a:lnTo>
                            <a:pt x="12" y="0"/>
                          </a:lnTo>
                          <a:lnTo>
                            <a:pt x="24" y="0"/>
                          </a:lnTo>
                          <a:lnTo>
                            <a:pt x="50" y="0"/>
                          </a:lnTo>
                          <a:lnTo>
                            <a:pt x="60" y="0"/>
                          </a:lnTo>
                          <a:lnTo>
                            <a:pt x="97" y="11"/>
                          </a:lnTo>
                          <a:lnTo>
                            <a:pt x="145" y="36"/>
                          </a:lnTo>
                          <a:lnTo>
                            <a:pt x="169" y="74"/>
                          </a:lnTo>
                          <a:lnTo>
                            <a:pt x="181" y="123"/>
                          </a:lnTo>
                          <a:lnTo>
                            <a:pt x="169" y="161"/>
                          </a:lnTo>
                          <a:lnTo>
                            <a:pt x="145" y="199"/>
                          </a:lnTo>
                          <a:lnTo>
                            <a:pt x="97" y="224"/>
                          </a:lnTo>
                          <a:lnTo>
                            <a:pt x="60" y="235"/>
                          </a:lnTo>
                          <a:lnTo>
                            <a:pt x="50" y="235"/>
                          </a:lnTo>
                          <a:lnTo>
                            <a:pt x="36" y="235"/>
                          </a:lnTo>
                          <a:lnTo>
                            <a:pt x="24" y="235"/>
                          </a:lnTo>
                          <a:lnTo>
                            <a:pt x="0" y="235"/>
                          </a:lnTo>
                          <a:lnTo>
                            <a:pt x="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30" name="Freeform 1042">
                      <a:extLst>
                        <a:ext uri="{FF2B5EF4-FFF2-40B4-BE49-F238E27FC236}">
                          <a16:creationId xmlns:a16="http://schemas.microsoft.com/office/drawing/2014/main" id="{196A203D-4635-446F-8454-7ACB63D1277A}"/>
                        </a:ext>
                      </a:extLst>
                    </p:cNvPr>
                    <p:cNvSpPr>
                      <a:spLocks/>
                    </p:cNvSpPr>
                    <p:nvPr/>
                  </p:nvSpPr>
                  <p:spPr bwMode="auto">
                    <a:xfrm>
                      <a:off x="3025" y="3402"/>
                      <a:ext cx="191" cy="245"/>
                    </a:xfrm>
                    <a:custGeom>
                      <a:avLst/>
                      <a:gdLst>
                        <a:gd name="T0" fmla="*/ 0 w 191"/>
                        <a:gd name="T1" fmla="*/ 0 h 245"/>
                        <a:gd name="T2" fmla="*/ 12 w 191"/>
                        <a:gd name="T3" fmla="*/ 0 h 245"/>
                        <a:gd name="T4" fmla="*/ 26 w 191"/>
                        <a:gd name="T5" fmla="*/ 0 h 245"/>
                        <a:gd name="T6" fmla="*/ 51 w 191"/>
                        <a:gd name="T7" fmla="*/ 0 h 245"/>
                        <a:gd name="T8" fmla="*/ 63 w 191"/>
                        <a:gd name="T9" fmla="*/ 0 h 245"/>
                        <a:gd name="T10" fmla="*/ 101 w 191"/>
                        <a:gd name="T11" fmla="*/ 11 h 245"/>
                        <a:gd name="T12" fmla="*/ 153 w 191"/>
                        <a:gd name="T13" fmla="*/ 38 h 245"/>
                        <a:gd name="T14" fmla="*/ 178 w 191"/>
                        <a:gd name="T15" fmla="*/ 78 h 245"/>
                        <a:gd name="T16" fmla="*/ 190 w 191"/>
                        <a:gd name="T17" fmla="*/ 127 h 245"/>
                        <a:gd name="T18" fmla="*/ 178 w 191"/>
                        <a:gd name="T19" fmla="*/ 165 h 245"/>
                        <a:gd name="T20" fmla="*/ 153 w 191"/>
                        <a:gd name="T21" fmla="*/ 206 h 245"/>
                        <a:gd name="T22" fmla="*/ 101 w 191"/>
                        <a:gd name="T23" fmla="*/ 233 h 245"/>
                        <a:gd name="T24" fmla="*/ 63 w 191"/>
                        <a:gd name="T25" fmla="*/ 244 h 245"/>
                        <a:gd name="T26" fmla="*/ 51 w 191"/>
                        <a:gd name="T27" fmla="*/ 244 h 245"/>
                        <a:gd name="T28" fmla="*/ 38 w 191"/>
                        <a:gd name="T29" fmla="*/ 244 h 245"/>
                        <a:gd name="T30" fmla="*/ 26 w 191"/>
                        <a:gd name="T31" fmla="*/ 244 h 245"/>
                        <a:gd name="T32" fmla="*/ 0 w 191"/>
                        <a:gd name="T33" fmla="*/ 244 h 245"/>
                        <a:gd name="T34" fmla="*/ 0 w 191"/>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45"/>
                        <a:gd name="T56" fmla="*/ 191 w 191"/>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45">
                          <a:moveTo>
                            <a:pt x="0" y="0"/>
                          </a:moveTo>
                          <a:lnTo>
                            <a:pt x="12" y="0"/>
                          </a:lnTo>
                          <a:lnTo>
                            <a:pt x="26" y="0"/>
                          </a:lnTo>
                          <a:lnTo>
                            <a:pt x="51" y="0"/>
                          </a:lnTo>
                          <a:lnTo>
                            <a:pt x="63" y="0"/>
                          </a:lnTo>
                          <a:lnTo>
                            <a:pt x="101" y="11"/>
                          </a:lnTo>
                          <a:lnTo>
                            <a:pt x="153" y="38"/>
                          </a:lnTo>
                          <a:lnTo>
                            <a:pt x="178" y="78"/>
                          </a:lnTo>
                          <a:lnTo>
                            <a:pt x="190" y="127"/>
                          </a:lnTo>
                          <a:lnTo>
                            <a:pt x="178" y="165"/>
                          </a:lnTo>
                          <a:lnTo>
                            <a:pt x="153" y="206"/>
                          </a:lnTo>
                          <a:lnTo>
                            <a:pt x="101" y="233"/>
                          </a:lnTo>
                          <a:lnTo>
                            <a:pt x="63" y="244"/>
                          </a:lnTo>
                          <a:lnTo>
                            <a:pt x="51" y="244"/>
                          </a:lnTo>
                          <a:lnTo>
                            <a:pt x="38" y="244"/>
                          </a:lnTo>
                          <a:lnTo>
                            <a:pt x="26" y="244"/>
                          </a:lnTo>
                          <a:lnTo>
                            <a:pt x="0" y="244"/>
                          </a:lnTo>
                          <a:lnTo>
                            <a:pt x="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150" name="Rectangle 1043">
                    <a:extLst>
                      <a:ext uri="{FF2B5EF4-FFF2-40B4-BE49-F238E27FC236}">
                        <a16:creationId xmlns:a16="http://schemas.microsoft.com/office/drawing/2014/main" id="{4D5DDBD3-0310-4546-B838-728CA677C0A2}"/>
                      </a:ext>
                    </a:extLst>
                  </p:cNvPr>
                  <p:cNvSpPr>
                    <a:spLocks noChangeArrowheads="1"/>
                  </p:cNvSpPr>
                  <p:nvPr/>
                </p:nvSpPr>
                <p:spPr bwMode="auto">
                  <a:xfrm>
                    <a:off x="2900" y="2307"/>
                    <a:ext cx="10" cy="7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151" name="Rectangle 1044">
                    <a:extLst>
                      <a:ext uri="{FF2B5EF4-FFF2-40B4-BE49-F238E27FC236}">
                        <a16:creationId xmlns:a16="http://schemas.microsoft.com/office/drawing/2014/main" id="{B4670BD8-D1BD-4C6A-A7D9-5D59BAF78380}"/>
                      </a:ext>
                    </a:extLst>
                  </p:cNvPr>
                  <p:cNvSpPr>
                    <a:spLocks noChangeArrowheads="1"/>
                  </p:cNvSpPr>
                  <p:nvPr/>
                </p:nvSpPr>
                <p:spPr bwMode="auto">
                  <a:xfrm>
                    <a:off x="2889" y="2255"/>
                    <a:ext cx="3" cy="131"/>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152" name="Group 1045">
                    <a:extLst>
                      <a:ext uri="{FF2B5EF4-FFF2-40B4-BE49-F238E27FC236}">
                        <a16:creationId xmlns:a16="http://schemas.microsoft.com/office/drawing/2014/main" id="{A6C4716D-A9BB-4FFD-8814-357EE9CC63B8}"/>
                      </a:ext>
                    </a:extLst>
                  </p:cNvPr>
                  <p:cNvGrpSpPr>
                    <a:grpSpLocks/>
                  </p:cNvGrpSpPr>
                  <p:nvPr/>
                </p:nvGrpSpPr>
                <p:grpSpPr bwMode="auto">
                  <a:xfrm>
                    <a:off x="2789" y="1616"/>
                    <a:ext cx="76" cy="76"/>
                    <a:chOff x="2742" y="968"/>
                    <a:chExt cx="180" cy="233"/>
                  </a:xfrm>
                </p:grpSpPr>
                <p:sp>
                  <p:nvSpPr>
                    <p:cNvPr id="227" name="Freeform 1046">
                      <a:extLst>
                        <a:ext uri="{FF2B5EF4-FFF2-40B4-BE49-F238E27FC236}">
                          <a16:creationId xmlns:a16="http://schemas.microsoft.com/office/drawing/2014/main" id="{95F78223-04FC-4FEF-8A29-D17511C453E3}"/>
                        </a:ext>
                      </a:extLst>
                    </p:cNvPr>
                    <p:cNvSpPr>
                      <a:spLocks/>
                    </p:cNvSpPr>
                    <p:nvPr/>
                  </p:nvSpPr>
                  <p:spPr bwMode="auto">
                    <a:xfrm>
                      <a:off x="2742" y="968"/>
                      <a:ext cx="171" cy="222"/>
                    </a:xfrm>
                    <a:custGeom>
                      <a:avLst/>
                      <a:gdLst>
                        <a:gd name="T0" fmla="*/ 170 w 171"/>
                        <a:gd name="T1" fmla="*/ 0 h 222"/>
                        <a:gd name="T2" fmla="*/ 158 w 171"/>
                        <a:gd name="T3" fmla="*/ 0 h 222"/>
                        <a:gd name="T4" fmla="*/ 134 w 171"/>
                        <a:gd name="T5" fmla="*/ 0 h 222"/>
                        <a:gd name="T6" fmla="*/ 122 w 171"/>
                        <a:gd name="T7" fmla="*/ 0 h 222"/>
                        <a:gd name="T8" fmla="*/ 72 w 171"/>
                        <a:gd name="T9" fmla="*/ 0 h 222"/>
                        <a:gd name="T10" fmla="*/ 36 w 171"/>
                        <a:gd name="T11" fmla="*/ 25 h 222"/>
                        <a:gd name="T12" fmla="*/ 12 w 171"/>
                        <a:gd name="T13" fmla="*/ 60 h 222"/>
                        <a:gd name="T14" fmla="*/ 0 w 171"/>
                        <a:gd name="T15" fmla="*/ 111 h 222"/>
                        <a:gd name="T16" fmla="*/ 12 w 171"/>
                        <a:gd name="T17" fmla="*/ 161 h 222"/>
                        <a:gd name="T18" fmla="*/ 36 w 171"/>
                        <a:gd name="T19" fmla="*/ 196 h 222"/>
                        <a:gd name="T20" fmla="*/ 72 w 171"/>
                        <a:gd name="T21" fmla="*/ 221 h 222"/>
                        <a:gd name="T22" fmla="*/ 122 w 171"/>
                        <a:gd name="T23" fmla="*/ 221 h 222"/>
                        <a:gd name="T24" fmla="*/ 170 w 171"/>
                        <a:gd name="T25" fmla="*/ 221 h 222"/>
                        <a:gd name="T26" fmla="*/ 170 w 171"/>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222"/>
                        <a:gd name="T44" fmla="*/ 171 w 171"/>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222">
                          <a:moveTo>
                            <a:pt x="170" y="0"/>
                          </a:moveTo>
                          <a:lnTo>
                            <a:pt x="158" y="0"/>
                          </a:lnTo>
                          <a:lnTo>
                            <a:pt x="134" y="0"/>
                          </a:lnTo>
                          <a:lnTo>
                            <a:pt x="122" y="0"/>
                          </a:lnTo>
                          <a:lnTo>
                            <a:pt x="72" y="0"/>
                          </a:lnTo>
                          <a:lnTo>
                            <a:pt x="36" y="25"/>
                          </a:lnTo>
                          <a:lnTo>
                            <a:pt x="12" y="60"/>
                          </a:lnTo>
                          <a:lnTo>
                            <a:pt x="0" y="111"/>
                          </a:lnTo>
                          <a:lnTo>
                            <a:pt x="12" y="161"/>
                          </a:lnTo>
                          <a:lnTo>
                            <a:pt x="36" y="196"/>
                          </a:lnTo>
                          <a:lnTo>
                            <a:pt x="72" y="221"/>
                          </a:lnTo>
                          <a:lnTo>
                            <a:pt x="122" y="221"/>
                          </a:lnTo>
                          <a:lnTo>
                            <a:pt x="170" y="221"/>
                          </a:lnTo>
                          <a:lnTo>
                            <a:pt x="17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28" name="Freeform 1047">
                      <a:extLst>
                        <a:ext uri="{FF2B5EF4-FFF2-40B4-BE49-F238E27FC236}">
                          <a16:creationId xmlns:a16="http://schemas.microsoft.com/office/drawing/2014/main" id="{12EE0015-58A2-4E82-A6B3-4BEC8D8BC214}"/>
                        </a:ext>
                      </a:extLst>
                    </p:cNvPr>
                    <p:cNvSpPr>
                      <a:spLocks/>
                    </p:cNvSpPr>
                    <p:nvPr/>
                  </p:nvSpPr>
                  <p:spPr bwMode="auto">
                    <a:xfrm>
                      <a:off x="2742" y="970"/>
                      <a:ext cx="180" cy="231"/>
                    </a:xfrm>
                    <a:custGeom>
                      <a:avLst/>
                      <a:gdLst>
                        <a:gd name="T0" fmla="*/ 179 w 180"/>
                        <a:gd name="T1" fmla="*/ 0 h 231"/>
                        <a:gd name="T2" fmla="*/ 167 w 180"/>
                        <a:gd name="T3" fmla="*/ 0 h 231"/>
                        <a:gd name="T4" fmla="*/ 141 w 180"/>
                        <a:gd name="T5" fmla="*/ 0 h 231"/>
                        <a:gd name="T6" fmla="*/ 129 w 180"/>
                        <a:gd name="T7" fmla="*/ 0 h 231"/>
                        <a:gd name="T8" fmla="*/ 78 w 180"/>
                        <a:gd name="T9" fmla="*/ 0 h 231"/>
                        <a:gd name="T10" fmla="*/ 38 w 180"/>
                        <a:gd name="T11" fmla="*/ 27 h 231"/>
                        <a:gd name="T12" fmla="*/ 12 w 180"/>
                        <a:gd name="T13" fmla="*/ 62 h 231"/>
                        <a:gd name="T14" fmla="*/ 0 w 180"/>
                        <a:gd name="T15" fmla="*/ 116 h 231"/>
                        <a:gd name="T16" fmla="*/ 12 w 180"/>
                        <a:gd name="T17" fmla="*/ 167 h 231"/>
                        <a:gd name="T18" fmla="*/ 38 w 180"/>
                        <a:gd name="T19" fmla="*/ 203 h 231"/>
                        <a:gd name="T20" fmla="*/ 78 w 180"/>
                        <a:gd name="T21" fmla="*/ 230 h 231"/>
                        <a:gd name="T22" fmla="*/ 129 w 180"/>
                        <a:gd name="T23" fmla="*/ 230 h 231"/>
                        <a:gd name="T24" fmla="*/ 179 w 180"/>
                        <a:gd name="T25" fmla="*/ 230 h 231"/>
                        <a:gd name="T26" fmla="*/ 179 w 180"/>
                        <a:gd name="T27" fmla="*/ 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31"/>
                        <a:gd name="T44" fmla="*/ 180 w 180"/>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31">
                          <a:moveTo>
                            <a:pt x="179" y="0"/>
                          </a:moveTo>
                          <a:lnTo>
                            <a:pt x="167" y="0"/>
                          </a:lnTo>
                          <a:lnTo>
                            <a:pt x="141" y="0"/>
                          </a:lnTo>
                          <a:lnTo>
                            <a:pt x="129" y="0"/>
                          </a:lnTo>
                          <a:lnTo>
                            <a:pt x="78" y="0"/>
                          </a:lnTo>
                          <a:lnTo>
                            <a:pt x="38" y="27"/>
                          </a:lnTo>
                          <a:lnTo>
                            <a:pt x="12" y="62"/>
                          </a:lnTo>
                          <a:lnTo>
                            <a:pt x="0" y="116"/>
                          </a:lnTo>
                          <a:lnTo>
                            <a:pt x="12" y="167"/>
                          </a:lnTo>
                          <a:lnTo>
                            <a:pt x="38" y="203"/>
                          </a:lnTo>
                          <a:lnTo>
                            <a:pt x="78" y="230"/>
                          </a:lnTo>
                          <a:lnTo>
                            <a:pt x="129" y="230"/>
                          </a:lnTo>
                          <a:lnTo>
                            <a:pt x="179" y="230"/>
                          </a:lnTo>
                          <a:lnTo>
                            <a:pt x="179"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53" name="Group 1048">
                    <a:extLst>
                      <a:ext uri="{FF2B5EF4-FFF2-40B4-BE49-F238E27FC236}">
                        <a16:creationId xmlns:a16="http://schemas.microsoft.com/office/drawing/2014/main" id="{570D7B1C-AD8F-45DD-96F0-8DD5D908E0A0}"/>
                      </a:ext>
                    </a:extLst>
                  </p:cNvPr>
                  <p:cNvGrpSpPr>
                    <a:grpSpLocks/>
                  </p:cNvGrpSpPr>
                  <p:nvPr/>
                </p:nvGrpSpPr>
                <p:grpSpPr bwMode="auto">
                  <a:xfrm>
                    <a:off x="2871" y="1616"/>
                    <a:ext cx="85" cy="76"/>
                    <a:chOff x="2932" y="968"/>
                    <a:chExt cx="200" cy="233"/>
                  </a:xfrm>
                </p:grpSpPr>
                <p:sp>
                  <p:nvSpPr>
                    <p:cNvPr id="225" name="Freeform 1049">
                      <a:extLst>
                        <a:ext uri="{FF2B5EF4-FFF2-40B4-BE49-F238E27FC236}">
                          <a16:creationId xmlns:a16="http://schemas.microsoft.com/office/drawing/2014/main" id="{6AD1E137-292B-4EE4-A91C-577654D22D2D}"/>
                        </a:ext>
                      </a:extLst>
                    </p:cNvPr>
                    <p:cNvSpPr>
                      <a:spLocks/>
                    </p:cNvSpPr>
                    <p:nvPr/>
                  </p:nvSpPr>
                  <p:spPr bwMode="auto">
                    <a:xfrm>
                      <a:off x="2932" y="968"/>
                      <a:ext cx="188" cy="222"/>
                    </a:xfrm>
                    <a:custGeom>
                      <a:avLst/>
                      <a:gdLst>
                        <a:gd name="T0" fmla="*/ 0 w 188"/>
                        <a:gd name="T1" fmla="*/ 221 h 222"/>
                        <a:gd name="T2" fmla="*/ 12 w 188"/>
                        <a:gd name="T3" fmla="*/ 221 h 222"/>
                        <a:gd name="T4" fmla="*/ 24 w 188"/>
                        <a:gd name="T5" fmla="*/ 221 h 222"/>
                        <a:gd name="T6" fmla="*/ 50 w 188"/>
                        <a:gd name="T7" fmla="*/ 221 h 222"/>
                        <a:gd name="T8" fmla="*/ 62 w 188"/>
                        <a:gd name="T9" fmla="*/ 221 h 222"/>
                        <a:gd name="T10" fmla="*/ 99 w 188"/>
                        <a:gd name="T11" fmla="*/ 221 h 222"/>
                        <a:gd name="T12" fmla="*/ 149 w 188"/>
                        <a:gd name="T13" fmla="*/ 196 h 222"/>
                        <a:gd name="T14" fmla="*/ 175 w 188"/>
                        <a:gd name="T15" fmla="*/ 161 h 222"/>
                        <a:gd name="T16" fmla="*/ 187 w 188"/>
                        <a:gd name="T17" fmla="*/ 111 h 222"/>
                        <a:gd name="T18" fmla="*/ 175 w 188"/>
                        <a:gd name="T19" fmla="*/ 60 h 222"/>
                        <a:gd name="T20" fmla="*/ 149 w 188"/>
                        <a:gd name="T21" fmla="*/ 25 h 222"/>
                        <a:gd name="T22" fmla="*/ 99 w 188"/>
                        <a:gd name="T23" fmla="*/ 0 h 222"/>
                        <a:gd name="T24" fmla="*/ 62 w 188"/>
                        <a:gd name="T25" fmla="*/ 0 h 222"/>
                        <a:gd name="T26" fmla="*/ 50 w 188"/>
                        <a:gd name="T27" fmla="*/ 0 h 222"/>
                        <a:gd name="T28" fmla="*/ 38 w 188"/>
                        <a:gd name="T29" fmla="*/ 0 h 222"/>
                        <a:gd name="T30" fmla="*/ 24 w 188"/>
                        <a:gd name="T31" fmla="*/ 0 h 222"/>
                        <a:gd name="T32" fmla="*/ 0 w 188"/>
                        <a:gd name="T33" fmla="*/ 0 h 222"/>
                        <a:gd name="T34" fmla="*/ 0 w 188"/>
                        <a:gd name="T35" fmla="*/ 221 h 2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
                        <a:gd name="T55" fmla="*/ 0 h 222"/>
                        <a:gd name="T56" fmla="*/ 188 w 188"/>
                        <a:gd name="T57" fmla="*/ 222 h 2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 h="222">
                          <a:moveTo>
                            <a:pt x="0" y="221"/>
                          </a:moveTo>
                          <a:lnTo>
                            <a:pt x="12" y="221"/>
                          </a:lnTo>
                          <a:lnTo>
                            <a:pt x="24" y="221"/>
                          </a:lnTo>
                          <a:lnTo>
                            <a:pt x="50" y="221"/>
                          </a:lnTo>
                          <a:lnTo>
                            <a:pt x="62" y="221"/>
                          </a:lnTo>
                          <a:lnTo>
                            <a:pt x="99" y="221"/>
                          </a:lnTo>
                          <a:lnTo>
                            <a:pt x="149" y="196"/>
                          </a:lnTo>
                          <a:lnTo>
                            <a:pt x="175" y="161"/>
                          </a:lnTo>
                          <a:lnTo>
                            <a:pt x="187" y="111"/>
                          </a:lnTo>
                          <a:lnTo>
                            <a:pt x="175" y="60"/>
                          </a:lnTo>
                          <a:lnTo>
                            <a:pt x="149" y="25"/>
                          </a:lnTo>
                          <a:lnTo>
                            <a:pt x="99" y="0"/>
                          </a:lnTo>
                          <a:lnTo>
                            <a:pt x="62" y="0"/>
                          </a:lnTo>
                          <a:lnTo>
                            <a:pt x="50" y="0"/>
                          </a:lnTo>
                          <a:lnTo>
                            <a:pt x="38" y="0"/>
                          </a:lnTo>
                          <a:lnTo>
                            <a:pt x="24" y="0"/>
                          </a:lnTo>
                          <a:lnTo>
                            <a:pt x="0" y="0"/>
                          </a:lnTo>
                          <a:lnTo>
                            <a:pt x="0" y="221"/>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26" name="Freeform 1050">
                      <a:extLst>
                        <a:ext uri="{FF2B5EF4-FFF2-40B4-BE49-F238E27FC236}">
                          <a16:creationId xmlns:a16="http://schemas.microsoft.com/office/drawing/2014/main" id="{B7DC7B4A-F44E-4E64-A4C0-C8950D30D6A2}"/>
                        </a:ext>
                      </a:extLst>
                    </p:cNvPr>
                    <p:cNvSpPr>
                      <a:spLocks/>
                    </p:cNvSpPr>
                    <p:nvPr/>
                  </p:nvSpPr>
                  <p:spPr bwMode="auto">
                    <a:xfrm>
                      <a:off x="2934" y="970"/>
                      <a:ext cx="198" cy="231"/>
                    </a:xfrm>
                    <a:custGeom>
                      <a:avLst/>
                      <a:gdLst>
                        <a:gd name="T0" fmla="*/ 0 w 198"/>
                        <a:gd name="T1" fmla="*/ 230 h 231"/>
                        <a:gd name="T2" fmla="*/ 14 w 198"/>
                        <a:gd name="T3" fmla="*/ 230 h 231"/>
                        <a:gd name="T4" fmla="*/ 26 w 198"/>
                        <a:gd name="T5" fmla="*/ 230 h 231"/>
                        <a:gd name="T6" fmla="*/ 54 w 198"/>
                        <a:gd name="T7" fmla="*/ 230 h 231"/>
                        <a:gd name="T8" fmla="*/ 66 w 198"/>
                        <a:gd name="T9" fmla="*/ 230 h 231"/>
                        <a:gd name="T10" fmla="*/ 104 w 198"/>
                        <a:gd name="T11" fmla="*/ 230 h 231"/>
                        <a:gd name="T12" fmla="*/ 157 w 198"/>
                        <a:gd name="T13" fmla="*/ 203 h 231"/>
                        <a:gd name="T14" fmla="*/ 183 w 198"/>
                        <a:gd name="T15" fmla="*/ 167 h 231"/>
                        <a:gd name="T16" fmla="*/ 197 w 198"/>
                        <a:gd name="T17" fmla="*/ 116 h 231"/>
                        <a:gd name="T18" fmla="*/ 183 w 198"/>
                        <a:gd name="T19" fmla="*/ 62 h 231"/>
                        <a:gd name="T20" fmla="*/ 157 w 198"/>
                        <a:gd name="T21" fmla="*/ 27 h 231"/>
                        <a:gd name="T22" fmla="*/ 104 w 198"/>
                        <a:gd name="T23" fmla="*/ 0 h 231"/>
                        <a:gd name="T24" fmla="*/ 66 w 198"/>
                        <a:gd name="T25" fmla="*/ 0 h 231"/>
                        <a:gd name="T26" fmla="*/ 54 w 198"/>
                        <a:gd name="T27" fmla="*/ 0 h 231"/>
                        <a:gd name="T28" fmla="*/ 40 w 198"/>
                        <a:gd name="T29" fmla="*/ 0 h 231"/>
                        <a:gd name="T30" fmla="*/ 26 w 198"/>
                        <a:gd name="T31" fmla="*/ 0 h 231"/>
                        <a:gd name="T32" fmla="*/ 0 w 198"/>
                        <a:gd name="T33" fmla="*/ 0 h 231"/>
                        <a:gd name="T34" fmla="*/ 0 w 198"/>
                        <a:gd name="T35" fmla="*/ 230 h 2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231"/>
                        <a:gd name="T56" fmla="*/ 198 w 198"/>
                        <a:gd name="T57" fmla="*/ 231 h 2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231">
                          <a:moveTo>
                            <a:pt x="0" y="230"/>
                          </a:moveTo>
                          <a:lnTo>
                            <a:pt x="14" y="230"/>
                          </a:lnTo>
                          <a:lnTo>
                            <a:pt x="26" y="230"/>
                          </a:lnTo>
                          <a:lnTo>
                            <a:pt x="54" y="230"/>
                          </a:lnTo>
                          <a:lnTo>
                            <a:pt x="66" y="230"/>
                          </a:lnTo>
                          <a:lnTo>
                            <a:pt x="104" y="230"/>
                          </a:lnTo>
                          <a:lnTo>
                            <a:pt x="157" y="203"/>
                          </a:lnTo>
                          <a:lnTo>
                            <a:pt x="183" y="167"/>
                          </a:lnTo>
                          <a:lnTo>
                            <a:pt x="197" y="116"/>
                          </a:lnTo>
                          <a:lnTo>
                            <a:pt x="183" y="62"/>
                          </a:lnTo>
                          <a:lnTo>
                            <a:pt x="157" y="27"/>
                          </a:lnTo>
                          <a:lnTo>
                            <a:pt x="104" y="0"/>
                          </a:lnTo>
                          <a:lnTo>
                            <a:pt x="66" y="0"/>
                          </a:lnTo>
                          <a:lnTo>
                            <a:pt x="54" y="0"/>
                          </a:lnTo>
                          <a:lnTo>
                            <a:pt x="40" y="0"/>
                          </a:lnTo>
                          <a:lnTo>
                            <a:pt x="26" y="0"/>
                          </a:lnTo>
                          <a:lnTo>
                            <a:pt x="0" y="0"/>
                          </a:lnTo>
                          <a:lnTo>
                            <a:pt x="0" y="23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154" name="Rectangle 1051">
                    <a:extLst>
                      <a:ext uri="{FF2B5EF4-FFF2-40B4-BE49-F238E27FC236}">
                        <a16:creationId xmlns:a16="http://schemas.microsoft.com/office/drawing/2014/main" id="{0F86592B-CD15-49F7-81DE-A022470D9373}"/>
                      </a:ext>
                    </a:extLst>
                  </p:cNvPr>
                  <p:cNvSpPr>
                    <a:spLocks noChangeArrowheads="1"/>
                  </p:cNvSpPr>
                  <p:nvPr/>
                </p:nvSpPr>
                <p:spPr bwMode="auto">
                  <a:xfrm>
                    <a:off x="2863" y="1697"/>
                    <a:ext cx="10" cy="81"/>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155" name="Rectangle 1052">
                    <a:extLst>
                      <a:ext uri="{FF2B5EF4-FFF2-40B4-BE49-F238E27FC236}">
                        <a16:creationId xmlns:a16="http://schemas.microsoft.com/office/drawing/2014/main" id="{6D7EA463-FCCF-401C-969C-A11514C61E83}"/>
                      </a:ext>
                    </a:extLst>
                  </p:cNvPr>
                  <p:cNvSpPr>
                    <a:spLocks noChangeArrowheads="1"/>
                  </p:cNvSpPr>
                  <p:nvPr/>
                </p:nvSpPr>
                <p:spPr bwMode="auto">
                  <a:xfrm>
                    <a:off x="2850" y="1697"/>
                    <a:ext cx="0" cy="136"/>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156" name="Group 1053">
                    <a:extLst>
                      <a:ext uri="{FF2B5EF4-FFF2-40B4-BE49-F238E27FC236}">
                        <a16:creationId xmlns:a16="http://schemas.microsoft.com/office/drawing/2014/main" id="{CDE0D904-DCF0-4CCD-8461-C53BDAFC2DCB}"/>
                      </a:ext>
                    </a:extLst>
                  </p:cNvPr>
                  <p:cNvGrpSpPr>
                    <a:grpSpLocks/>
                  </p:cNvGrpSpPr>
                  <p:nvPr/>
                </p:nvGrpSpPr>
                <p:grpSpPr bwMode="auto">
                  <a:xfrm>
                    <a:off x="3213" y="2266"/>
                    <a:ext cx="109" cy="79"/>
                    <a:chOff x="3734" y="2990"/>
                    <a:chExt cx="256" cy="246"/>
                  </a:xfrm>
                </p:grpSpPr>
                <p:sp>
                  <p:nvSpPr>
                    <p:cNvPr id="223" name="Freeform 1054">
                      <a:extLst>
                        <a:ext uri="{FF2B5EF4-FFF2-40B4-BE49-F238E27FC236}">
                          <a16:creationId xmlns:a16="http://schemas.microsoft.com/office/drawing/2014/main" id="{A3F84F6A-B480-4FFE-85C6-C589EF6C7937}"/>
                        </a:ext>
                      </a:extLst>
                    </p:cNvPr>
                    <p:cNvSpPr>
                      <a:spLocks/>
                    </p:cNvSpPr>
                    <p:nvPr/>
                  </p:nvSpPr>
                  <p:spPr bwMode="auto">
                    <a:xfrm>
                      <a:off x="3734" y="2990"/>
                      <a:ext cx="244" cy="235"/>
                    </a:xfrm>
                    <a:custGeom>
                      <a:avLst/>
                      <a:gdLst>
                        <a:gd name="T0" fmla="*/ 243 w 244"/>
                        <a:gd name="T1" fmla="*/ 160 h 235"/>
                        <a:gd name="T2" fmla="*/ 219 w 244"/>
                        <a:gd name="T3" fmla="*/ 185 h 235"/>
                        <a:gd name="T4" fmla="*/ 207 w 244"/>
                        <a:gd name="T5" fmla="*/ 198 h 235"/>
                        <a:gd name="T6" fmla="*/ 158 w 244"/>
                        <a:gd name="T7" fmla="*/ 223 h 235"/>
                        <a:gd name="T8" fmla="*/ 122 w 244"/>
                        <a:gd name="T9" fmla="*/ 234 h 235"/>
                        <a:gd name="T10" fmla="*/ 72 w 244"/>
                        <a:gd name="T11" fmla="*/ 234 h 235"/>
                        <a:gd name="T12" fmla="*/ 36 w 244"/>
                        <a:gd name="T13" fmla="*/ 209 h 235"/>
                        <a:gd name="T14" fmla="*/ 12 w 244"/>
                        <a:gd name="T15" fmla="*/ 174 h 235"/>
                        <a:gd name="T16" fmla="*/ 0 w 244"/>
                        <a:gd name="T17" fmla="*/ 122 h 235"/>
                        <a:gd name="T18" fmla="*/ 12 w 244"/>
                        <a:gd name="T19" fmla="*/ 73 h 235"/>
                        <a:gd name="T20" fmla="*/ 36 w 244"/>
                        <a:gd name="T21" fmla="*/ 36 h 235"/>
                        <a:gd name="T22" fmla="*/ 86 w 244"/>
                        <a:gd name="T23" fmla="*/ 0 h 235"/>
                        <a:gd name="T24" fmla="*/ 243 w 244"/>
                        <a:gd name="T25" fmla="*/ 160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35"/>
                        <a:gd name="T41" fmla="*/ 244 w 244"/>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35">
                          <a:moveTo>
                            <a:pt x="243" y="160"/>
                          </a:moveTo>
                          <a:lnTo>
                            <a:pt x="219" y="185"/>
                          </a:lnTo>
                          <a:lnTo>
                            <a:pt x="207" y="198"/>
                          </a:lnTo>
                          <a:lnTo>
                            <a:pt x="158" y="223"/>
                          </a:lnTo>
                          <a:lnTo>
                            <a:pt x="122" y="234"/>
                          </a:lnTo>
                          <a:lnTo>
                            <a:pt x="72" y="234"/>
                          </a:lnTo>
                          <a:lnTo>
                            <a:pt x="36" y="209"/>
                          </a:lnTo>
                          <a:lnTo>
                            <a:pt x="12" y="174"/>
                          </a:lnTo>
                          <a:lnTo>
                            <a:pt x="0" y="122"/>
                          </a:lnTo>
                          <a:lnTo>
                            <a:pt x="12" y="73"/>
                          </a:lnTo>
                          <a:lnTo>
                            <a:pt x="36" y="36"/>
                          </a:lnTo>
                          <a:lnTo>
                            <a:pt x="86" y="0"/>
                          </a:lnTo>
                          <a:lnTo>
                            <a:pt x="243" y="16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24" name="Freeform 1055">
                      <a:extLst>
                        <a:ext uri="{FF2B5EF4-FFF2-40B4-BE49-F238E27FC236}">
                          <a16:creationId xmlns:a16="http://schemas.microsoft.com/office/drawing/2014/main" id="{1320A1EA-20BF-4549-9525-F3416070B77D}"/>
                        </a:ext>
                      </a:extLst>
                    </p:cNvPr>
                    <p:cNvSpPr>
                      <a:spLocks/>
                    </p:cNvSpPr>
                    <p:nvPr/>
                  </p:nvSpPr>
                  <p:spPr bwMode="auto">
                    <a:xfrm>
                      <a:off x="3734" y="2992"/>
                      <a:ext cx="256" cy="244"/>
                    </a:xfrm>
                    <a:custGeom>
                      <a:avLst/>
                      <a:gdLst>
                        <a:gd name="T0" fmla="*/ 255 w 256"/>
                        <a:gd name="T1" fmla="*/ 165 h 244"/>
                        <a:gd name="T2" fmla="*/ 230 w 256"/>
                        <a:gd name="T3" fmla="*/ 192 h 244"/>
                        <a:gd name="T4" fmla="*/ 216 w 256"/>
                        <a:gd name="T5" fmla="*/ 205 h 244"/>
                        <a:gd name="T6" fmla="*/ 164 w 256"/>
                        <a:gd name="T7" fmla="*/ 232 h 244"/>
                        <a:gd name="T8" fmla="*/ 128 w 256"/>
                        <a:gd name="T9" fmla="*/ 243 h 244"/>
                        <a:gd name="T10" fmla="*/ 75 w 256"/>
                        <a:gd name="T11" fmla="*/ 243 h 244"/>
                        <a:gd name="T12" fmla="*/ 38 w 256"/>
                        <a:gd name="T13" fmla="*/ 216 h 244"/>
                        <a:gd name="T14" fmla="*/ 12 w 256"/>
                        <a:gd name="T15" fmla="*/ 180 h 244"/>
                        <a:gd name="T16" fmla="*/ 0 w 256"/>
                        <a:gd name="T17" fmla="*/ 127 h 244"/>
                        <a:gd name="T18" fmla="*/ 12 w 256"/>
                        <a:gd name="T19" fmla="*/ 76 h 244"/>
                        <a:gd name="T20" fmla="*/ 38 w 256"/>
                        <a:gd name="T21" fmla="*/ 38 h 244"/>
                        <a:gd name="T22" fmla="*/ 89 w 256"/>
                        <a:gd name="T23" fmla="*/ 0 h 244"/>
                        <a:gd name="T24" fmla="*/ 255 w 256"/>
                        <a:gd name="T25" fmla="*/ 165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44"/>
                        <a:gd name="T41" fmla="*/ 256 w 256"/>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44">
                          <a:moveTo>
                            <a:pt x="255" y="165"/>
                          </a:moveTo>
                          <a:lnTo>
                            <a:pt x="230" y="192"/>
                          </a:lnTo>
                          <a:lnTo>
                            <a:pt x="216" y="205"/>
                          </a:lnTo>
                          <a:lnTo>
                            <a:pt x="164" y="232"/>
                          </a:lnTo>
                          <a:lnTo>
                            <a:pt x="128" y="243"/>
                          </a:lnTo>
                          <a:lnTo>
                            <a:pt x="75" y="243"/>
                          </a:lnTo>
                          <a:lnTo>
                            <a:pt x="38" y="216"/>
                          </a:lnTo>
                          <a:lnTo>
                            <a:pt x="12" y="180"/>
                          </a:lnTo>
                          <a:lnTo>
                            <a:pt x="0" y="127"/>
                          </a:lnTo>
                          <a:lnTo>
                            <a:pt x="12" y="76"/>
                          </a:lnTo>
                          <a:lnTo>
                            <a:pt x="38" y="38"/>
                          </a:lnTo>
                          <a:lnTo>
                            <a:pt x="89" y="0"/>
                          </a:lnTo>
                          <a:lnTo>
                            <a:pt x="255"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57" name="Group 1056">
                    <a:extLst>
                      <a:ext uri="{FF2B5EF4-FFF2-40B4-BE49-F238E27FC236}">
                        <a16:creationId xmlns:a16="http://schemas.microsoft.com/office/drawing/2014/main" id="{D7327559-2A0F-4115-9C2B-72BEA78F14A3}"/>
                      </a:ext>
                    </a:extLst>
                  </p:cNvPr>
                  <p:cNvGrpSpPr>
                    <a:grpSpLocks/>
                  </p:cNvGrpSpPr>
                  <p:nvPr/>
                </p:nvGrpSpPr>
                <p:grpSpPr bwMode="auto">
                  <a:xfrm>
                    <a:off x="3245" y="2235"/>
                    <a:ext cx="108" cy="83"/>
                    <a:chOff x="3809" y="2887"/>
                    <a:chExt cx="256" cy="259"/>
                  </a:xfrm>
                </p:grpSpPr>
                <p:sp>
                  <p:nvSpPr>
                    <p:cNvPr id="221" name="Freeform 1057">
                      <a:extLst>
                        <a:ext uri="{FF2B5EF4-FFF2-40B4-BE49-F238E27FC236}">
                          <a16:creationId xmlns:a16="http://schemas.microsoft.com/office/drawing/2014/main" id="{58DB5AE9-8379-4CC1-B287-2EFAB3E8D373}"/>
                        </a:ext>
                      </a:extLst>
                    </p:cNvPr>
                    <p:cNvSpPr>
                      <a:spLocks/>
                    </p:cNvSpPr>
                    <p:nvPr/>
                  </p:nvSpPr>
                  <p:spPr bwMode="auto">
                    <a:xfrm>
                      <a:off x="3809" y="2887"/>
                      <a:ext cx="246" cy="248"/>
                    </a:xfrm>
                    <a:custGeom>
                      <a:avLst/>
                      <a:gdLst>
                        <a:gd name="T0" fmla="*/ 0 w 246"/>
                        <a:gd name="T1" fmla="*/ 74 h 248"/>
                        <a:gd name="T2" fmla="*/ 12 w 246"/>
                        <a:gd name="T3" fmla="*/ 74 h 248"/>
                        <a:gd name="T4" fmla="*/ 24 w 246"/>
                        <a:gd name="T5" fmla="*/ 63 h 248"/>
                        <a:gd name="T6" fmla="*/ 38 w 246"/>
                        <a:gd name="T7" fmla="*/ 49 h 248"/>
                        <a:gd name="T8" fmla="*/ 38 w 246"/>
                        <a:gd name="T9" fmla="*/ 38 h 248"/>
                        <a:gd name="T10" fmla="*/ 86 w 246"/>
                        <a:gd name="T11" fmla="*/ 13 h 248"/>
                        <a:gd name="T12" fmla="*/ 122 w 246"/>
                        <a:gd name="T13" fmla="*/ 0 h 248"/>
                        <a:gd name="T14" fmla="*/ 172 w 246"/>
                        <a:gd name="T15" fmla="*/ 13 h 248"/>
                        <a:gd name="T16" fmla="*/ 208 w 246"/>
                        <a:gd name="T17" fmla="*/ 38 h 248"/>
                        <a:gd name="T18" fmla="*/ 233 w 246"/>
                        <a:gd name="T19" fmla="*/ 74 h 248"/>
                        <a:gd name="T20" fmla="*/ 245 w 246"/>
                        <a:gd name="T21" fmla="*/ 112 h 248"/>
                        <a:gd name="T22" fmla="*/ 233 w 246"/>
                        <a:gd name="T23" fmla="*/ 162 h 248"/>
                        <a:gd name="T24" fmla="*/ 208 w 246"/>
                        <a:gd name="T25" fmla="*/ 197 h 248"/>
                        <a:gd name="T26" fmla="*/ 196 w 246"/>
                        <a:gd name="T27" fmla="*/ 211 h 248"/>
                        <a:gd name="T28" fmla="*/ 160 w 246"/>
                        <a:gd name="T29" fmla="*/ 247 h 248"/>
                        <a:gd name="T30" fmla="*/ 0 w 246"/>
                        <a:gd name="T31" fmla="*/ 74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248"/>
                        <a:gd name="T50" fmla="*/ 246 w 246"/>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248">
                          <a:moveTo>
                            <a:pt x="0" y="74"/>
                          </a:moveTo>
                          <a:lnTo>
                            <a:pt x="12" y="74"/>
                          </a:lnTo>
                          <a:lnTo>
                            <a:pt x="24" y="63"/>
                          </a:lnTo>
                          <a:lnTo>
                            <a:pt x="38" y="49"/>
                          </a:lnTo>
                          <a:lnTo>
                            <a:pt x="38" y="38"/>
                          </a:lnTo>
                          <a:lnTo>
                            <a:pt x="86" y="13"/>
                          </a:lnTo>
                          <a:lnTo>
                            <a:pt x="122" y="0"/>
                          </a:lnTo>
                          <a:lnTo>
                            <a:pt x="172" y="13"/>
                          </a:lnTo>
                          <a:lnTo>
                            <a:pt x="208" y="38"/>
                          </a:lnTo>
                          <a:lnTo>
                            <a:pt x="233" y="74"/>
                          </a:lnTo>
                          <a:lnTo>
                            <a:pt x="245" y="112"/>
                          </a:lnTo>
                          <a:lnTo>
                            <a:pt x="233" y="162"/>
                          </a:lnTo>
                          <a:lnTo>
                            <a:pt x="208" y="197"/>
                          </a:lnTo>
                          <a:lnTo>
                            <a:pt x="196" y="211"/>
                          </a:lnTo>
                          <a:lnTo>
                            <a:pt x="160" y="247"/>
                          </a:lnTo>
                          <a:lnTo>
                            <a:pt x="0" y="74"/>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22" name="Freeform 1058">
                      <a:extLst>
                        <a:ext uri="{FF2B5EF4-FFF2-40B4-BE49-F238E27FC236}">
                          <a16:creationId xmlns:a16="http://schemas.microsoft.com/office/drawing/2014/main" id="{2309B3F6-732C-462E-A22A-7B0A7E342CD6}"/>
                        </a:ext>
                      </a:extLst>
                    </p:cNvPr>
                    <p:cNvSpPr>
                      <a:spLocks/>
                    </p:cNvSpPr>
                    <p:nvPr/>
                  </p:nvSpPr>
                  <p:spPr bwMode="auto">
                    <a:xfrm>
                      <a:off x="3809" y="2889"/>
                      <a:ext cx="256" cy="257"/>
                    </a:xfrm>
                    <a:custGeom>
                      <a:avLst/>
                      <a:gdLst>
                        <a:gd name="T0" fmla="*/ 0 w 256"/>
                        <a:gd name="T1" fmla="*/ 76 h 257"/>
                        <a:gd name="T2" fmla="*/ 12 w 256"/>
                        <a:gd name="T3" fmla="*/ 76 h 257"/>
                        <a:gd name="T4" fmla="*/ 26 w 256"/>
                        <a:gd name="T5" fmla="*/ 65 h 257"/>
                        <a:gd name="T6" fmla="*/ 38 w 256"/>
                        <a:gd name="T7" fmla="*/ 52 h 257"/>
                        <a:gd name="T8" fmla="*/ 38 w 256"/>
                        <a:gd name="T9" fmla="*/ 38 h 257"/>
                        <a:gd name="T10" fmla="*/ 89 w 256"/>
                        <a:gd name="T11" fmla="*/ 13 h 257"/>
                        <a:gd name="T12" fmla="*/ 127 w 256"/>
                        <a:gd name="T13" fmla="*/ 0 h 257"/>
                        <a:gd name="T14" fmla="*/ 178 w 256"/>
                        <a:gd name="T15" fmla="*/ 13 h 257"/>
                        <a:gd name="T16" fmla="*/ 218 w 256"/>
                        <a:gd name="T17" fmla="*/ 38 h 257"/>
                        <a:gd name="T18" fmla="*/ 243 w 256"/>
                        <a:gd name="T19" fmla="*/ 76 h 257"/>
                        <a:gd name="T20" fmla="*/ 255 w 256"/>
                        <a:gd name="T21" fmla="*/ 114 h 257"/>
                        <a:gd name="T22" fmla="*/ 243 w 256"/>
                        <a:gd name="T23" fmla="*/ 166 h 257"/>
                        <a:gd name="T24" fmla="*/ 218 w 256"/>
                        <a:gd name="T25" fmla="*/ 204 h 257"/>
                        <a:gd name="T26" fmla="*/ 204 w 256"/>
                        <a:gd name="T27" fmla="*/ 218 h 257"/>
                        <a:gd name="T28" fmla="*/ 166 w 256"/>
                        <a:gd name="T29" fmla="*/ 256 h 257"/>
                        <a:gd name="T30" fmla="*/ 0 w 256"/>
                        <a:gd name="T31" fmla="*/ 7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57"/>
                        <a:gd name="T50" fmla="*/ 256 w 256"/>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57">
                          <a:moveTo>
                            <a:pt x="0" y="76"/>
                          </a:moveTo>
                          <a:lnTo>
                            <a:pt x="12" y="76"/>
                          </a:lnTo>
                          <a:lnTo>
                            <a:pt x="26" y="65"/>
                          </a:lnTo>
                          <a:lnTo>
                            <a:pt x="38" y="52"/>
                          </a:lnTo>
                          <a:lnTo>
                            <a:pt x="38" y="38"/>
                          </a:lnTo>
                          <a:lnTo>
                            <a:pt x="89" y="13"/>
                          </a:lnTo>
                          <a:lnTo>
                            <a:pt x="127" y="0"/>
                          </a:lnTo>
                          <a:lnTo>
                            <a:pt x="178" y="13"/>
                          </a:lnTo>
                          <a:lnTo>
                            <a:pt x="218" y="38"/>
                          </a:lnTo>
                          <a:lnTo>
                            <a:pt x="243" y="76"/>
                          </a:lnTo>
                          <a:lnTo>
                            <a:pt x="255" y="114"/>
                          </a:lnTo>
                          <a:lnTo>
                            <a:pt x="243" y="166"/>
                          </a:lnTo>
                          <a:lnTo>
                            <a:pt x="218" y="204"/>
                          </a:lnTo>
                          <a:lnTo>
                            <a:pt x="204" y="218"/>
                          </a:lnTo>
                          <a:lnTo>
                            <a:pt x="166" y="256"/>
                          </a:lnTo>
                          <a:lnTo>
                            <a:pt x="0" y="7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158" name="Freeform 1059">
                    <a:extLst>
                      <a:ext uri="{FF2B5EF4-FFF2-40B4-BE49-F238E27FC236}">
                        <a16:creationId xmlns:a16="http://schemas.microsoft.com/office/drawing/2014/main" id="{C4A29EBE-ADC3-48C9-9CC4-ABE97F4CFBEA}"/>
                      </a:ext>
                    </a:extLst>
                  </p:cNvPr>
                  <p:cNvSpPr>
                    <a:spLocks/>
                  </p:cNvSpPr>
                  <p:nvPr/>
                </p:nvSpPr>
                <p:spPr bwMode="auto">
                  <a:xfrm>
                    <a:off x="3170" y="2194"/>
                    <a:ext cx="88" cy="67"/>
                  </a:xfrm>
                  <a:custGeom>
                    <a:avLst/>
                    <a:gdLst>
                      <a:gd name="T0" fmla="*/ 0 w 205"/>
                      <a:gd name="T1" fmla="*/ 0 h 208"/>
                      <a:gd name="T2" fmla="*/ 0 w 205"/>
                      <a:gd name="T3" fmla="*/ 0 h 208"/>
                      <a:gd name="T4" fmla="*/ 3 w 205"/>
                      <a:gd name="T5" fmla="*/ 1 h 208"/>
                      <a:gd name="T6" fmla="*/ 3 w 205"/>
                      <a:gd name="T7" fmla="*/ 1 h 208"/>
                      <a:gd name="T8" fmla="*/ 0 w 205"/>
                      <a:gd name="T9" fmla="*/ 0 h 208"/>
                      <a:gd name="T10" fmla="*/ 0 60000 65536"/>
                      <a:gd name="T11" fmla="*/ 0 60000 65536"/>
                      <a:gd name="T12" fmla="*/ 0 60000 65536"/>
                      <a:gd name="T13" fmla="*/ 0 60000 65536"/>
                      <a:gd name="T14" fmla="*/ 0 60000 65536"/>
                      <a:gd name="T15" fmla="*/ 0 w 205"/>
                      <a:gd name="T16" fmla="*/ 0 h 208"/>
                      <a:gd name="T17" fmla="*/ 205 w 205"/>
                      <a:gd name="T18" fmla="*/ 208 h 208"/>
                    </a:gdLst>
                    <a:ahLst/>
                    <a:cxnLst>
                      <a:cxn ang="T10">
                        <a:pos x="T0" y="T1"/>
                      </a:cxn>
                      <a:cxn ang="T11">
                        <a:pos x="T2" y="T3"/>
                      </a:cxn>
                      <a:cxn ang="T12">
                        <a:pos x="T4" y="T5"/>
                      </a:cxn>
                      <a:cxn ang="T13">
                        <a:pos x="T6" y="T7"/>
                      </a:cxn>
                      <a:cxn ang="T14">
                        <a:pos x="T8" y="T9"/>
                      </a:cxn>
                    </a:cxnLst>
                    <a:rect l="T15" t="T16" r="T17" b="T18"/>
                    <a:pathLst>
                      <a:path w="205" h="208">
                        <a:moveTo>
                          <a:pt x="0" y="24"/>
                        </a:moveTo>
                        <a:lnTo>
                          <a:pt x="12" y="0"/>
                        </a:lnTo>
                        <a:lnTo>
                          <a:pt x="204" y="193"/>
                        </a:lnTo>
                        <a:lnTo>
                          <a:pt x="180" y="207"/>
                        </a:lnTo>
                        <a:lnTo>
                          <a:pt x="0" y="24"/>
                        </a:lnTo>
                      </a:path>
                    </a:pathLst>
                  </a:custGeom>
                  <a:solidFill>
                    <a:sysClr val="windowText" lastClr="0000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159" name="Group 1060">
                    <a:extLst>
                      <a:ext uri="{FF2B5EF4-FFF2-40B4-BE49-F238E27FC236}">
                        <a16:creationId xmlns:a16="http://schemas.microsoft.com/office/drawing/2014/main" id="{5CA8C312-6570-4CE7-A87F-E89A90B1B8C6}"/>
                      </a:ext>
                    </a:extLst>
                  </p:cNvPr>
                  <p:cNvGrpSpPr>
                    <a:grpSpLocks/>
                  </p:cNvGrpSpPr>
                  <p:nvPr/>
                </p:nvGrpSpPr>
                <p:grpSpPr bwMode="auto">
                  <a:xfrm>
                    <a:off x="3146" y="2174"/>
                    <a:ext cx="115" cy="94"/>
                    <a:chOff x="3579" y="2699"/>
                    <a:chExt cx="270" cy="293"/>
                  </a:xfrm>
                </p:grpSpPr>
                <p:sp>
                  <p:nvSpPr>
                    <p:cNvPr id="219" name="Freeform 1061">
                      <a:extLst>
                        <a:ext uri="{FF2B5EF4-FFF2-40B4-BE49-F238E27FC236}">
                          <a16:creationId xmlns:a16="http://schemas.microsoft.com/office/drawing/2014/main" id="{A3D968A1-C8F6-4039-B44E-F9CE6B485D36}"/>
                        </a:ext>
                      </a:extLst>
                    </p:cNvPr>
                    <p:cNvSpPr>
                      <a:spLocks/>
                    </p:cNvSpPr>
                    <p:nvPr/>
                  </p:nvSpPr>
                  <p:spPr bwMode="auto">
                    <a:xfrm>
                      <a:off x="3579" y="2699"/>
                      <a:ext cx="261" cy="284"/>
                    </a:xfrm>
                    <a:custGeom>
                      <a:avLst/>
                      <a:gdLst>
                        <a:gd name="T0" fmla="*/ 0 w 261"/>
                        <a:gd name="T1" fmla="*/ 9 h 284"/>
                        <a:gd name="T2" fmla="*/ 19 w 261"/>
                        <a:gd name="T3" fmla="*/ 0 h 284"/>
                        <a:gd name="T4" fmla="*/ 260 w 261"/>
                        <a:gd name="T5" fmla="*/ 274 h 284"/>
                        <a:gd name="T6" fmla="*/ 241 w 261"/>
                        <a:gd name="T7" fmla="*/ 283 h 284"/>
                        <a:gd name="T8" fmla="*/ 0 w 261"/>
                        <a:gd name="T9" fmla="*/ 9 h 284"/>
                        <a:gd name="T10" fmla="*/ 0 60000 65536"/>
                        <a:gd name="T11" fmla="*/ 0 60000 65536"/>
                        <a:gd name="T12" fmla="*/ 0 60000 65536"/>
                        <a:gd name="T13" fmla="*/ 0 60000 65536"/>
                        <a:gd name="T14" fmla="*/ 0 60000 65536"/>
                        <a:gd name="T15" fmla="*/ 0 w 261"/>
                        <a:gd name="T16" fmla="*/ 0 h 284"/>
                        <a:gd name="T17" fmla="*/ 261 w 261"/>
                        <a:gd name="T18" fmla="*/ 284 h 284"/>
                      </a:gdLst>
                      <a:ahLst/>
                      <a:cxnLst>
                        <a:cxn ang="T10">
                          <a:pos x="T0" y="T1"/>
                        </a:cxn>
                        <a:cxn ang="T11">
                          <a:pos x="T2" y="T3"/>
                        </a:cxn>
                        <a:cxn ang="T12">
                          <a:pos x="T4" y="T5"/>
                        </a:cxn>
                        <a:cxn ang="T13">
                          <a:pos x="T6" y="T7"/>
                        </a:cxn>
                        <a:cxn ang="T14">
                          <a:pos x="T8" y="T9"/>
                        </a:cxn>
                      </a:cxnLst>
                      <a:rect l="T15" t="T16" r="T17" b="T18"/>
                      <a:pathLst>
                        <a:path w="261" h="284">
                          <a:moveTo>
                            <a:pt x="0" y="9"/>
                          </a:moveTo>
                          <a:lnTo>
                            <a:pt x="19" y="0"/>
                          </a:lnTo>
                          <a:lnTo>
                            <a:pt x="260" y="274"/>
                          </a:lnTo>
                          <a:lnTo>
                            <a:pt x="241" y="283"/>
                          </a:lnTo>
                          <a:lnTo>
                            <a:pt x="0" y="9"/>
                          </a:lnTo>
                        </a:path>
                      </a:pathLst>
                    </a:custGeom>
                    <a:solidFill>
                      <a:srgbClr val="E3BE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20" name="Freeform 1062">
                      <a:extLst>
                        <a:ext uri="{FF2B5EF4-FFF2-40B4-BE49-F238E27FC236}">
                          <a16:creationId xmlns:a16="http://schemas.microsoft.com/office/drawing/2014/main" id="{615AFBEE-B811-4F41-B3A8-438521B242EC}"/>
                        </a:ext>
                      </a:extLst>
                    </p:cNvPr>
                    <p:cNvSpPr>
                      <a:spLocks/>
                    </p:cNvSpPr>
                    <p:nvPr/>
                  </p:nvSpPr>
                  <p:spPr bwMode="auto">
                    <a:xfrm>
                      <a:off x="3582" y="2701"/>
                      <a:ext cx="267" cy="291"/>
                    </a:xfrm>
                    <a:custGeom>
                      <a:avLst/>
                      <a:gdLst>
                        <a:gd name="T0" fmla="*/ 0 w 267"/>
                        <a:gd name="T1" fmla="*/ 11 h 291"/>
                        <a:gd name="T2" fmla="*/ 21 w 267"/>
                        <a:gd name="T3" fmla="*/ 0 h 291"/>
                        <a:gd name="T4" fmla="*/ 266 w 267"/>
                        <a:gd name="T5" fmla="*/ 279 h 291"/>
                        <a:gd name="T6" fmla="*/ 246 w 267"/>
                        <a:gd name="T7" fmla="*/ 290 h 291"/>
                        <a:gd name="T8" fmla="*/ 0 w 267"/>
                        <a:gd name="T9" fmla="*/ 11 h 291"/>
                        <a:gd name="T10" fmla="*/ 0 60000 65536"/>
                        <a:gd name="T11" fmla="*/ 0 60000 65536"/>
                        <a:gd name="T12" fmla="*/ 0 60000 65536"/>
                        <a:gd name="T13" fmla="*/ 0 60000 65536"/>
                        <a:gd name="T14" fmla="*/ 0 60000 65536"/>
                        <a:gd name="T15" fmla="*/ 0 w 267"/>
                        <a:gd name="T16" fmla="*/ 0 h 291"/>
                        <a:gd name="T17" fmla="*/ 267 w 267"/>
                        <a:gd name="T18" fmla="*/ 291 h 291"/>
                      </a:gdLst>
                      <a:ahLst/>
                      <a:cxnLst>
                        <a:cxn ang="T10">
                          <a:pos x="T0" y="T1"/>
                        </a:cxn>
                        <a:cxn ang="T11">
                          <a:pos x="T2" y="T3"/>
                        </a:cxn>
                        <a:cxn ang="T12">
                          <a:pos x="T4" y="T5"/>
                        </a:cxn>
                        <a:cxn ang="T13">
                          <a:pos x="T6" y="T7"/>
                        </a:cxn>
                        <a:cxn ang="T14">
                          <a:pos x="T8" y="T9"/>
                        </a:cxn>
                      </a:cxnLst>
                      <a:rect l="T15" t="T16" r="T17" b="T18"/>
                      <a:pathLst>
                        <a:path w="267" h="291">
                          <a:moveTo>
                            <a:pt x="0" y="11"/>
                          </a:moveTo>
                          <a:lnTo>
                            <a:pt x="21" y="0"/>
                          </a:lnTo>
                          <a:lnTo>
                            <a:pt x="266" y="279"/>
                          </a:lnTo>
                          <a:lnTo>
                            <a:pt x="246" y="290"/>
                          </a:lnTo>
                          <a:lnTo>
                            <a:pt x="0" y="11"/>
                          </a:lnTo>
                        </a:path>
                      </a:pathLst>
                    </a:custGeom>
                    <a:solidFill>
                      <a:srgbClr val="E3BEFF"/>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0" name="Group 1063">
                    <a:extLst>
                      <a:ext uri="{FF2B5EF4-FFF2-40B4-BE49-F238E27FC236}">
                        <a16:creationId xmlns:a16="http://schemas.microsoft.com/office/drawing/2014/main" id="{850F8EB0-8DF8-465C-A79C-68F405F3D75E}"/>
                      </a:ext>
                    </a:extLst>
                  </p:cNvPr>
                  <p:cNvGrpSpPr>
                    <a:grpSpLocks/>
                  </p:cNvGrpSpPr>
                  <p:nvPr/>
                </p:nvGrpSpPr>
                <p:grpSpPr bwMode="auto">
                  <a:xfrm>
                    <a:off x="3364" y="2032"/>
                    <a:ext cx="106" cy="59"/>
                    <a:chOff x="4089" y="2262"/>
                    <a:chExt cx="250" cy="183"/>
                  </a:xfrm>
                </p:grpSpPr>
                <p:sp>
                  <p:nvSpPr>
                    <p:cNvPr id="217" name="Freeform 1064">
                      <a:extLst>
                        <a:ext uri="{FF2B5EF4-FFF2-40B4-BE49-F238E27FC236}">
                          <a16:creationId xmlns:a16="http://schemas.microsoft.com/office/drawing/2014/main" id="{04D5A0A9-3FE8-4DD7-9AB0-E61F3787906F}"/>
                        </a:ext>
                      </a:extLst>
                    </p:cNvPr>
                    <p:cNvSpPr>
                      <a:spLocks/>
                    </p:cNvSpPr>
                    <p:nvPr/>
                  </p:nvSpPr>
                  <p:spPr bwMode="auto">
                    <a:xfrm>
                      <a:off x="4089" y="2262"/>
                      <a:ext cx="236" cy="172"/>
                    </a:xfrm>
                    <a:custGeom>
                      <a:avLst/>
                      <a:gdLst>
                        <a:gd name="T0" fmla="*/ 235 w 236"/>
                        <a:gd name="T1" fmla="*/ 0 h 172"/>
                        <a:gd name="T2" fmla="*/ 235 w 236"/>
                        <a:gd name="T3" fmla="*/ 11 h 172"/>
                        <a:gd name="T4" fmla="*/ 235 w 236"/>
                        <a:gd name="T5" fmla="*/ 36 h 172"/>
                        <a:gd name="T6" fmla="*/ 235 w 236"/>
                        <a:gd name="T7" fmla="*/ 49 h 172"/>
                        <a:gd name="T8" fmla="*/ 235 w 236"/>
                        <a:gd name="T9" fmla="*/ 99 h 172"/>
                        <a:gd name="T10" fmla="*/ 210 w 236"/>
                        <a:gd name="T11" fmla="*/ 135 h 172"/>
                        <a:gd name="T12" fmla="*/ 173 w 236"/>
                        <a:gd name="T13" fmla="*/ 160 h 172"/>
                        <a:gd name="T14" fmla="*/ 124 w 236"/>
                        <a:gd name="T15" fmla="*/ 171 h 172"/>
                        <a:gd name="T16" fmla="*/ 76 w 236"/>
                        <a:gd name="T17" fmla="*/ 160 h 172"/>
                        <a:gd name="T18" fmla="*/ 36 w 236"/>
                        <a:gd name="T19" fmla="*/ 135 h 172"/>
                        <a:gd name="T20" fmla="*/ 12 w 236"/>
                        <a:gd name="T21" fmla="*/ 99 h 172"/>
                        <a:gd name="T22" fmla="*/ 0 w 236"/>
                        <a:gd name="T23" fmla="*/ 49 h 172"/>
                        <a:gd name="T24" fmla="*/ 0 w 236"/>
                        <a:gd name="T25" fmla="*/ 0 h 172"/>
                        <a:gd name="T26" fmla="*/ 235 w 236"/>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6"/>
                        <a:gd name="T43" fmla="*/ 0 h 172"/>
                        <a:gd name="T44" fmla="*/ 236 w 23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6" h="172">
                          <a:moveTo>
                            <a:pt x="235" y="0"/>
                          </a:moveTo>
                          <a:lnTo>
                            <a:pt x="235" y="11"/>
                          </a:lnTo>
                          <a:lnTo>
                            <a:pt x="235" y="36"/>
                          </a:lnTo>
                          <a:lnTo>
                            <a:pt x="235" y="49"/>
                          </a:lnTo>
                          <a:lnTo>
                            <a:pt x="235" y="99"/>
                          </a:lnTo>
                          <a:lnTo>
                            <a:pt x="210" y="135"/>
                          </a:lnTo>
                          <a:lnTo>
                            <a:pt x="173" y="160"/>
                          </a:lnTo>
                          <a:lnTo>
                            <a:pt x="124" y="171"/>
                          </a:lnTo>
                          <a:lnTo>
                            <a:pt x="76" y="160"/>
                          </a:lnTo>
                          <a:lnTo>
                            <a:pt x="36" y="135"/>
                          </a:lnTo>
                          <a:lnTo>
                            <a:pt x="12" y="99"/>
                          </a:lnTo>
                          <a:lnTo>
                            <a:pt x="0" y="49"/>
                          </a:lnTo>
                          <a:lnTo>
                            <a:pt x="0" y="0"/>
                          </a:lnTo>
                          <a:lnTo>
                            <a:pt x="235"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18" name="Freeform 1065">
                      <a:extLst>
                        <a:ext uri="{FF2B5EF4-FFF2-40B4-BE49-F238E27FC236}">
                          <a16:creationId xmlns:a16="http://schemas.microsoft.com/office/drawing/2014/main" id="{D44EBA4C-5F27-4189-B31E-FA9E30623E1D}"/>
                        </a:ext>
                      </a:extLst>
                    </p:cNvPr>
                    <p:cNvSpPr>
                      <a:spLocks/>
                    </p:cNvSpPr>
                    <p:nvPr/>
                  </p:nvSpPr>
                  <p:spPr bwMode="auto">
                    <a:xfrm>
                      <a:off x="4094" y="2264"/>
                      <a:ext cx="245" cy="181"/>
                    </a:xfrm>
                    <a:custGeom>
                      <a:avLst/>
                      <a:gdLst>
                        <a:gd name="T0" fmla="*/ 244 w 245"/>
                        <a:gd name="T1" fmla="*/ 0 h 181"/>
                        <a:gd name="T2" fmla="*/ 244 w 245"/>
                        <a:gd name="T3" fmla="*/ 11 h 181"/>
                        <a:gd name="T4" fmla="*/ 244 w 245"/>
                        <a:gd name="T5" fmla="*/ 38 h 181"/>
                        <a:gd name="T6" fmla="*/ 244 w 245"/>
                        <a:gd name="T7" fmla="*/ 52 h 181"/>
                        <a:gd name="T8" fmla="*/ 244 w 245"/>
                        <a:gd name="T9" fmla="*/ 103 h 181"/>
                        <a:gd name="T10" fmla="*/ 218 w 245"/>
                        <a:gd name="T11" fmla="*/ 142 h 181"/>
                        <a:gd name="T12" fmla="*/ 181 w 245"/>
                        <a:gd name="T13" fmla="*/ 166 h 181"/>
                        <a:gd name="T14" fmla="*/ 129 w 245"/>
                        <a:gd name="T15" fmla="*/ 180 h 181"/>
                        <a:gd name="T16" fmla="*/ 77 w 245"/>
                        <a:gd name="T17" fmla="*/ 166 h 181"/>
                        <a:gd name="T18" fmla="*/ 38 w 245"/>
                        <a:gd name="T19" fmla="*/ 142 h 181"/>
                        <a:gd name="T20" fmla="*/ 12 w 245"/>
                        <a:gd name="T21" fmla="*/ 103 h 181"/>
                        <a:gd name="T22" fmla="*/ 0 w 245"/>
                        <a:gd name="T23" fmla="*/ 52 h 181"/>
                        <a:gd name="T24" fmla="*/ 0 w 245"/>
                        <a:gd name="T25" fmla="*/ 0 h 181"/>
                        <a:gd name="T26" fmla="*/ 244 w 245"/>
                        <a:gd name="T27" fmla="*/ 0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81"/>
                        <a:gd name="T44" fmla="*/ 245 w 245"/>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81">
                          <a:moveTo>
                            <a:pt x="244" y="0"/>
                          </a:moveTo>
                          <a:lnTo>
                            <a:pt x="244" y="11"/>
                          </a:lnTo>
                          <a:lnTo>
                            <a:pt x="244" y="38"/>
                          </a:lnTo>
                          <a:lnTo>
                            <a:pt x="244" y="52"/>
                          </a:lnTo>
                          <a:lnTo>
                            <a:pt x="244" y="103"/>
                          </a:lnTo>
                          <a:lnTo>
                            <a:pt x="218" y="142"/>
                          </a:lnTo>
                          <a:lnTo>
                            <a:pt x="181" y="166"/>
                          </a:lnTo>
                          <a:lnTo>
                            <a:pt x="129" y="180"/>
                          </a:lnTo>
                          <a:lnTo>
                            <a:pt x="77" y="166"/>
                          </a:lnTo>
                          <a:lnTo>
                            <a:pt x="38" y="142"/>
                          </a:lnTo>
                          <a:lnTo>
                            <a:pt x="12" y="103"/>
                          </a:lnTo>
                          <a:lnTo>
                            <a:pt x="0" y="52"/>
                          </a:lnTo>
                          <a:lnTo>
                            <a:pt x="0" y="0"/>
                          </a:lnTo>
                          <a:lnTo>
                            <a:pt x="244" y="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1" name="Group 1066">
                    <a:extLst>
                      <a:ext uri="{FF2B5EF4-FFF2-40B4-BE49-F238E27FC236}">
                        <a16:creationId xmlns:a16="http://schemas.microsoft.com/office/drawing/2014/main" id="{66F861A0-3F41-46C8-9BCC-65220AC0FBD5}"/>
                      </a:ext>
                    </a:extLst>
                  </p:cNvPr>
                  <p:cNvGrpSpPr>
                    <a:grpSpLocks/>
                  </p:cNvGrpSpPr>
                  <p:nvPr/>
                </p:nvGrpSpPr>
                <p:grpSpPr bwMode="auto">
                  <a:xfrm>
                    <a:off x="3364" y="1966"/>
                    <a:ext cx="106" cy="63"/>
                    <a:chOff x="4089" y="2057"/>
                    <a:chExt cx="250" cy="195"/>
                  </a:xfrm>
                </p:grpSpPr>
                <p:sp>
                  <p:nvSpPr>
                    <p:cNvPr id="215" name="Freeform 1067">
                      <a:extLst>
                        <a:ext uri="{FF2B5EF4-FFF2-40B4-BE49-F238E27FC236}">
                          <a16:creationId xmlns:a16="http://schemas.microsoft.com/office/drawing/2014/main" id="{BB8C89AE-38F8-44DA-826B-F4AFAEC3535A}"/>
                        </a:ext>
                      </a:extLst>
                    </p:cNvPr>
                    <p:cNvSpPr>
                      <a:spLocks/>
                    </p:cNvSpPr>
                    <p:nvPr/>
                  </p:nvSpPr>
                  <p:spPr bwMode="auto">
                    <a:xfrm>
                      <a:off x="4089" y="2057"/>
                      <a:ext cx="236" cy="184"/>
                    </a:xfrm>
                    <a:custGeom>
                      <a:avLst/>
                      <a:gdLst>
                        <a:gd name="T0" fmla="*/ 0 w 236"/>
                        <a:gd name="T1" fmla="*/ 183 h 184"/>
                        <a:gd name="T2" fmla="*/ 0 w 236"/>
                        <a:gd name="T3" fmla="*/ 172 h 184"/>
                        <a:gd name="T4" fmla="*/ 0 w 236"/>
                        <a:gd name="T5" fmla="*/ 158 h 184"/>
                        <a:gd name="T6" fmla="*/ 0 w 236"/>
                        <a:gd name="T7" fmla="*/ 134 h 184"/>
                        <a:gd name="T8" fmla="*/ 0 w 236"/>
                        <a:gd name="T9" fmla="*/ 123 h 184"/>
                        <a:gd name="T10" fmla="*/ 12 w 236"/>
                        <a:gd name="T11" fmla="*/ 85 h 184"/>
                        <a:gd name="T12" fmla="*/ 36 w 236"/>
                        <a:gd name="T13" fmla="*/ 36 h 184"/>
                        <a:gd name="T14" fmla="*/ 76 w 236"/>
                        <a:gd name="T15" fmla="*/ 11 h 184"/>
                        <a:gd name="T16" fmla="*/ 124 w 236"/>
                        <a:gd name="T17" fmla="*/ 0 h 184"/>
                        <a:gd name="T18" fmla="*/ 173 w 236"/>
                        <a:gd name="T19" fmla="*/ 11 h 184"/>
                        <a:gd name="T20" fmla="*/ 210 w 236"/>
                        <a:gd name="T21" fmla="*/ 36 h 184"/>
                        <a:gd name="T22" fmla="*/ 235 w 236"/>
                        <a:gd name="T23" fmla="*/ 85 h 184"/>
                        <a:gd name="T24" fmla="*/ 235 w 236"/>
                        <a:gd name="T25" fmla="*/ 123 h 184"/>
                        <a:gd name="T26" fmla="*/ 235 w 236"/>
                        <a:gd name="T27" fmla="*/ 134 h 184"/>
                        <a:gd name="T28" fmla="*/ 235 w 236"/>
                        <a:gd name="T29" fmla="*/ 147 h 184"/>
                        <a:gd name="T30" fmla="*/ 235 w 236"/>
                        <a:gd name="T31" fmla="*/ 158 h 184"/>
                        <a:gd name="T32" fmla="*/ 235 w 236"/>
                        <a:gd name="T33" fmla="*/ 183 h 184"/>
                        <a:gd name="T34" fmla="*/ 0 w 236"/>
                        <a:gd name="T35" fmla="*/ 18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
                        <a:gd name="T55" fmla="*/ 0 h 184"/>
                        <a:gd name="T56" fmla="*/ 236 w 236"/>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 h="184">
                          <a:moveTo>
                            <a:pt x="0" y="183"/>
                          </a:moveTo>
                          <a:lnTo>
                            <a:pt x="0" y="172"/>
                          </a:lnTo>
                          <a:lnTo>
                            <a:pt x="0" y="158"/>
                          </a:lnTo>
                          <a:lnTo>
                            <a:pt x="0" y="134"/>
                          </a:lnTo>
                          <a:lnTo>
                            <a:pt x="0" y="123"/>
                          </a:lnTo>
                          <a:lnTo>
                            <a:pt x="12" y="85"/>
                          </a:lnTo>
                          <a:lnTo>
                            <a:pt x="36" y="36"/>
                          </a:lnTo>
                          <a:lnTo>
                            <a:pt x="76" y="11"/>
                          </a:lnTo>
                          <a:lnTo>
                            <a:pt x="124" y="0"/>
                          </a:lnTo>
                          <a:lnTo>
                            <a:pt x="173" y="11"/>
                          </a:lnTo>
                          <a:lnTo>
                            <a:pt x="210" y="36"/>
                          </a:lnTo>
                          <a:lnTo>
                            <a:pt x="235" y="85"/>
                          </a:lnTo>
                          <a:lnTo>
                            <a:pt x="235" y="123"/>
                          </a:lnTo>
                          <a:lnTo>
                            <a:pt x="235" y="134"/>
                          </a:lnTo>
                          <a:lnTo>
                            <a:pt x="235" y="147"/>
                          </a:lnTo>
                          <a:lnTo>
                            <a:pt x="235" y="158"/>
                          </a:lnTo>
                          <a:lnTo>
                            <a:pt x="235" y="183"/>
                          </a:lnTo>
                          <a:lnTo>
                            <a:pt x="0" y="183"/>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16" name="Freeform 1068">
                      <a:extLst>
                        <a:ext uri="{FF2B5EF4-FFF2-40B4-BE49-F238E27FC236}">
                          <a16:creationId xmlns:a16="http://schemas.microsoft.com/office/drawing/2014/main" id="{8DC9DEE7-B1AC-4FF3-BA73-C6B0E378C2A6}"/>
                        </a:ext>
                      </a:extLst>
                    </p:cNvPr>
                    <p:cNvSpPr>
                      <a:spLocks/>
                    </p:cNvSpPr>
                    <p:nvPr/>
                  </p:nvSpPr>
                  <p:spPr bwMode="auto">
                    <a:xfrm>
                      <a:off x="4094" y="2059"/>
                      <a:ext cx="245" cy="193"/>
                    </a:xfrm>
                    <a:custGeom>
                      <a:avLst/>
                      <a:gdLst>
                        <a:gd name="T0" fmla="*/ 0 w 245"/>
                        <a:gd name="T1" fmla="*/ 192 h 193"/>
                        <a:gd name="T2" fmla="*/ 0 w 245"/>
                        <a:gd name="T3" fmla="*/ 181 h 193"/>
                        <a:gd name="T4" fmla="*/ 0 w 245"/>
                        <a:gd name="T5" fmla="*/ 165 h 193"/>
                        <a:gd name="T6" fmla="*/ 0 w 245"/>
                        <a:gd name="T7" fmla="*/ 140 h 193"/>
                        <a:gd name="T8" fmla="*/ 0 w 245"/>
                        <a:gd name="T9" fmla="*/ 129 h 193"/>
                        <a:gd name="T10" fmla="*/ 12 w 245"/>
                        <a:gd name="T11" fmla="*/ 89 h 193"/>
                        <a:gd name="T12" fmla="*/ 38 w 245"/>
                        <a:gd name="T13" fmla="*/ 38 h 193"/>
                        <a:gd name="T14" fmla="*/ 77 w 245"/>
                        <a:gd name="T15" fmla="*/ 11 h 193"/>
                        <a:gd name="T16" fmla="*/ 129 w 245"/>
                        <a:gd name="T17" fmla="*/ 0 h 193"/>
                        <a:gd name="T18" fmla="*/ 181 w 245"/>
                        <a:gd name="T19" fmla="*/ 11 h 193"/>
                        <a:gd name="T20" fmla="*/ 218 w 245"/>
                        <a:gd name="T21" fmla="*/ 38 h 193"/>
                        <a:gd name="T22" fmla="*/ 244 w 245"/>
                        <a:gd name="T23" fmla="*/ 89 h 193"/>
                        <a:gd name="T24" fmla="*/ 244 w 245"/>
                        <a:gd name="T25" fmla="*/ 129 h 193"/>
                        <a:gd name="T26" fmla="*/ 244 w 245"/>
                        <a:gd name="T27" fmla="*/ 140 h 193"/>
                        <a:gd name="T28" fmla="*/ 244 w 245"/>
                        <a:gd name="T29" fmla="*/ 154 h 193"/>
                        <a:gd name="T30" fmla="*/ 244 w 245"/>
                        <a:gd name="T31" fmla="*/ 165 h 193"/>
                        <a:gd name="T32" fmla="*/ 244 w 245"/>
                        <a:gd name="T33" fmla="*/ 192 h 193"/>
                        <a:gd name="T34" fmla="*/ 0 w 245"/>
                        <a:gd name="T35" fmla="*/ 192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
                        <a:gd name="T55" fmla="*/ 0 h 193"/>
                        <a:gd name="T56" fmla="*/ 245 w 245"/>
                        <a:gd name="T57" fmla="*/ 193 h 1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 h="193">
                          <a:moveTo>
                            <a:pt x="0" y="192"/>
                          </a:moveTo>
                          <a:lnTo>
                            <a:pt x="0" y="181"/>
                          </a:lnTo>
                          <a:lnTo>
                            <a:pt x="0" y="165"/>
                          </a:lnTo>
                          <a:lnTo>
                            <a:pt x="0" y="140"/>
                          </a:lnTo>
                          <a:lnTo>
                            <a:pt x="0" y="129"/>
                          </a:lnTo>
                          <a:lnTo>
                            <a:pt x="12" y="89"/>
                          </a:lnTo>
                          <a:lnTo>
                            <a:pt x="38" y="38"/>
                          </a:lnTo>
                          <a:lnTo>
                            <a:pt x="77" y="11"/>
                          </a:lnTo>
                          <a:lnTo>
                            <a:pt x="129" y="0"/>
                          </a:lnTo>
                          <a:lnTo>
                            <a:pt x="181" y="11"/>
                          </a:lnTo>
                          <a:lnTo>
                            <a:pt x="218" y="38"/>
                          </a:lnTo>
                          <a:lnTo>
                            <a:pt x="244" y="89"/>
                          </a:lnTo>
                          <a:lnTo>
                            <a:pt x="244" y="129"/>
                          </a:lnTo>
                          <a:lnTo>
                            <a:pt x="244" y="140"/>
                          </a:lnTo>
                          <a:lnTo>
                            <a:pt x="244" y="154"/>
                          </a:lnTo>
                          <a:lnTo>
                            <a:pt x="244" y="165"/>
                          </a:lnTo>
                          <a:lnTo>
                            <a:pt x="244" y="192"/>
                          </a:lnTo>
                          <a:lnTo>
                            <a:pt x="0" y="192"/>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162" name="Rectangle 1069">
                    <a:extLst>
                      <a:ext uri="{FF2B5EF4-FFF2-40B4-BE49-F238E27FC236}">
                        <a16:creationId xmlns:a16="http://schemas.microsoft.com/office/drawing/2014/main" id="{02B6CFC8-0631-4A3F-8D46-2A37FC0E6E87}"/>
                      </a:ext>
                    </a:extLst>
                  </p:cNvPr>
                  <p:cNvSpPr>
                    <a:spLocks noChangeArrowheads="1"/>
                  </p:cNvSpPr>
                  <p:nvPr/>
                </p:nvSpPr>
                <p:spPr bwMode="auto">
                  <a:xfrm>
                    <a:off x="3239" y="2021"/>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163" name="Rectangle 1070">
                    <a:extLst>
                      <a:ext uri="{FF2B5EF4-FFF2-40B4-BE49-F238E27FC236}">
                        <a16:creationId xmlns:a16="http://schemas.microsoft.com/office/drawing/2014/main" id="{789AC3FF-4FF1-4872-8BBA-09E33B60C0BD}"/>
                      </a:ext>
                    </a:extLst>
                  </p:cNvPr>
                  <p:cNvSpPr>
                    <a:spLocks noChangeArrowheads="1"/>
                  </p:cNvSpPr>
                  <p:nvPr/>
                </p:nvSpPr>
                <p:spPr bwMode="auto">
                  <a:xfrm>
                    <a:off x="3168" y="2034"/>
                    <a:ext cx="180"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164" name="Group 1071">
                    <a:extLst>
                      <a:ext uri="{FF2B5EF4-FFF2-40B4-BE49-F238E27FC236}">
                        <a16:creationId xmlns:a16="http://schemas.microsoft.com/office/drawing/2014/main" id="{B40EFC4E-C77E-4CD1-B8B0-99D34EDF02BE}"/>
                      </a:ext>
                    </a:extLst>
                  </p:cNvPr>
                  <p:cNvGrpSpPr>
                    <a:grpSpLocks/>
                  </p:cNvGrpSpPr>
                  <p:nvPr/>
                </p:nvGrpSpPr>
                <p:grpSpPr bwMode="auto">
                  <a:xfrm>
                    <a:off x="2436" y="2279"/>
                    <a:ext cx="106" cy="79"/>
                    <a:chOff x="1917" y="3030"/>
                    <a:chExt cx="247" cy="245"/>
                  </a:xfrm>
                </p:grpSpPr>
                <p:sp>
                  <p:nvSpPr>
                    <p:cNvPr id="213" name="Freeform 1072">
                      <a:extLst>
                        <a:ext uri="{FF2B5EF4-FFF2-40B4-BE49-F238E27FC236}">
                          <a16:creationId xmlns:a16="http://schemas.microsoft.com/office/drawing/2014/main" id="{601F5C8B-D1D1-4212-8A17-CA0B3BEE41D2}"/>
                        </a:ext>
                      </a:extLst>
                    </p:cNvPr>
                    <p:cNvSpPr>
                      <a:spLocks/>
                    </p:cNvSpPr>
                    <p:nvPr/>
                  </p:nvSpPr>
                  <p:spPr bwMode="auto">
                    <a:xfrm>
                      <a:off x="1917" y="3030"/>
                      <a:ext cx="237" cy="234"/>
                    </a:xfrm>
                    <a:custGeom>
                      <a:avLst/>
                      <a:gdLst>
                        <a:gd name="T0" fmla="*/ 74 w 237"/>
                        <a:gd name="T1" fmla="*/ 233 h 234"/>
                        <a:gd name="T2" fmla="*/ 48 w 237"/>
                        <a:gd name="T3" fmla="*/ 208 h 234"/>
                        <a:gd name="T4" fmla="*/ 38 w 237"/>
                        <a:gd name="T5" fmla="*/ 197 h 234"/>
                        <a:gd name="T6" fmla="*/ 0 w 237"/>
                        <a:gd name="T7" fmla="*/ 159 h 234"/>
                        <a:gd name="T8" fmla="*/ 0 w 237"/>
                        <a:gd name="T9" fmla="*/ 110 h 234"/>
                        <a:gd name="T10" fmla="*/ 0 w 237"/>
                        <a:gd name="T11" fmla="*/ 60 h 234"/>
                        <a:gd name="T12" fmla="*/ 26 w 237"/>
                        <a:gd name="T13" fmla="*/ 25 h 234"/>
                        <a:gd name="T14" fmla="*/ 62 w 237"/>
                        <a:gd name="T15" fmla="*/ 0 h 234"/>
                        <a:gd name="T16" fmla="*/ 112 w 237"/>
                        <a:gd name="T17" fmla="*/ 0 h 234"/>
                        <a:gd name="T18" fmla="*/ 162 w 237"/>
                        <a:gd name="T19" fmla="*/ 0 h 234"/>
                        <a:gd name="T20" fmla="*/ 200 w 237"/>
                        <a:gd name="T21" fmla="*/ 36 h 234"/>
                        <a:gd name="T22" fmla="*/ 236 w 237"/>
                        <a:gd name="T23" fmla="*/ 74 h 234"/>
                        <a:gd name="T24" fmla="*/ 74 w 237"/>
                        <a:gd name="T25" fmla="*/ 233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233"/>
                          </a:moveTo>
                          <a:lnTo>
                            <a:pt x="48" y="208"/>
                          </a:lnTo>
                          <a:lnTo>
                            <a:pt x="38" y="197"/>
                          </a:lnTo>
                          <a:lnTo>
                            <a:pt x="0" y="159"/>
                          </a:lnTo>
                          <a:lnTo>
                            <a:pt x="0" y="110"/>
                          </a:lnTo>
                          <a:lnTo>
                            <a:pt x="0" y="60"/>
                          </a:lnTo>
                          <a:lnTo>
                            <a:pt x="26" y="25"/>
                          </a:lnTo>
                          <a:lnTo>
                            <a:pt x="62" y="0"/>
                          </a:lnTo>
                          <a:lnTo>
                            <a:pt x="112" y="0"/>
                          </a:lnTo>
                          <a:lnTo>
                            <a:pt x="162" y="0"/>
                          </a:lnTo>
                          <a:lnTo>
                            <a:pt x="200" y="36"/>
                          </a:lnTo>
                          <a:lnTo>
                            <a:pt x="236" y="74"/>
                          </a:lnTo>
                          <a:lnTo>
                            <a:pt x="74" y="23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14" name="Freeform 1073">
                      <a:extLst>
                        <a:ext uri="{FF2B5EF4-FFF2-40B4-BE49-F238E27FC236}">
                          <a16:creationId xmlns:a16="http://schemas.microsoft.com/office/drawing/2014/main" id="{497700E6-BE03-4E98-AC08-AB65995A12F8}"/>
                        </a:ext>
                      </a:extLst>
                    </p:cNvPr>
                    <p:cNvSpPr>
                      <a:spLocks/>
                    </p:cNvSpPr>
                    <p:nvPr/>
                  </p:nvSpPr>
                  <p:spPr bwMode="auto">
                    <a:xfrm>
                      <a:off x="1920" y="3032"/>
                      <a:ext cx="244" cy="243"/>
                    </a:xfrm>
                    <a:custGeom>
                      <a:avLst/>
                      <a:gdLst>
                        <a:gd name="T0" fmla="*/ 76 w 244"/>
                        <a:gd name="T1" fmla="*/ 242 h 243"/>
                        <a:gd name="T2" fmla="*/ 50 w 244"/>
                        <a:gd name="T3" fmla="*/ 217 h 243"/>
                        <a:gd name="T4" fmla="*/ 38 w 244"/>
                        <a:gd name="T5" fmla="*/ 204 h 243"/>
                        <a:gd name="T6" fmla="*/ 0 w 244"/>
                        <a:gd name="T7" fmla="*/ 166 h 243"/>
                        <a:gd name="T8" fmla="*/ 0 w 244"/>
                        <a:gd name="T9" fmla="*/ 114 h 243"/>
                        <a:gd name="T10" fmla="*/ 0 w 244"/>
                        <a:gd name="T11" fmla="*/ 65 h 243"/>
                        <a:gd name="T12" fmla="*/ 26 w 244"/>
                        <a:gd name="T13" fmla="*/ 25 h 243"/>
                        <a:gd name="T14" fmla="*/ 64 w 244"/>
                        <a:gd name="T15" fmla="*/ 0 h 243"/>
                        <a:gd name="T16" fmla="*/ 116 w 244"/>
                        <a:gd name="T17" fmla="*/ 0 h 243"/>
                        <a:gd name="T18" fmla="*/ 167 w 244"/>
                        <a:gd name="T19" fmla="*/ 0 h 243"/>
                        <a:gd name="T20" fmla="*/ 205 w 244"/>
                        <a:gd name="T21" fmla="*/ 38 h 243"/>
                        <a:gd name="T22" fmla="*/ 243 w 244"/>
                        <a:gd name="T23" fmla="*/ 76 h 243"/>
                        <a:gd name="T24" fmla="*/ 76 w 244"/>
                        <a:gd name="T25" fmla="*/ 242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43"/>
                        <a:gd name="T41" fmla="*/ 244 w 244"/>
                        <a:gd name="T42" fmla="*/ 243 h 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43">
                          <a:moveTo>
                            <a:pt x="76" y="242"/>
                          </a:moveTo>
                          <a:lnTo>
                            <a:pt x="50" y="217"/>
                          </a:lnTo>
                          <a:lnTo>
                            <a:pt x="38" y="204"/>
                          </a:lnTo>
                          <a:lnTo>
                            <a:pt x="0" y="166"/>
                          </a:lnTo>
                          <a:lnTo>
                            <a:pt x="0" y="114"/>
                          </a:lnTo>
                          <a:lnTo>
                            <a:pt x="0" y="65"/>
                          </a:lnTo>
                          <a:lnTo>
                            <a:pt x="26" y="25"/>
                          </a:lnTo>
                          <a:lnTo>
                            <a:pt x="64" y="0"/>
                          </a:lnTo>
                          <a:lnTo>
                            <a:pt x="116" y="0"/>
                          </a:lnTo>
                          <a:lnTo>
                            <a:pt x="167" y="0"/>
                          </a:lnTo>
                          <a:lnTo>
                            <a:pt x="205" y="38"/>
                          </a:lnTo>
                          <a:lnTo>
                            <a:pt x="243" y="76"/>
                          </a:lnTo>
                          <a:lnTo>
                            <a:pt x="76" y="242"/>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5" name="Group 1074">
                    <a:extLst>
                      <a:ext uri="{FF2B5EF4-FFF2-40B4-BE49-F238E27FC236}">
                        <a16:creationId xmlns:a16="http://schemas.microsoft.com/office/drawing/2014/main" id="{A3850251-1818-44E4-B4FD-6FE34F96269B}"/>
                      </a:ext>
                    </a:extLst>
                  </p:cNvPr>
                  <p:cNvGrpSpPr>
                    <a:grpSpLocks/>
                  </p:cNvGrpSpPr>
                  <p:nvPr/>
                </p:nvGrpSpPr>
                <p:grpSpPr bwMode="auto">
                  <a:xfrm>
                    <a:off x="2470" y="2305"/>
                    <a:ext cx="112" cy="83"/>
                    <a:chOff x="1994" y="3106"/>
                    <a:chExt cx="261" cy="260"/>
                  </a:xfrm>
                </p:grpSpPr>
                <p:sp>
                  <p:nvSpPr>
                    <p:cNvPr id="211" name="Freeform 1075">
                      <a:extLst>
                        <a:ext uri="{FF2B5EF4-FFF2-40B4-BE49-F238E27FC236}">
                          <a16:creationId xmlns:a16="http://schemas.microsoft.com/office/drawing/2014/main" id="{1144192A-4411-4D92-BEEA-876BF665BBB3}"/>
                        </a:ext>
                      </a:extLst>
                    </p:cNvPr>
                    <p:cNvSpPr>
                      <a:spLocks/>
                    </p:cNvSpPr>
                    <p:nvPr/>
                  </p:nvSpPr>
                  <p:spPr bwMode="auto">
                    <a:xfrm>
                      <a:off x="1994" y="3106"/>
                      <a:ext cx="249" cy="249"/>
                    </a:xfrm>
                    <a:custGeom>
                      <a:avLst/>
                      <a:gdLst>
                        <a:gd name="T0" fmla="*/ 175 w 249"/>
                        <a:gd name="T1" fmla="*/ 0 h 249"/>
                        <a:gd name="T2" fmla="*/ 175 w 249"/>
                        <a:gd name="T3" fmla="*/ 11 h 249"/>
                        <a:gd name="T4" fmla="*/ 187 w 249"/>
                        <a:gd name="T5" fmla="*/ 25 h 249"/>
                        <a:gd name="T6" fmla="*/ 199 w 249"/>
                        <a:gd name="T7" fmla="*/ 36 h 249"/>
                        <a:gd name="T8" fmla="*/ 211 w 249"/>
                        <a:gd name="T9" fmla="*/ 36 h 249"/>
                        <a:gd name="T10" fmla="*/ 236 w 249"/>
                        <a:gd name="T11" fmla="*/ 87 h 249"/>
                        <a:gd name="T12" fmla="*/ 248 w 249"/>
                        <a:gd name="T13" fmla="*/ 125 h 249"/>
                        <a:gd name="T14" fmla="*/ 236 w 249"/>
                        <a:gd name="T15" fmla="*/ 174 h 249"/>
                        <a:gd name="T16" fmla="*/ 211 w 249"/>
                        <a:gd name="T17" fmla="*/ 210 h 249"/>
                        <a:gd name="T18" fmla="*/ 175 w 249"/>
                        <a:gd name="T19" fmla="*/ 234 h 249"/>
                        <a:gd name="T20" fmla="*/ 125 w 249"/>
                        <a:gd name="T21" fmla="*/ 248 h 249"/>
                        <a:gd name="T22" fmla="*/ 87 w 249"/>
                        <a:gd name="T23" fmla="*/ 234 h 249"/>
                        <a:gd name="T24" fmla="*/ 50 w 249"/>
                        <a:gd name="T25" fmla="*/ 210 h 249"/>
                        <a:gd name="T26" fmla="*/ 38 w 249"/>
                        <a:gd name="T27" fmla="*/ 199 h 249"/>
                        <a:gd name="T28" fmla="*/ 0 w 249"/>
                        <a:gd name="T29" fmla="*/ 161 h 249"/>
                        <a:gd name="T30" fmla="*/ 175 w 249"/>
                        <a:gd name="T31" fmla="*/ 0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249"/>
                        <a:gd name="T50" fmla="*/ 249 w 249"/>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249">
                          <a:moveTo>
                            <a:pt x="175" y="0"/>
                          </a:moveTo>
                          <a:lnTo>
                            <a:pt x="175" y="11"/>
                          </a:lnTo>
                          <a:lnTo>
                            <a:pt x="187" y="25"/>
                          </a:lnTo>
                          <a:lnTo>
                            <a:pt x="199" y="36"/>
                          </a:lnTo>
                          <a:lnTo>
                            <a:pt x="211" y="36"/>
                          </a:lnTo>
                          <a:lnTo>
                            <a:pt x="236" y="87"/>
                          </a:lnTo>
                          <a:lnTo>
                            <a:pt x="248" y="125"/>
                          </a:lnTo>
                          <a:lnTo>
                            <a:pt x="236" y="174"/>
                          </a:lnTo>
                          <a:lnTo>
                            <a:pt x="211" y="210"/>
                          </a:lnTo>
                          <a:lnTo>
                            <a:pt x="175" y="234"/>
                          </a:lnTo>
                          <a:lnTo>
                            <a:pt x="125" y="248"/>
                          </a:lnTo>
                          <a:lnTo>
                            <a:pt x="87" y="234"/>
                          </a:lnTo>
                          <a:lnTo>
                            <a:pt x="50" y="210"/>
                          </a:lnTo>
                          <a:lnTo>
                            <a:pt x="38" y="199"/>
                          </a:lnTo>
                          <a:lnTo>
                            <a:pt x="0" y="161"/>
                          </a:lnTo>
                          <a:lnTo>
                            <a:pt x="17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12" name="Freeform 1076">
                      <a:extLst>
                        <a:ext uri="{FF2B5EF4-FFF2-40B4-BE49-F238E27FC236}">
                          <a16:creationId xmlns:a16="http://schemas.microsoft.com/office/drawing/2014/main" id="{6EB9E2B9-252A-49E8-9538-C0923140F640}"/>
                        </a:ext>
                      </a:extLst>
                    </p:cNvPr>
                    <p:cNvSpPr>
                      <a:spLocks/>
                    </p:cNvSpPr>
                    <p:nvPr/>
                  </p:nvSpPr>
                  <p:spPr bwMode="auto">
                    <a:xfrm>
                      <a:off x="1996" y="3110"/>
                      <a:ext cx="259" cy="256"/>
                    </a:xfrm>
                    <a:custGeom>
                      <a:avLst/>
                      <a:gdLst>
                        <a:gd name="T0" fmla="*/ 180 w 259"/>
                        <a:gd name="T1" fmla="*/ 0 h 256"/>
                        <a:gd name="T2" fmla="*/ 180 w 259"/>
                        <a:gd name="T3" fmla="*/ 11 h 256"/>
                        <a:gd name="T4" fmla="*/ 193 w 259"/>
                        <a:gd name="T5" fmla="*/ 27 h 256"/>
                        <a:gd name="T6" fmla="*/ 207 w 259"/>
                        <a:gd name="T7" fmla="*/ 38 h 256"/>
                        <a:gd name="T8" fmla="*/ 219 w 259"/>
                        <a:gd name="T9" fmla="*/ 38 h 256"/>
                        <a:gd name="T10" fmla="*/ 245 w 259"/>
                        <a:gd name="T11" fmla="*/ 89 h 256"/>
                        <a:gd name="T12" fmla="*/ 258 w 259"/>
                        <a:gd name="T13" fmla="*/ 127 h 256"/>
                        <a:gd name="T14" fmla="*/ 245 w 259"/>
                        <a:gd name="T15" fmla="*/ 179 h 256"/>
                        <a:gd name="T16" fmla="*/ 219 w 259"/>
                        <a:gd name="T17" fmla="*/ 217 h 256"/>
                        <a:gd name="T18" fmla="*/ 180 w 259"/>
                        <a:gd name="T19" fmla="*/ 241 h 256"/>
                        <a:gd name="T20" fmla="*/ 130 w 259"/>
                        <a:gd name="T21" fmla="*/ 255 h 256"/>
                        <a:gd name="T22" fmla="*/ 91 w 259"/>
                        <a:gd name="T23" fmla="*/ 241 h 256"/>
                        <a:gd name="T24" fmla="*/ 51 w 259"/>
                        <a:gd name="T25" fmla="*/ 217 h 256"/>
                        <a:gd name="T26" fmla="*/ 39 w 259"/>
                        <a:gd name="T27" fmla="*/ 203 h 256"/>
                        <a:gd name="T28" fmla="*/ 0 w 259"/>
                        <a:gd name="T29" fmla="*/ 165 h 256"/>
                        <a:gd name="T30" fmla="*/ 180 w 259"/>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
                        <a:gd name="T49" fmla="*/ 0 h 256"/>
                        <a:gd name="T50" fmla="*/ 259 w 259"/>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 h="256">
                          <a:moveTo>
                            <a:pt x="180" y="0"/>
                          </a:moveTo>
                          <a:lnTo>
                            <a:pt x="180" y="11"/>
                          </a:lnTo>
                          <a:lnTo>
                            <a:pt x="193" y="27"/>
                          </a:lnTo>
                          <a:lnTo>
                            <a:pt x="207" y="38"/>
                          </a:lnTo>
                          <a:lnTo>
                            <a:pt x="219" y="38"/>
                          </a:lnTo>
                          <a:lnTo>
                            <a:pt x="245" y="89"/>
                          </a:lnTo>
                          <a:lnTo>
                            <a:pt x="258" y="127"/>
                          </a:lnTo>
                          <a:lnTo>
                            <a:pt x="245" y="179"/>
                          </a:lnTo>
                          <a:lnTo>
                            <a:pt x="219" y="217"/>
                          </a:lnTo>
                          <a:lnTo>
                            <a:pt x="180" y="241"/>
                          </a:lnTo>
                          <a:lnTo>
                            <a:pt x="130" y="255"/>
                          </a:lnTo>
                          <a:lnTo>
                            <a:pt x="91" y="241"/>
                          </a:lnTo>
                          <a:lnTo>
                            <a:pt x="51" y="217"/>
                          </a:lnTo>
                          <a:lnTo>
                            <a:pt x="39" y="203"/>
                          </a:lnTo>
                          <a:lnTo>
                            <a:pt x="0" y="165"/>
                          </a:lnTo>
                          <a:lnTo>
                            <a:pt x="18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6" name="Group 1077">
                    <a:extLst>
                      <a:ext uri="{FF2B5EF4-FFF2-40B4-BE49-F238E27FC236}">
                        <a16:creationId xmlns:a16="http://schemas.microsoft.com/office/drawing/2014/main" id="{5E0C2DA9-5305-43B0-8E56-68EBC435568C}"/>
                      </a:ext>
                    </a:extLst>
                  </p:cNvPr>
                  <p:cNvGrpSpPr>
                    <a:grpSpLocks/>
                  </p:cNvGrpSpPr>
                  <p:nvPr/>
                </p:nvGrpSpPr>
                <p:grpSpPr bwMode="auto">
                  <a:xfrm>
                    <a:off x="2531" y="2235"/>
                    <a:ext cx="112" cy="88"/>
                    <a:chOff x="2139" y="2890"/>
                    <a:chExt cx="263" cy="276"/>
                  </a:xfrm>
                </p:grpSpPr>
                <p:sp>
                  <p:nvSpPr>
                    <p:cNvPr id="209" name="Freeform 1078">
                      <a:extLst>
                        <a:ext uri="{FF2B5EF4-FFF2-40B4-BE49-F238E27FC236}">
                          <a16:creationId xmlns:a16="http://schemas.microsoft.com/office/drawing/2014/main" id="{AAF87913-8C4C-4567-A0F8-785D781B928C}"/>
                        </a:ext>
                      </a:extLst>
                    </p:cNvPr>
                    <p:cNvSpPr>
                      <a:spLocks/>
                    </p:cNvSpPr>
                    <p:nvPr/>
                  </p:nvSpPr>
                  <p:spPr bwMode="auto">
                    <a:xfrm>
                      <a:off x="2139" y="2890"/>
                      <a:ext cx="251" cy="263"/>
                    </a:xfrm>
                    <a:custGeom>
                      <a:avLst/>
                      <a:gdLst>
                        <a:gd name="T0" fmla="*/ 235 w 251"/>
                        <a:gd name="T1" fmla="*/ 0 h 263"/>
                        <a:gd name="T2" fmla="*/ 250 w 251"/>
                        <a:gd name="T3" fmla="*/ 16 h 263"/>
                        <a:gd name="T4" fmla="*/ 29 w 251"/>
                        <a:gd name="T5" fmla="*/ 262 h 263"/>
                        <a:gd name="T6" fmla="*/ 0 w 251"/>
                        <a:gd name="T7" fmla="*/ 246 h 263"/>
                        <a:gd name="T8" fmla="*/ 235 w 251"/>
                        <a:gd name="T9" fmla="*/ 0 h 263"/>
                        <a:gd name="T10" fmla="*/ 0 60000 65536"/>
                        <a:gd name="T11" fmla="*/ 0 60000 65536"/>
                        <a:gd name="T12" fmla="*/ 0 60000 65536"/>
                        <a:gd name="T13" fmla="*/ 0 60000 65536"/>
                        <a:gd name="T14" fmla="*/ 0 60000 65536"/>
                        <a:gd name="T15" fmla="*/ 0 w 251"/>
                        <a:gd name="T16" fmla="*/ 0 h 263"/>
                        <a:gd name="T17" fmla="*/ 251 w 251"/>
                        <a:gd name="T18" fmla="*/ 263 h 263"/>
                      </a:gdLst>
                      <a:ahLst/>
                      <a:cxnLst>
                        <a:cxn ang="T10">
                          <a:pos x="T0" y="T1"/>
                        </a:cxn>
                        <a:cxn ang="T11">
                          <a:pos x="T2" y="T3"/>
                        </a:cxn>
                        <a:cxn ang="T12">
                          <a:pos x="T4" y="T5"/>
                        </a:cxn>
                        <a:cxn ang="T13">
                          <a:pos x="T6" y="T7"/>
                        </a:cxn>
                        <a:cxn ang="T14">
                          <a:pos x="T8" y="T9"/>
                        </a:cxn>
                      </a:cxnLst>
                      <a:rect l="T15" t="T16" r="T17" b="T18"/>
                      <a:pathLst>
                        <a:path w="251" h="263">
                          <a:moveTo>
                            <a:pt x="235" y="0"/>
                          </a:moveTo>
                          <a:lnTo>
                            <a:pt x="250" y="16"/>
                          </a:lnTo>
                          <a:lnTo>
                            <a:pt x="29" y="262"/>
                          </a:lnTo>
                          <a:lnTo>
                            <a:pt x="0" y="246"/>
                          </a:lnTo>
                          <a:lnTo>
                            <a:pt x="235" y="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10" name="Freeform 1079">
                      <a:extLst>
                        <a:ext uri="{FF2B5EF4-FFF2-40B4-BE49-F238E27FC236}">
                          <a16:creationId xmlns:a16="http://schemas.microsoft.com/office/drawing/2014/main" id="{4EE9E7A3-061F-44A3-891E-544E94B8FEFB}"/>
                        </a:ext>
                      </a:extLst>
                    </p:cNvPr>
                    <p:cNvSpPr>
                      <a:spLocks/>
                    </p:cNvSpPr>
                    <p:nvPr/>
                  </p:nvSpPr>
                  <p:spPr bwMode="auto">
                    <a:xfrm>
                      <a:off x="2144" y="2892"/>
                      <a:ext cx="258" cy="274"/>
                    </a:xfrm>
                    <a:custGeom>
                      <a:avLst/>
                      <a:gdLst>
                        <a:gd name="T0" fmla="*/ 242 w 258"/>
                        <a:gd name="T1" fmla="*/ 0 h 274"/>
                        <a:gd name="T2" fmla="*/ 257 w 258"/>
                        <a:gd name="T3" fmla="*/ 16 h 274"/>
                        <a:gd name="T4" fmla="*/ 31 w 258"/>
                        <a:gd name="T5" fmla="*/ 273 h 274"/>
                        <a:gd name="T6" fmla="*/ 0 w 258"/>
                        <a:gd name="T7" fmla="*/ 257 h 274"/>
                        <a:gd name="T8" fmla="*/ 242 w 258"/>
                        <a:gd name="T9" fmla="*/ 0 h 274"/>
                        <a:gd name="T10" fmla="*/ 0 60000 65536"/>
                        <a:gd name="T11" fmla="*/ 0 60000 65536"/>
                        <a:gd name="T12" fmla="*/ 0 60000 65536"/>
                        <a:gd name="T13" fmla="*/ 0 60000 65536"/>
                        <a:gd name="T14" fmla="*/ 0 60000 65536"/>
                        <a:gd name="T15" fmla="*/ 0 w 258"/>
                        <a:gd name="T16" fmla="*/ 0 h 274"/>
                        <a:gd name="T17" fmla="*/ 258 w 258"/>
                        <a:gd name="T18" fmla="*/ 274 h 274"/>
                      </a:gdLst>
                      <a:ahLst/>
                      <a:cxnLst>
                        <a:cxn ang="T10">
                          <a:pos x="T0" y="T1"/>
                        </a:cxn>
                        <a:cxn ang="T11">
                          <a:pos x="T2" y="T3"/>
                        </a:cxn>
                        <a:cxn ang="T12">
                          <a:pos x="T4" y="T5"/>
                        </a:cxn>
                        <a:cxn ang="T13">
                          <a:pos x="T6" y="T7"/>
                        </a:cxn>
                        <a:cxn ang="T14">
                          <a:pos x="T8" y="T9"/>
                        </a:cxn>
                      </a:cxnLst>
                      <a:rect l="T15" t="T16" r="T17" b="T18"/>
                      <a:pathLst>
                        <a:path w="258" h="274">
                          <a:moveTo>
                            <a:pt x="242" y="0"/>
                          </a:moveTo>
                          <a:lnTo>
                            <a:pt x="257" y="16"/>
                          </a:lnTo>
                          <a:lnTo>
                            <a:pt x="31" y="273"/>
                          </a:lnTo>
                          <a:lnTo>
                            <a:pt x="0" y="257"/>
                          </a:lnTo>
                          <a:lnTo>
                            <a:pt x="242" y="0"/>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7" name="Group 1080">
                    <a:extLst>
                      <a:ext uri="{FF2B5EF4-FFF2-40B4-BE49-F238E27FC236}">
                        <a16:creationId xmlns:a16="http://schemas.microsoft.com/office/drawing/2014/main" id="{5A2C2EF3-2D7D-4105-BDAD-D2EFDF25B066}"/>
                      </a:ext>
                    </a:extLst>
                  </p:cNvPr>
                  <p:cNvGrpSpPr>
                    <a:grpSpLocks/>
                  </p:cNvGrpSpPr>
                  <p:nvPr/>
                </p:nvGrpSpPr>
                <p:grpSpPr bwMode="auto">
                  <a:xfrm>
                    <a:off x="2515" y="2198"/>
                    <a:ext cx="165" cy="112"/>
                    <a:chOff x="2098" y="2775"/>
                    <a:chExt cx="389" cy="348"/>
                  </a:xfrm>
                </p:grpSpPr>
                <p:sp>
                  <p:nvSpPr>
                    <p:cNvPr id="207" name="Freeform 1081">
                      <a:extLst>
                        <a:ext uri="{FF2B5EF4-FFF2-40B4-BE49-F238E27FC236}">
                          <a16:creationId xmlns:a16="http://schemas.microsoft.com/office/drawing/2014/main" id="{F77B2383-FC2E-4897-B447-DDD35AF75F7A}"/>
                        </a:ext>
                      </a:extLst>
                    </p:cNvPr>
                    <p:cNvSpPr>
                      <a:spLocks/>
                    </p:cNvSpPr>
                    <p:nvPr/>
                  </p:nvSpPr>
                  <p:spPr bwMode="auto">
                    <a:xfrm>
                      <a:off x="2098" y="2775"/>
                      <a:ext cx="377" cy="337"/>
                    </a:xfrm>
                    <a:custGeom>
                      <a:avLst/>
                      <a:gdLst>
                        <a:gd name="T0" fmla="*/ 349 w 377"/>
                        <a:gd name="T1" fmla="*/ 0 h 337"/>
                        <a:gd name="T2" fmla="*/ 376 w 377"/>
                        <a:gd name="T3" fmla="*/ 25 h 337"/>
                        <a:gd name="T4" fmla="*/ 27 w 377"/>
                        <a:gd name="T5" fmla="*/ 336 h 337"/>
                        <a:gd name="T6" fmla="*/ 0 w 377"/>
                        <a:gd name="T7" fmla="*/ 311 h 337"/>
                        <a:gd name="T8" fmla="*/ 349 w 377"/>
                        <a:gd name="T9" fmla="*/ 0 h 337"/>
                        <a:gd name="T10" fmla="*/ 0 60000 65536"/>
                        <a:gd name="T11" fmla="*/ 0 60000 65536"/>
                        <a:gd name="T12" fmla="*/ 0 60000 65536"/>
                        <a:gd name="T13" fmla="*/ 0 60000 65536"/>
                        <a:gd name="T14" fmla="*/ 0 60000 65536"/>
                        <a:gd name="T15" fmla="*/ 0 w 377"/>
                        <a:gd name="T16" fmla="*/ 0 h 337"/>
                        <a:gd name="T17" fmla="*/ 377 w 377"/>
                        <a:gd name="T18" fmla="*/ 337 h 337"/>
                      </a:gdLst>
                      <a:ahLst/>
                      <a:cxnLst>
                        <a:cxn ang="T10">
                          <a:pos x="T0" y="T1"/>
                        </a:cxn>
                        <a:cxn ang="T11">
                          <a:pos x="T2" y="T3"/>
                        </a:cxn>
                        <a:cxn ang="T12">
                          <a:pos x="T4" y="T5"/>
                        </a:cxn>
                        <a:cxn ang="T13">
                          <a:pos x="T6" y="T7"/>
                        </a:cxn>
                        <a:cxn ang="T14">
                          <a:pos x="T8" y="T9"/>
                        </a:cxn>
                      </a:cxnLst>
                      <a:rect l="T15" t="T16" r="T17" b="T18"/>
                      <a:pathLst>
                        <a:path w="377" h="337">
                          <a:moveTo>
                            <a:pt x="349" y="0"/>
                          </a:moveTo>
                          <a:lnTo>
                            <a:pt x="376" y="25"/>
                          </a:lnTo>
                          <a:lnTo>
                            <a:pt x="27" y="336"/>
                          </a:lnTo>
                          <a:lnTo>
                            <a:pt x="0" y="311"/>
                          </a:lnTo>
                          <a:lnTo>
                            <a:pt x="349"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08" name="Freeform 1082">
                      <a:extLst>
                        <a:ext uri="{FF2B5EF4-FFF2-40B4-BE49-F238E27FC236}">
                          <a16:creationId xmlns:a16="http://schemas.microsoft.com/office/drawing/2014/main" id="{19DCA11B-D335-4627-BB92-831562C30D4A}"/>
                        </a:ext>
                      </a:extLst>
                    </p:cNvPr>
                    <p:cNvSpPr>
                      <a:spLocks/>
                    </p:cNvSpPr>
                    <p:nvPr/>
                  </p:nvSpPr>
                  <p:spPr bwMode="auto">
                    <a:xfrm>
                      <a:off x="2100" y="2777"/>
                      <a:ext cx="387" cy="346"/>
                    </a:xfrm>
                    <a:custGeom>
                      <a:avLst/>
                      <a:gdLst>
                        <a:gd name="T0" fmla="*/ 357 w 387"/>
                        <a:gd name="T1" fmla="*/ 0 h 346"/>
                        <a:gd name="T2" fmla="*/ 386 w 387"/>
                        <a:gd name="T3" fmla="*/ 25 h 346"/>
                        <a:gd name="T4" fmla="*/ 29 w 387"/>
                        <a:gd name="T5" fmla="*/ 345 h 346"/>
                        <a:gd name="T6" fmla="*/ 0 w 387"/>
                        <a:gd name="T7" fmla="*/ 320 h 346"/>
                        <a:gd name="T8" fmla="*/ 357 w 387"/>
                        <a:gd name="T9" fmla="*/ 0 h 346"/>
                        <a:gd name="T10" fmla="*/ 0 60000 65536"/>
                        <a:gd name="T11" fmla="*/ 0 60000 65536"/>
                        <a:gd name="T12" fmla="*/ 0 60000 65536"/>
                        <a:gd name="T13" fmla="*/ 0 60000 65536"/>
                        <a:gd name="T14" fmla="*/ 0 60000 65536"/>
                        <a:gd name="T15" fmla="*/ 0 w 387"/>
                        <a:gd name="T16" fmla="*/ 0 h 346"/>
                        <a:gd name="T17" fmla="*/ 387 w 387"/>
                        <a:gd name="T18" fmla="*/ 346 h 346"/>
                      </a:gdLst>
                      <a:ahLst/>
                      <a:cxnLst>
                        <a:cxn ang="T10">
                          <a:pos x="T0" y="T1"/>
                        </a:cxn>
                        <a:cxn ang="T11">
                          <a:pos x="T2" y="T3"/>
                        </a:cxn>
                        <a:cxn ang="T12">
                          <a:pos x="T4" y="T5"/>
                        </a:cxn>
                        <a:cxn ang="T13">
                          <a:pos x="T6" y="T7"/>
                        </a:cxn>
                        <a:cxn ang="T14">
                          <a:pos x="T8" y="T9"/>
                        </a:cxn>
                      </a:cxnLst>
                      <a:rect l="T15" t="T16" r="T17" b="T18"/>
                      <a:pathLst>
                        <a:path w="387" h="346">
                          <a:moveTo>
                            <a:pt x="357" y="0"/>
                          </a:moveTo>
                          <a:lnTo>
                            <a:pt x="386" y="25"/>
                          </a:lnTo>
                          <a:lnTo>
                            <a:pt x="29" y="345"/>
                          </a:lnTo>
                          <a:lnTo>
                            <a:pt x="0" y="320"/>
                          </a:lnTo>
                          <a:lnTo>
                            <a:pt x="357"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8" name="Group 1083">
                    <a:extLst>
                      <a:ext uri="{FF2B5EF4-FFF2-40B4-BE49-F238E27FC236}">
                        <a16:creationId xmlns:a16="http://schemas.microsoft.com/office/drawing/2014/main" id="{26648EEB-4C27-4473-9D86-E26A9165BDCA}"/>
                      </a:ext>
                    </a:extLst>
                  </p:cNvPr>
                  <p:cNvGrpSpPr>
                    <a:grpSpLocks/>
                  </p:cNvGrpSpPr>
                  <p:nvPr/>
                </p:nvGrpSpPr>
                <p:grpSpPr bwMode="auto">
                  <a:xfrm>
                    <a:off x="2465" y="1719"/>
                    <a:ext cx="103" cy="79"/>
                    <a:chOff x="1984" y="1290"/>
                    <a:chExt cx="244" cy="247"/>
                  </a:xfrm>
                </p:grpSpPr>
                <p:sp>
                  <p:nvSpPr>
                    <p:cNvPr id="205" name="Freeform 1084">
                      <a:extLst>
                        <a:ext uri="{FF2B5EF4-FFF2-40B4-BE49-F238E27FC236}">
                          <a16:creationId xmlns:a16="http://schemas.microsoft.com/office/drawing/2014/main" id="{CC3F312F-E62A-4264-8C72-CD8AE962A293}"/>
                        </a:ext>
                      </a:extLst>
                    </p:cNvPr>
                    <p:cNvSpPr>
                      <a:spLocks/>
                    </p:cNvSpPr>
                    <p:nvPr/>
                  </p:nvSpPr>
                  <p:spPr bwMode="auto">
                    <a:xfrm>
                      <a:off x="1984" y="1290"/>
                      <a:ext cx="237" cy="234"/>
                    </a:xfrm>
                    <a:custGeom>
                      <a:avLst/>
                      <a:gdLst>
                        <a:gd name="T0" fmla="*/ 74 w 237"/>
                        <a:gd name="T1" fmla="*/ 0 h 234"/>
                        <a:gd name="T2" fmla="*/ 50 w 237"/>
                        <a:gd name="T3" fmla="*/ 25 h 234"/>
                        <a:gd name="T4" fmla="*/ 36 w 237"/>
                        <a:gd name="T5" fmla="*/ 36 h 234"/>
                        <a:gd name="T6" fmla="*/ 0 w 237"/>
                        <a:gd name="T7" fmla="*/ 74 h 234"/>
                        <a:gd name="T8" fmla="*/ 0 w 237"/>
                        <a:gd name="T9" fmla="*/ 123 h 234"/>
                        <a:gd name="T10" fmla="*/ 0 w 237"/>
                        <a:gd name="T11" fmla="*/ 172 h 234"/>
                        <a:gd name="T12" fmla="*/ 26 w 237"/>
                        <a:gd name="T13" fmla="*/ 208 h 234"/>
                        <a:gd name="T14" fmla="*/ 62 w 237"/>
                        <a:gd name="T15" fmla="*/ 233 h 234"/>
                        <a:gd name="T16" fmla="*/ 111 w 237"/>
                        <a:gd name="T17" fmla="*/ 233 h 234"/>
                        <a:gd name="T18" fmla="*/ 163 w 237"/>
                        <a:gd name="T19" fmla="*/ 233 h 234"/>
                        <a:gd name="T20" fmla="*/ 199 w 237"/>
                        <a:gd name="T21" fmla="*/ 197 h 234"/>
                        <a:gd name="T22" fmla="*/ 236 w 237"/>
                        <a:gd name="T23" fmla="*/ 159 h 234"/>
                        <a:gd name="T24" fmla="*/ 74 w 23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0"/>
                          </a:moveTo>
                          <a:lnTo>
                            <a:pt x="50" y="25"/>
                          </a:lnTo>
                          <a:lnTo>
                            <a:pt x="36" y="36"/>
                          </a:lnTo>
                          <a:lnTo>
                            <a:pt x="0" y="74"/>
                          </a:lnTo>
                          <a:lnTo>
                            <a:pt x="0" y="123"/>
                          </a:lnTo>
                          <a:lnTo>
                            <a:pt x="0" y="172"/>
                          </a:lnTo>
                          <a:lnTo>
                            <a:pt x="26" y="208"/>
                          </a:lnTo>
                          <a:lnTo>
                            <a:pt x="62" y="233"/>
                          </a:lnTo>
                          <a:lnTo>
                            <a:pt x="111" y="233"/>
                          </a:lnTo>
                          <a:lnTo>
                            <a:pt x="163" y="233"/>
                          </a:lnTo>
                          <a:lnTo>
                            <a:pt x="199" y="197"/>
                          </a:lnTo>
                          <a:lnTo>
                            <a:pt x="236" y="159"/>
                          </a:lnTo>
                          <a:lnTo>
                            <a:pt x="74"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06" name="Freeform 1085">
                      <a:extLst>
                        <a:ext uri="{FF2B5EF4-FFF2-40B4-BE49-F238E27FC236}">
                          <a16:creationId xmlns:a16="http://schemas.microsoft.com/office/drawing/2014/main" id="{BD935A9E-B197-4587-9716-EEE93DF52CC2}"/>
                        </a:ext>
                      </a:extLst>
                    </p:cNvPr>
                    <p:cNvSpPr>
                      <a:spLocks/>
                    </p:cNvSpPr>
                    <p:nvPr/>
                  </p:nvSpPr>
                  <p:spPr bwMode="auto">
                    <a:xfrm>
                      <a:off x="1986" y="1292"/>
                      <a:ext cx="242" cy="245"/>
                    </a:xfrm>
                    <a:custGeom>
                      <a:avLst/>
                      <a:gdLst>
                        <a:gd name="T0" fmla="*/ 75 w 242"/>
                        <a:gd name="T1" fmla="*/ 0 h 245"/>
                        <a:gd name="T2" fmla="*/ 50 w 242"/>
                        <a:gd name="T3" fmla="*/ 27 h 245"/>
                        <a:gd name="T4" fmla="*/ 38 w 242"/>
                        <a:gd name="T5" fmla="*/ 38 h 245"/>
                        <a:gd name="T6" fmla="*/ 0 w 242"/>
                        <a:gd name="T7" fmla="*/ 78 h 245"/>
                        <a:gd name="T8" fmla="*/ 0 w 242"/>
                        <a:gd name="T9" fmla="*/ 127 h 245"/>
                        <a:gd name="T10" fmla="*/ 0 w 242"/>
                        <a:gd name="T11" fmla="*/ 181 h 245"/>
                        <a:gd name="T12" fmla="*/ 26 w 242"/>
                        <a:gd name="T13" fmla="*/ 217 h 245"/>
                        <a:gd name="T14" fmla="*/ 63 w 242"/>
                        <a:gd name="T15" fmla="*/ 244 h 245"/>
                        <a:gd name="T16" fmla="*/ 115 w 242"/>
                        <a:gd name="T17" fmla="*/ 244 h 245"/>
                        <a:gd name="T18" fmla="*/ 164 w 242"/>
                        <a:gd name="T19" fmla="*/ 244 h 245"/>
                        <a:gd name="T20" fmla="*/ 204 w 242"/>
                        <a:gd name="T21" fmla="*/ 206 h 245"/>
                        <a:gd name="T22" fmla="*/ 241 w 242"/>
                        <a:gd name="T23" fmla="*/ 165 h 245"/>
                        <a:gd name="T24" fmla="*/ 75 w 242"/>
                        <a:gd name="T25" fmla="*/ 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245"/>
                        <a:gd name="T41" fmla="*/ 242 w 242"/>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245">
                          <a:moveTo>
                            <a:pt x="75" y="0"/>
                          </a:moveTo>
                          <a:lnTo>
                            <a:pt x="50" y="27"/>
                          </a:lnTo>
                          <a:lnTo>
                            <a:pt x="38" y="38"/>
                          </a:lnTo>
                          <a:lnTo>
                            <a:pt x="0" y="78"/>
                          </a:lnTo>
                          <a:lnTo>
                            <a:pt x="0" y="127"/>
                          </a:lnTo>
                          <a:lnTo>
                            <a:pt x="0" y="181"/>
                          </a:lnTo>
                          <a:lnTo>
                            <a:pt x="26" y="217"/>
                          </a:lnTo>
                          <a:lnTo>
                            <a:pt x="63" y="244"/>
                          </a:lnTo>
                          <a:lnTo>
                            <a:pt x="115" y="244"/>
                          </a:lnTo>
                          <a:lnTo>
                            <a:pt x="164" y="244"/>
                          </a:lnTo>
                          <a:lnTo>
                            <a:pt x="204" y="206"/>
                          </a:lnTo>
                          <a:lnTo>
                            <a:pt x="241" y="165"/>
                          </a:lnTo>
                          <a:lnTo>
                            <a:pt x="7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69" name="Group 1086">
                    <a:extLst>
                      <a:ext uri="{FF2B5EF4-FFF2-40B4-BE49-F238E27FC236}">
                        <a16:creationId xmlns:a16="http://schemas.microsoft.com/office/drawing/2014/main" id="{03F2038D-1C7A-4554-8E94-430E917F7C8C}"/>
                      </a:ext>
                    </a:extLst>
                  </p:cNvPr>
                  <p:cNvGrpSpPr>
                    <a:grpSpLocks/>
                  </p:cNvGrpSpPr>
                  <p:nvPr/>
                </p:nvGrpSpPr>
                <p:grpSpPr bwMode="auto">
                  <a:xfrm>
                    <a:off x="2499" y="1690"/>
                    <a:ext cx="109" cy="83"/>
                    <a:chOff x="2061" y="1198"/>
                    <a:chExt cx="258" cy="259"/>
                  </a:xfrm>
                </p:grpSpPr>
                <p:sp>
                  <p:nvSpPr>
                    <p:cNvPr id="203" name="Freeform 1087">
                      <a:extLst>
                        <a:ext uri="{FF2B5EF4-FFF2-40B4-BE49-F238E27FC236}">
                          <a16:creationId xmlns:a16="http://schemas.microsoft.com/office/drawing/2014/main" id="{E6828B84-9AE4-4C69-8F68-ED353BCAD2C3}"/>
                        </a:ext>
                      </a:extLst>
                    </p:cNvPr>
                    <p:cNvSpPr>
                      <a:spLocks/>
                    </p:cNvSpPr>
                    <p:nvPr/>
                  </p:nvSpPr>
                  <p:spPr bwMode="auto">
                    <a:xfrm>
                      <a:off x="2061" y="1198"/>
                      <a:ext cx="248" cy="248"/>
                    </a:xfrm>
                    <a:custGeom>
                      <a:avLst/>
                      <a:gdLst>
                        <a:gd name="T0" fmla="*/ 173 w 248"/>
                        <a:gd name="T1" fmla="*/ 247 h 248"/>
                        <a:gd name="T2" fmla="*/ 173 w 248"/>
                        <a:gd name="T3" fmla="*/ 236 h 248"/>
                        <a:gd name="T4" fmla="*/ 185 w 248"/>
                        <a:gd name="T5" fmla="*/ 222 h 248"/>
                        <a:gd name="T6" fmla="*/ 197 w 248"/>
                        <a:gd name="T7" fmla="*/ 211 h 248"/>
                        <a:gd name="T8" fmla="*/ 211 w 248"/>
                        <a:gd name="T9" fmla="*/ 211 h 248"/>
                        <a:gd name="T10" fmla="*/ 235 w 248"/>
                        <a:gd name="T11" fmla="*/ 160 h 248"/>
                        <a:gd name="T12" fmla="*/ 247 w 248"/>
                        <a:gd name="T13" fmla="*/ 124 h 248"/>
                        <a:gd name="T14" fmla="*/ 235 w 248"/>
                        <a:gd name="T15" fmla="*/ 73 h 248"/>
                        <a:gd name="T16" fmla="*/ 211 w 248"/>
                        <a:gd name="T17" fmla="*/ 38 h 248"/>
                        <a:gd name="T18" fmla="*/ 173 w 248"/>
                        <a:gd name="T19" fmla="*/ 13 h 248"/>
                        <a:gd name="T20" fmla="*/ 124 w 248"/>
                        <a:gd name="T21" fmla="*/ 0 h 248"/>
                        <a:gd name="T22" fmla="*/ 88 w 248"/>
                        <a:gd name="T23" fmla="*/ 13 h 248"/>
                        <a:gd name="T24" fmla="*/ 50 w 248"/>
                        <a:gd name="T25" fmla="*/ 38 h 248"/>
                        <a:gd name="T26" fmla="*/ 38 w 248"/>
                        <a:gd name="T27" fmla="*/ 49 h 248"/>
                        <a:gd name="T28" fmla="*/ 0 w 248"/>
                        <a:gd name="T29" fmla="*/ 87 h 248"/>
                        <a:gd name="T30" fmla="*/ 173 w 248"/>
                        <a:gd name="T31" fmla="*/ 2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8"/>
                        <a:gd name="T49" fmla="*/ 0 h 248"/>
                        <a:gd name="T50" fmla="*/ 248 w 248"/>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8" h="248">
                          <a:moveTo>
                            <a:pt x="173" y="247"/>
                          </a:moveTo>
                          <a:lnTo>
                            <a:pt x="173" y="236"/>
                          </a:lnTo>
                          <a:lnTo>
                            <a:pt x="185" y="222"/>
                          </a:lnTo>
                          <a:lnTo>
                            <a:pt x="197" y="211"/>
                          </a:lnTo>
                          <a:lnTo>
                            <a:pt x="211" y="211"/>
                          </a:lnTo>
                          <a:lnTo>
                            <a:pt x="235" y="160"/>
                          </a:lnTo>
                          <a:lnTo>
                            <a:pt x="247" y="124"/>
                          </a:lnTo>
                          <a:lnTo>
                            <a:pt x="235" y="73"/>
                          </a:lnTo>
                          <a:lnTo>
                            <a:pt x="211" y="38"/>
                          </a:lnTo>
                          <a:lnTo>
                            <a:pt x="173" y="13"/>
                          </a:lnTo>
                          <a:lnTo>
                            <a:pt x="124" y="0"/>
                          </a:lnTo>
                          <a:lnTo>
                            <a:pt x="88" y="13"/>
                          </a:lnTo>
                          <a:lnTo>
                            <a:pt x="50" y="38"/>
                          </a:lnTo>
                          <a:lnTo>
                            <a:pt x="38" y="49"/>
                          </a:lnTo>
                          <a:lnTo>
                            <a:pt x="0" y="87"/>
                          </a:lnTo>
                          <a:lnTo>
                            <a:pt x="173" y="247"/>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04" name="Freeform 1088">
                      <a:extLst>
                        <a:ext uri="{FF2B5EF4-FFF2-40B4-BE49-F238E27FC236}">
                          <a16:creationId xmlns:a16="http://schemas.microsoft.com/office/drawing/2014/main" id="{CD2F1794-7F6B-442D-A72F-AF4F57D98603}"/>
                        </a:ext>
                      </a:extLst>
                    </p:cNvPr>
                    <p:cNvSpPr>
                      <a:spLocks/>
                    </p:cNvSpPr>
                    <p:nvPr/>
                  </p:nvSpPr>
                  <p:spPr bwMode="auto">
                    <a:xfrm>
                      <a:off x="2064" y="1200"/>
                      <a:ext cx="255" cy="257"/>
                    </a:xfrm>
                    <a:custGeom>
                      <a:avLst/>
                      <a:gdLst>
                        <a:gd name="T0" fmla="*/ 179 w 255"/>
                        <a:gd name="T1" fmla="*/ 256 h 257"/>
                        <a:gd name="T2" fmla="*/ 179 w 255"/>
                        <a:gd name="T3" fmla="*/ 245 h 257"/>
                        <a:gd name="T4" fmla="*/ 191 w 255"/>
                        <a:gd name="T5" fmla="*/ 229 h 257"/>
                        <a:gd name="T6" fmla="*/ 203 w 255"/>
                        <a:gd name="T7" fmla="*/ 218 h 257"/>
                        <a:gd name="T8" fmla="*/ 216 w 255"/>
                        <a:gd name="T9" fmla="*/ 218 h 257"/>
                        <a:gd name="T10" fmla="*/ 242 w 255"/>
                        <a:gd name="T11" fmla="*/ 167 h 257"/>
                        <a:gd name="T12" fmla="*/ 254 w 255"/>
                        <a:gd name="T13" fmla="*/ 129 h 257"/>
                        <a:gd name="T14" fmla="*/ 242 w 255"/>
                        <a:gd name="T15" fmla="*/ 76 h 257"/>
                        <a:gd name="T16" fmla="*/ 216 w 255"/>
                        <a:gd name="T17" fmla="*/ 38 h 257"/>
                        <a:gd name="T18" fmla="*/ 179 w 255"/>
                        <a:gd name="T19" fmla="*/ 13 h 257"/>
                        <a:gd name="T20" fmla="*/ 127 w 255"/>
                        <a:gd name="T21" fmla="*/ 0 h 257"/>
                        <a:gd name="T22" fmla="*/ 89 w 255"/>
                        <a:gd name="T23" fmla="*/ 13 h 257"/>
                        <a:gd name="T24" fmla="*/ 52 w 255"/>
                        <a:gd name="T25" fmla="*/ 38 h 257"/>
                        <a:gd name="T26" fmla="*/ 38 w 255"/>
                        <a:gd name="T27" fmla="*/ 51 h 257"/>
                        <a:gd name="T28" fmla="*/ 0 w 255"/>
                        <a:gd name="T29" fmla="*/ 91 h 257"/>
                        <a:gd name="T30" fmla="*/ 179 w 255"/>
                        <a:gd name="T31" fmla="*/ 25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5"/>
                        <a:gd name="T49" fmla="*/ 0 h 257"/>
                        <a:gd name="T50" fmla="*/ 255 w 255"/>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5" h="257">
                          <a:moveTo>
                            <a:pt x="179" y="256"/>
                          </a:moveTo>
                          <a:lnTo>
                            <a:pt x="179" y="245"/>
                          </a:lnTo>
                          <a:lnTo>
                            <a:pt x="191" y="229"/>
                          </a:lnTo>
                          <a:lnTo>
                            <a:pt x="203" y="218"/>
                          </a:lnTo>
                          <a:lnTo>
                            <a:pt x="216" y="218"/>
                          </a:lnTo>
                          <a:lnTo>
                            <a:pt x="242" y="167"/>
                          </a:lnTo>
                          <a:lnTo>
                            <a:pt x="254" y="129"/>
                          </a:lnTo>
                          <a:lnTo>
                            <a:pt x="242" y="76"/>
                          </a:lnTo>
                          <a:lnTo>
                            <a:pt x="216" y="38"/>
                          </a:lnTo>
                          <a:lnTo>
                            <a:pt x="179" y="13"/>
                          </a:lnTo>
                          <a:lnTo>
                            <a:pt x="127" y="0"/>
                          </a:lnTo>
                          <a:lnTo>
                            <a:pt x="89" y="13"/>
                          </a:lnTo>
                          <a:lnTo>
                            <a:pt x="52" y="38"/>
                          </a:lnTo>
                          <a:lnTo>
                            <a:pt x="38" y="51"/>
                          </a:lnTo>
                          <a:lnTo>
                            <a:pt x="0" y="91"/>
                          </a:lnTo>
                          <a:lnTo>
                            <a:pt x="179" y="256"/>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170" name="Freeform 1089">
                    <a:extLst>
                      <a:ext uri="{FF2B5EF4-FFF2-40B4-BE49-F238E27FC236}">
                        <a16:creationId xmlns:a16="http://schemas.microsoft.com/office/drawing/2014/main" id="{FE59AEDD-A43B-4E54-B145-6D807F8914FE}"/>
                      </a:ext>
                    </a:extLst>
                  </p:cNvPr>
                  <p:cNvSpPr>
                    <a:spLocks/>
                  </p:cNvSpPr>
                  <p:nvPr/>
                </p:nvSpPr>
                <p:spPr bwMode="auto">
                  <a:xfrm>
                    <a:off x="2566" y="1771"/>
                    <a:ext cx="90" cy="66"/>
                  </a:xfrm>
                  <a:custGeom>
                    <a:avLst/>
                    <a:gdLst>
                      <a:gd name="T0" fmla="*/ 0 w 210"/>
                      <a:gd name="T1" fmla="*/ 0 h 206"/>
                      <a:gd name="T2" fmla="*/ 0 w 210"/>
                      <a:gd name="T3" fmla="*/ 0 h 206"/>
                      <a:gd name="T4" fmla="*/ 3 w 210"/>
                      <a:gd name="T5" fmla="*/ 1 h 206"/>
                      <a:gd name="T6" fmla="*/ 3 w 210"/>
                      <a:gd name="T7" fmla="*/ 1 h 206"/>
                      <a:gd name="T8" fmla="*/ 0 w 210"/>
                      <a:gd name="T9" fmla="*/ 0 h 206"/>
                      <a:gd name="T10" fmla="*/ 0 60000 65536"/>
                      <a:gd name="T11" fmla="*/ 0 60000 65536"/>
                      <a:gd name="T12" fmla="*/ 0 60000 65536"/>
                      <a:gd name="T13" fmla="*/ 0 60000 65536"/>
                      <a:gd name="T14" fmla="*/ 0 60000 65536"/>
                      <a:gd name="T15" fmla="*/ 0 w 210"/>
                      <a:gd name="T16" fmla="*/ 0 h 206"/>
                      <a:gd name="T17" fmla="*/ 210 w 210"/>
                      <a:gd name="T18" fmla="*/ 206 h 206"/>
                    </a:gdLst>
                    <a:ahLst/>
                    <a:cxnLst>
                      <a:cxn ang="T10">
                        <a:pos x="T0" y="T1"/>
                      </a:cxn>
                      <a:cxn ang="T11">
                        <a:pos x="T2" y="T3"/>
                      </a:cxn>
                      <a:cxn ang="T12">
                        <a:pos x="T4" y="T5"/>
                      </a:cxn>
                      <a:cxn ang="T13">
                        <a:pos x="T6" y="T7"/>
                      </a:cxn>
                      <a:cxn ang="T14">
                        <a:pos x="T8" y="T9"/>
                      </a:cxn>
                    </a:cxnLst>
                    <a:rect l="T15" t="T16" r="T17" b="T18"/>
                    <a:pathLst>
                      <a:path w="210" h="206">
                        <a:moveTo>
                          <a:pt x="0" y="11"/>
                        </a:moveTo>
                        <a:lnTo>
                          <a:pt x="24" y="0"/>
                        </a:lnTo>
                        <a:lnTo>
                          <a:pt x="209" y="180"/>
                        </a:lnTo>
                        <a:lnTo>
                          <a:pt x="197" y="205"/>
                        </a:lnTo>
                        <a:lnTo>
                          <a:pt x="0" y="11"/>
                        </a:lnTo>
                      </a:path>
                    </a:pathLst>
                  </a:custGeom>
                  <a:solidFill>
                    <a:srgbClr val="FFFF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171" name="Group 1090">
                    <a:extLst>
                      <a:ext uri="{FF2B5EF4-FFF2-40B4-BE49-F238E27FC236}">
                        <a16:creationId xmlns:a16="http://schemas.microsoft.com/office/drawing/2014/main" id="{42B3E12F-ACA0-43B8-9B1A-A6A8E3B3124A}"/>
                      </a:ext>
                    </a:extLst>
                  </p:cNvPr>
                  <p:cNvGrpSpPr>
                    <a:grpSpLocks/>
                  </p:cNvGrpSpPr>
                  <p:nvPr/>
                </p:nvGrpSpPr>
                <p:grpSpPr bwMode="auto">
                  <a:xfrm>
                    <a:off x="2576" y="1769"/>
                    <a:ext cx="67" cy="55"/>
                    <a:chOff x="2243" y="1441"/>
                    <a:chExt cx="159" cy="177"/>
                  </a:xfrm>
                </p:grpSpPr>
                <p:sp>
                  <p:nvSpPr>
                    <p:cNvPr id="201" name="Freeform 1091">
                      <a:extLst>
                        <a:ext uri="{FF2B5EF4-FFF2-40B4-BE49-F238E27FC236}">
                          <a16:creationId xmlns:a16="http://schemas.microsoft.com/office/drawing/2014/main" id="{739C7868-CB04-40C2-835F-F57D69F51737}"/>
                        </a:ext>
                      </a:extLst>
                    </p:cNvPr>
                    <p:cNvSpPr>
                      <a:spLocks/>
                    </p:cNvSpPr>
                    <p:nvPr/>
                  </p:nvSpPr>
                  <p:spPr bwMode="auto">
                    <a:xfrm>
                      <a:off x="2243" y="1441"/>
                      <a:ext cx="149" cy="168"/>
                    </a:xfrm>
                    <a:custGeom>
                      <a:avLst/>
                      <a:gdLst>
                        <a:gd name="T0" fmla="*/ 0 w 149"/>
                        <a:gd name="T1" fmla="*/ 9 h 168"/>
                        <a:gd name="T2" fmla="*/ 17 w 149"/>
                        <a:gd name="T3" fmla="*/ 0 h 168"/>
                        <a:gd name="T4" fmla="*/ 148 w 149"/>
                        <a:gd name="T5" fmla="*/ 147 h 168"/>
                        <a:gd name="T6" fmla="*/ 140 w 149"/>
                        <a:gd name="T7" fmla="*/ 167 h 168"/>
                        <a:gd name="T8" fmla="*/ 0 w 149"/>
                        <a:gd name="T9" fmla="*/ 9 h 168"/>
                        <a:gd name="T10" fmla="*/ 0 60000 65536"/>
                        <a:gd name="T11" fmla="*/ 0 60000 65536"/>
                        <a:gd name="T12" fmla="*/ 0 60000 65536"/>
                        <a:gd name="T13" fmla="*/ 0 60000 65536"/>
                        <a:gd name="T14" fmla="*/ 0 60000 65536"/>
                        <a:gd name="T15" fmla="*/ 0 w 149"/>
                        <a:gd name="T16" fmla="*/ 0 h 168"/>
                        <a:gd name="T17" fmla="*/ 149 w 149"/>
                        <a:gd name="T18" fmla="*/ 168 h 168"/>
                      </a:gdLst>
                      <a:ahLst/>
                      <a:cxnLst>
                        <a:cxn ang="T10">
                          <a:pos x="T0" y="T1"/>
                        </a:cxn>
                        <a:cxn ang="T11">
                          <a:pos x="T2" y="T3"/>
                        </a:cxn>
                        <a:cxn ang="T12">
                          <a:pos x="T4" y="T5"/>
                        </a:cxn>
                        <a:cxn ang="T13">
                          <a:pos x="T6" y="T7"/>
                        </a:cxn>
                        <a:cxn ang="T14">
                          <a:pos x="T8" y="T9"/>
                        </a:cxn>
                      </a:cxnLst>
                      <a:rect l="T15" t="T16" r="T17" b="T18"/>
                      <a:pathLst>
                        <a:path w="149" h="168">
                          <a:moveTo>
                            <a:pt x="0" y="9"/>
                          </a:moveTo>
                          <a:lnTo>
                            <a:pt x="17" y="0"/>
                          </a:lnTo>
                          <a:lnTo>
                            <a:pt x="148" y="147"/>
                          </a:lnTo>
                          <a:lnTo>
                            <a:pt x="140" y="167"/>
                          </a:lnTo>
                          <a:lnTo>
                            <a:pt x="0" y="9"/>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02" name="Freeform 1092">
                      <a:extLst>
                        <a:ext uri="{FF2B5EF4-FFF2-40B4-BE49-F238E27FC236}">
                          <a16:creationId xmlns:a16="http://schemas.microsoft.com/office/drawing/2014/main" id="{F9A714DD-A844-41C5-8AA9-44C8252EF66D}"/>
                        </a:ext>
                      </a:extLst>
                    </p:cNvPr>
                    <p:cNvSpPr>
                      <a:spLocks/>
                    </p:cNvSpPr>
                    <p:nvPr/>
                  </p:nvSpPr>
                  <p:spPr bwMode="auto">
                    <a:xfrm>
                      <a:off x="2246" y="1443"/>
                      <a:ext cx="156" cy="175"/>
                    </a:xfrm>
                    <a:custGeom>
                      <a:avLst/>
                      <a:gdLst>
                        <a:gd name="T0" fmla="*/ 0 w 156"/>
                        <a:gd name="T1" fmla="*/ 11 h 175"/>
                        <a:gd name="T2" fmla="*/ 19 w 156"/>
                        <a:gd name="T3" fmla="*/ 0 h 175"/>
                        <a:gd name="T4" fmla="*/ 155 w 156"/>
                        <a:gd name="T5" fmla="*/ 154 h 175"/>
                        <a:gd name="T6" fmla="*/ 147 w 156"/>
                        <a:gd name="T7" fmla="*/ 174 h 175"/>
                        <a:gd name="T8" fmla="*/ 0 w 156"/>
                        <a:gd name="T9" fmla="*/ 11 h 175"/>
                        <a:gd name="T10" fmla="*/ 0 60000 65536"/>
                        <a:gd name="T11" fmla="*/ 0 60000 65536"/>
                        <a:gd name="T12" fmla="*/ 0 60000 65536"/>
                        <a:gd name="T13" fmla="*/ 0 60000 65536"/>
                        <a:gd name="T14" fmla="*/ 0 60000 65536"/>
                        <a:gd name="T15" fmla="*/ 0 w 156"/>
                        <a:gd name="T16" fmla="*/ 0 h 175"/>
                        <a:gd name="T17" fmla="*/ 156 w 156"/>
                        <a:gd name="T18" fmla="*/ 175 h 175"/>
                      </a:gdLst>
                      <a:ahLst/>
                      <a:cxnLst>
                        <a:cxn ang="T10">
                          <a:pos x="T0" y="T1"/>
                        </a:cxn>
                        <a:cxn ang="T11">
                          <a:pos x="T2" y="T3"/>
                        </a:cxn>
                        <a:cxn ang="T12">
                          <a:pos x="T4" y="T5"/>
                        </a:cxn>
                        <a:cxn ang="T13">
                          <a:pos x="T6" y="T7"/>
                        </a:cxn>
                        <a:cxn ang="T14">
                          <a:pos x="T8" y="T9"/>
                        </a:cxn>
                      </a:cxnLst>
                      <a:rect l="T15" t="T16" r="T17" b="T18"/>
                      <a:pathLst>
                        <a:path w="156" h="175">
                          <a:moveTo>
                            <a:pt x="0" y="11"/>
                          </a:moveTo>
                          <a:lnTo>
                            <a:pt x="19" y="0"/>
                          </a:lnTo>
                          <a:lnTo>
                            <a:pt x="155" y="154"/>
                          </a:lnTo>
                          <a:lnTo>
                            <a:pt x="147" y="174"/>
                          </a:lnTo>
                          <a:lnTo>
                            <a:pt x="0" y="11"/>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2" name="Group 1093">
                    <a:extLst>
                      <a:ext uri="{FF2B5EF4-FFF2-40B4-BE49-F238E27FC236}">
                        <a16:creationId xmlns:a16="http://schemas.microsoft.com/office/drawing/2014/main" id="{4B85C6E0-B107-4FC7-958B-71F03E3C07F4}"/>
                      </a:ext>
                    </a:extLst>
                  </p:cNvPr>
                  <p:cNvGrpSpPr>
                    <a:grpSpLocks/>
                  </p:cNvGrpSpPr>
                  <p:nvPr/>
                </p:nvGrpSpPr>
                <p:grpSpPr bwMode="auto">
                  <a:xfrm>
                    <a:off x="2550" y="1773"/>
                    <a:ext cx="148" cy="110"/>
                    <a:chOff x="2186" y="1455"/>
                    <a:chExt cx="345" cy="344"/>
                  </a:xfrm>
                </p:grpSpPr>
                <p:sp>
                  <p:nvSpPr>
                    <p:cNvPr id="199" name="Freeform 1094">
                      <a:extLst>
                        <a:ext uri="{FF2B5EF4-FFF2-40B4-BE49-F238E27FC236}">
                          <a16:creationId xmlns:a16="http://schemas.microsoft.com/office/drawing/2014/main" id="{28AC6FA9-B465-499A-9738-14A6D845BED0}"/>
                        </a:ext>
                      </a:extLst>
                    </p:cNvPr>
                    <p:cNvSpPr>
                      <a:spLocks/>
                    </p:cNvSpPr>
                    <p:nvPr/>
                  </p:nvSpPr>
                  <p:spPr bwMode="auto">
                    <a:xfrm>
                      <a:off x="2186" y="1455"/>
                      <a:ext cx="331" cy="333"/>
                    </a:xfrm>
                    <a:custGeom>
                      <a:avLst/>
                      <a:gdLst>
                        <a:gd name="T0" fmla="*/ 0 w 331"/>
                        <a:gd name="T1" fmla="*/ 13 h 333"/>
                        <a:gd name="T2" fmla="*/ 26 w 331"/>
                        <a:gd name="T3" fmla="*/ 0 h 333"/>
                        <a:gd name="T4" fmla="*/ 330 w 331"/>
                        <a:gd name="T5" fmla="*/ 318 h 333"/>
                        <a:gd name="T6" fmla="*/ 306 w 331"/>
                        <a:gd name="T7" fmla="*/ 332 h 333"/>
                        <a:gd name="T8" fmla="*/ 0 w 331"/>
                        <a:gd name="T9" fmla="*/ 13 h 333"/>
                        <a:gd name="T10" fmla="*/ 0 60000 65536"/>
                        <a:gd name="T11" fmla="*/ 0 60000 65536"/>
                        <a:gd name="T12" fmla="*/ 0 60000 65536"/>
                        <a:gd name="T13" fmla="*/ 0 60000 65536"/>
                        <a:gd name="T14" fmla="*/ 0 60000 65536"/>
                        <a:gd name="T15" fmla="*/ 0 w 331"/>
                        <a:gd name="T16" fmla="*/ 0 h 333"/>
                        <a:gd name="T17" fmla="*/ 331 w 331"/>
                        <a:gd name="T18" fmla="*/ 333 h 333"/>
                      </a:gdLst>
                      <a:ahLst/>
                      <a:cxnLst>
                        <a:cxn ang="T10">
                          <a:pos x="T0" y="T1"/>
                        </a:cxn>
                        <a:cxn ang="T11">
                          <a:pos x="T2" y="T3"/>
                        </a:cxn>
                        <a:cxn ang="T12">
                          <a:pos x="T4" y="T5"/>
                        </a:cxn>
                        <a:cxn ang="T13">
                          <a:pos x="T6" y="T7"/>
                        </a:cxn>
                        <a:cxn ang="T14">
                          <a:pos x="T8" y="T9"/>
                        </a:cxn>
                      </a:cxnLst>
                      <a:rect l="T15" t="T16" r="T17" b="T18"/>
                      <a:pathLst>
                        <a:path w="331" h="333">
                          <a:moveTo>
                            <a:pt x="0" y="13"/>
                          </a:moveTo>
                          <a:lnTo>
                            <a:pt x="26" y="0"/>
                          </a:lnTo>
                          <a:lnTo>
                            <a:pt x="330" y="318"/>
                          </a:lnTo>
                          <a:lnTo>
                            <a:pt x="306" y="332"/>
                          </a:lnTo>
                          <a:lnTo>
                            <a:pt x="0" y="1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200" name="Freeform 1095">
                      <a:extLst>
                        <a:ext uri="{FF2B5EF4-FFF2-40B4-BE49-F238E27FC236}">
                          <a16:creationId xmlns:a16="http://schemas.microsoft.com/office/drawing/2014/main" id="{139836EA-514C-413C-86F6-7DAFD413CE9E}"/>
                        </a:ext>
                      </a:extLst>
                    </p:cNvPr>
                    <p:cNvSpPr>
                      <a:spLocks/>
                    </p:cNvSpPr>
                    <p:nvPr/>
                  </p:nvSpPr>
                  <p:spPr bwMode="auto">
                    <a:xfrm>
                      <a:off x="2186" y="1457"/>
                      <a:ext cx="345" cy="342"/>
                    </a:xfrm>
                    <a:custGeom>
                      <a:avLst/>
                      <a:gdLst>
                        <a:gd name="T0" fmla="*/ 0 w 345"/>
                        <a:gd name="T1" fmla="*/ 13 h 342"/>
                        <a:gd name="T2" fmla="*/ 26 w 345"/>
                        <a:gd name="T3" fmla="*/ 0 h 342"/>
                        <a:gd name="T4" fmla="*/ 344 w 345"/>
                        <a:gd name="T5" fmla="*/ 327 h 342"/>
                        <a:gd name="T6" fmla="*/ 320 w 345"/>
                        <a:gd name="T7" fmla="*/ 341 h 342"/>
                        <a:gd name="T8" fmla="*/ 0 w 345"/>
                        <a:gd name="T9" fmla="*/ 13 h 342"/>
                        <a:gd name="T10" fmla="*/ 0 60000 65536"/>
                        <a:gd name="T11" fmla="*/ 0 60000 65536"/>
                        <a:gd name="T12" fmla="*/ 0 60000 65536"/>
                        <a:gd name="T13" fmla="*/ 0 60000 65536"/>
                        <a:gd name="T14" fmla="*/ 0 60000 65536"/>
                        <a:gd name="T15" fmla="*/ 0 w 345"/>
                        <a:gd name="T16" fmla="*/ 0 h 342"/>
                        <a:gd name="T17" fmla="*/ 345 w 345"/>
                        <a:gd name="T18" fmla="*/ 342 h 342"/>
                      </a:gdLst>
                      <a:ahLst/>
                      <a:cxnLst>
                        <a:cxn ang="T10">
                          <a:pos x="T0" y="T1"/>
                        </a:cxn>
                        <a:cxn ang="T11">
                          <a:pos x="T2" y="T3"/>
                        </a:cxn>
                        <a:cxn ang="T12">
                          <a:pos x="T4" y="T5"/>
                        </a:cxn>
                        <a:cxn ang="T13">
                          <a:pos x="T6" y="T7"/>
                        </a:cxn>
                        <a:cxn ang="T14">
                          <a:pos x="T8" y="T9"/>
                        </a:cxn>
                      </a:cxnLst>
                      <a:rect l="T15" t="T16" r="T17" b="T18"/>
                      <a:pathLst>
                        <a:path w="345" h="342">
                          <a:moveTo>
                            <a:pt x="0" y="13"/>
                          </a:moveTo>
                          <a:lnTo>
                            <a:pt x="26" y="0"/>
                          </a:lnTo>
                          <a:lnTo>
                            <a:pt x="344" y="327"/>
                          </a:lnTo>
                          <a:lnTo>
                            <a:pt x="320" y="341"/>
                          </a:lnTo>
                          <a:lnTo>
                            <a:pt x="0" y="13"/>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3" name="Group 1096">
                    <a:extLst>
                      <a:ext uri="{FF2B5EF4-FFF2-40B4-BE49-F238E27FC236}">
                        <a16:creationId xmlns:a16="http://schemas.microsoft.com/office/drawing/2014/main" id="{0DCCDD84-1CFB-4F51-AAA7-9C67F1FD0BD8}"/>
                      </a:ext>
                    </a:extLst>
                  </p:cNvPr>
                  <p:cNvGrpSpPr>
                    <a:grpSpLocks/>
                  </p:cNvGrpSpPr>
                  <p:nvPr/>
                </p:nvGrpSpPr>
                <p:grpSpPr bwMode="auto">
                  <a:xfrm>
                    <a:off x="3189" y="1706"/>
                    <a:ext cx="111" cy="83"/>
                    <a:chOff x="3680" y="1249"/>
                    <a:chExt cx="261" cy="260"/>
                  </a:xfrm>
                </p:grpSpPr>
                <p:sp>
                  <p:nvSpPr>
                    <p:cNvPr id="197" name="Freeform 1097">
                      <a:extLst>
                        <a:ext uri="{FF2B5EF4-FFF2-40B4-BE49-F238E27FC236}">
                          <a16:creationId xmlns:a16="http://schemas.microsoft.com/office/drawing/2014/main" id="{9D71076F-878E-4905-B11C-6125F306CC42}"/>
                        </a:ext>
                      </a:extLst>
                    </p:cNvPr>
                    <p:cNvSpPr>
                      <a:spLocks/>
                    </p:cNvSpPr>
                    <p:nvPr/>
                  </p:nvSpPr>
                  <p:spPr bwMode="auto">
                    <a:xfrm>
                      <a:off x="3680" y="1249"/>
                      <a:ext cx="246" cy="249"/>
                    </a:xfrm>
                    <a:custGeom>
                      <a:avLst/>
                      <a:gdLst>
                        <a:gd name="T0" fmla="*/ 245 w 246"/>
                        <a:gd name="T1" fmla="*/ 87 h 249"/>
                        <a:gd name="T2" fmla="*/ 221 w 246"/>
                        <a:gd name="T3" fmla="*/ 49 h 249"/>
                        <a:gd name="T4" fmla="*/ 209 w 246"/>
                        <a:gd name="T5" fmla="*/ 38 h 249"/>
                        <a:gd name="T6" fmla="*/ 160 w 246"/>
                        <a:gd name="T7" fmla="*/ 13 h 249"/>
                        <a:gd name="T8" fmla="*/ 123 w 246"/>
                        <a:gd name="T9" fmla="*/ 0 h 249"/>
                        <a:gd name="T10" fmla="*/ 74 w 246"/>
                        <a:gd name="T11" fmla="*/ 13 h 249"/>
                        <a:gd name="T12" fmla="*/ 36 w 246"/>
                        <a:gd name="T13" fmla="*/ 38 h 249"/>
                        <a:gd name="T14" fmla="*/ 12 w 246"/>
                        <a:gd name="T15" fmla="*/ 74 h 249"/>
                        <a:gd name="T16" fmla="*/ 0 w 246"/>
                        <a:gd name="T17" fmla="*/ 125 h 249"/>
                        <a:gd name="T18" fmla="*/ 12 w 246"/>
                        <a:gd name="T19" fmla="*/ 161 h 249"/>
                        <a:gd name="T20" fmla="*/ 36 w 246"/>
                        <a:gd name="T21" fmla="*/ 212 h 249"/>
                        <a:gd name="T22" fmla="*/ 86 w 246"/>
                        <a:gd name="T23" fmla="*/ 248 h 249"/>
                        <a:gd name="T24" fmla="*/ 245 w 246"/>
                        <a:gd name="T25" fmla="*/ 8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249"/>
                        <a:gd name="T41" fmla="*/ 246 w 246"/>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249">
                          <a:moveTo>
                            <a:pt x="245" y="87"/>
                          </a:moveTo>
                          <a:lnTo>
                            <a:pt x="221" y="49"/>
                          </a:lnTo>
                          <a:lnTo>
                            <a:pt x="209" y="38"/>
                          </a:lnTo>
                          <a:lnTo>
                            <a:pt x="160" y="13"/>
                          </a:lnTo>
                          <a:lnTo>
                            <a:pt x="123" y="0"/>
                          </a:lnTo>
                          <a:lnTo>
                            <a:pt x="74" y="13"/>
                          </a:lnTo>
                          <a:lnTo>
                            <a:pt x="36" y="38"/>
                          </a:lnTo>
                          <a:lnTo>
                            <a:pt x="12" y="74"/>
                          </a:lnTo>
                          <a:lnTo>
                            <a:pt x="0" y="125"/>
                          </a:lnTo>
                          <a:lnTo>
                            <a:pt x="12" y="161"/>
                          </a:lnTo>
                          <a:lnTo>
                            <a:pt x="36" y="212"/>
                          </a:lnTo>
                          <a:lnTo>
                            <a:pt x="86" y="248"/>
                          </a:lnTo>
                          <a:lnTo>
                            <a:pt x="245" y="87"/>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98" name="Freeform 1098">
                      <a:extLst>
                        <a:ext uri="{FF2B5EF4-FFF2-40B4-BE49-F238E27FC236}">
                          <a16:creationId xmlns:a16="http://schemas.microsoft.com/office/drawing/2014/main" id="{09FDE346-BE79-4293-84CC-5B666FDCA9DB}"/>
                        </a:ext>
                      </a:extLst>
                    </p:cNvPr>
                    <p:cNvSpPr>
                      <a:spLocks/>
                    </p:cNvSpPr>
                    <p:nvPr/>
                  </p:nvSpPr>
                  <p:spPr bwMode="auto">
                    <a:xfrm>
                      <a:off x="3683" y="1253"/>
                      <a:ext cx="258" cy="256"/>
                    </a:xfrm>
                    <a:custGeom>
                      <a:avLst/>
                      <a:gdLst>
                        <a:gd name="T0" fmla="*/ 257 w 258"/>
                        <a:gd name="T1" fmla="*/ 89 h 256"/>
                        <a:gd name="T2" fmla="*/ 232 w 258"/>
                        <a:gd name="T3" fmla="*/ 51 h 256"/>
                        <a:gd name="T4" fmla="*/ 220 w 258"/>
                        <a:gd name="T5" fmla="*/ 38 h 256"/>
                        <a:gd name="T6" fmla="*/ 168 w 258"/>
                        <a:gd name="T7" fmla="*/ 13 h 256"/>
                        <a:gd name="T8" fmla="*/ 129 w 258"/>
                        <a:gd name="T9" fmla="*/ 0 h 256"/>
                        <a:gd name="T10" fmla="*/ 77 w 258"/>
                        <a:gd name="T11" fmla="*/ 13 h 256"/>
                        <a:gd name="T12" fmla="*/ 38 w 258"/>
                        <a:gd name="T13" fmla="*/ 38 h 256"/>
                        <a:gd name="T14" fmla="*/ 12 w 258"/>
                        <a:gd name="T15" fmla="*/ 76 h 256"/>
                        <a:gd name="T16" fmla="*/ 0 w 258"/>
                        <a:gd name="T17" fmla="*/ 127 h 256"/>
                        <a:gd name="T18" fmla="*/ 12 w 258"/>
                        <a:gd name="T19" fmla="*/ 165 h 256"/>
                        <a:gd name="T20" fmla="*/ 38 w 258"/>
                        <a:gd name="T21" fmla="*/ 217 h 256"/>
                        <a:gd name="T22" fmla="*/ 89 w 258"/>
                        <a:gd name="T23" fmla="*/ 255 h 256"/>
                        <a:gd name="T24" fmla="*/ 257 w 258"/>
                        <a:gd name="T25" fmla="*/ 89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56"/>
                        <a:gd name="T41" fmla="*/ 258 w 258"/>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56">
                          <a:moveTo>
                            <a:pt x="257" y="89"/>
                          </a:moveTo>
                          <a:lnTo>
                            <a:pt x="232" y="51"/>
                          </a:lnTo>
                          <a:lnTo>
                            <a:pt x="220" y="38"/>
                          </a:lnTo>
                          <a:lnTo>
                            <a:pt x="168" y="13"/>
                          </a:lnTo>
                          <a:lnTo>
                            <a:pt x="129" y="0"/>
                          </a:lnTo>
                          <a:lnTo>
                            <a:pt x="77" y="13"/>
                          </a:lnTo>
                          <a:lnTo>
                            <a:pt x="38" y="38"/>
                          </a:lnTo>
                          <a:lnTo>
                            <a:pt x="12" y="76"/>
                          </a:lnTo>
                          <a:lnTo>
                            <a:pt x="0" y="127"/>
                          </a:lnTo>
                          <a:lnTo>
                            <a:pt x="12" y="165"/>
                          </a:lnTo>
                          <a:lnTo>
                            <a:pt x="38" y="217"/>
                          </a:lnTo>
                          <a:lnTo>
                            <a:pt x="89" y="255"/>
                          </a:lnTo>
                          <a:lnTo>
                            <a:pt x="257" y="89"/>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4" name="Group 1099">
                    <a:extLst>
                      <a:ext uri="{FF2B5EF4-FFF2-40B4-BE49-F238E27FC236}">
                        <a16:creationId xmlns:a16="http://schemas.microsoft.com/office/drawing/2014/main" id="{89466C66-21BC-431B-A1A7-578F37CBFAB0}"/>
                      </a:ext>
                    </a:extLst>
                  </p:cNvPr>
                  <p:cNvGrpSpPr>
                    <a:grpSpLocks/>
                  </p:cNvGrpSpPr>
                  <p:nvPr/>
                </p:nvGrpSpPr>
                <p:grpSpPr bwMode="auto">
                  <a:xfrm>
                    <a:off x="3226" y="1736"/>
                    <a:ext cx="111" cy="79"/>
                    <a:chOff x="3770" y="1342"/>
                    <a:chExt cx="259" cy="246"/>
                  </a:xfrm>
                </p:grpSpPr>
                <p:sp>
                  <p:nvSpPr>
                    <p:cNvPr id="195" name="Freeform 1100">
                      <a:extLst>
                        <a:ext uri="{FF2B5EF4-FFF2-40B4-BE49-F238E27FC236}">
                          <a16:creationId xmlns:a16="http://schemas.microsoft.com/office/drawing/2014/main" id="{AE57C438-B3CB-4742-902E-CEBEC53ADFC4}"/>
                        </a:ext>
                      </a:extLst>
                    </p:cNvPr>
                    <p:cNvSpPr>
                      <a:spLocks/>
                    </p:cNvSpPr>
                    <p:nvPr/>
                  </p:nvSpPr>
                  <p:spPr bwMode="auto">
                    <a:xfrm>
                      <a:off x="3770" y="1342"/>
                      <a:ext cx="247" cy="233"/>
                    </a:xfrm>
                    <a:custGeom>
                      <a:avLst/>
                      <a:gdLst>
                        <a:gd name="T0" fmla="*/ 0 w 247"/>
                        <a:gd name="T1" fmla="*/ 158 h 233"/>
                        <a:gd name="T2" fmla="*/ 12 w 247"/>
                        <a:gd name="T3" fmla="*/ 169 h 233"/>
                        <a:gd name="T4" fmla="*/ 26 w 247"/>
                        <a:gd name="T5" fmla="*/ 183 h 233"/>
                        <a:gd name="T6" fmla="*/ 36 w 247"/>
                        <a:gd name="T7" fmla="*/ 194 h 233"/>
                        <a:gd name="T8" fmla="*/ 86 w 247"/>
                        <a:gd name="T9" fmla="*/ 232 h 233"/>
                        <a:gd name="T10" fmla="*/ 123 w 247"/>
                        <a:gd name="T11" fmla="*/ 232 h 233"/>
                        <a:gd name="T12" fmla="*/ 173 w 247"/>
                        <a:gd name="T13" fmla="*/ 232 h 233"/>
                        <a:gd name="T14" fmla="*/ 209 w 247"/>
                        <a:gd name="T15" fmla="*/ 207 h 233"/>
                        <a:gd name="T16" fmla="*/ 234 w 247"/>
                        <a:gd name="T17" fmla="*/ 169 h 233"/>
                        <a:gd name="T18" fmla="*/ 246 w 247"/>
                        <a:gd name="T19" fmla="*/ 123 h 233"/>
                        <a:gd name="T20" fmla="*/ 234 w 247"/>
                        <a:gd name="T21" fmla="*/ 74 h 233"/>
                        <a:gd name="T22" fmla="*/ 209 w 247"/>
                        <a:gd name="T23" fmla="*/ 36 h 233"/>
                        <a:gd name="T24" fmla="*/ 197 w 247"/>
                        <a:gd name="T25" fmla="*/ 25 h 233"/>
                        <a:gd name="T26" fmla="*/ 159 w 247"/>
                        <a:gd name="T27" fmla="*/ 0 h 233"/>
                        <a:gd name="T28" fmla="*/ 0 w 247"/>
                        <a:gd name="T29" fmla="*/ 158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233"/>
                        <a:gd name="T47" fmla="*/ 247 w 247"/>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233">
                          <a:moveTo>
                            <a:pt x="0" y="158"/>
                          </a:moveTo>
                          <a:lnTo>
                            <a:pt x="12" y="169"/>
                          </a:lnTo>
                          <a:lnTo>
                            <a:pt x="26" y="183"/>
                          </a:lnTo>
                          <a:lnTo>
                            <a:pt x="36" y="194"/>
                          </a:lnTo>
                          <a:lnTo>
                            <a:pt x="86" y="232"/>
                          </a:lnTo>
                          <a:lnTo>
                            <a:pt x="123" y="232"/>
                          </a:lnTo>
                          <a:lnTo>
                            <a:pt x="173" y="232"/>
                          </a:lnTo>
                          <a:lnTo>
                            <a:pt x="209" y="207"/>
                          </a:lnTo>
                          <a:lnTo>
                            <a:pt x="234" y="169"/>
                          </a:lnTo>
                          <a:lnTo>
                            <a:pt x="246" y="123"/>
                          </a:lnTo>
                          <a:lnTo>
                            <a:pt x="234" y="74"/>
                          </a:lnTo>
                          <a:lnTo>
                            <a:pt x="209" y="36"/>
                          </a:lnTo>
                          <a:lnTo>
                            <a:pt x="197" y="25"/>
                          </a:lnTo>
                          <a:lnTo>
                            <a:pt x="159" y="0"/>
                          </a:lnTo>
                          <a:lnTo>
                            <a:pt x="0" y="158"/>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96" name="Freeform 1101">
                      <a:extLst>
                        <a:ext uri="{FF2B5EF4-FFF2-40B4-BE49-F238E27FC236}">
                          <a16:creationId xmlns:a16="http://schemas.microsoft.com/office/drawing/2014/main" id="{242B9258-72D1-4C5A-9787-5F804EDAA7D4}"/>
                        </a:ext>
                      </a:extLst>
                    </p:cNvPr>
                    <p:cNvSpPr>
                      <a:spLocks/>
                    </p:cNvSpPr>
                    <p:nvPr/>
                  </p:nvSpPr>
                  <p:spPr bwMode="auto">
                    <a:xfrm>
                      <a:off x="3773" y="1346"/>
                      <a:ext cx="256" cy="242"/>
                    </a:xfrm>
                    <a:custGeom>
                      <a:avLst/>
                      <a:gdLst>
                        <a:gd name="T0" fmla="*/ 0 w 256"/>
                        <a:gd name="T1" fmla="*/ 165 h 242"/>
                        <a:gd name="T2" fmla="*/ 12 w 256"/>
                        <a:gd name="T3" fmla="*/ 176 h 242"/>
                        <a:gd name="T4" fmla="*/ 26 w 256"/>
                        <a:gd name="T5" fmla="*/ 189 h 242"/>
                        <a:gd name="T6" fmla="*/ 38 w 256"/>
                        <a:gd name="T7" fmla="*/ 203 h 242"/>
                        <a:gd name="T8" fmla="*/ 89 w 256"/>
                        <a:gd name="T9" fmla="*/ 241 h 242"/>
                        <a:gd name="T10" fmla="*/ 128 w 256"/>
                        <a:gd name="T11" fmla="*/ 241 h 242"/>
                        <a:gd name="T12" fmla="*/ 180 w 256"/>
                        <a:gd name="T13" fmla="*/ 241 h 242"/>
                        <a:gd name="T14" fmla="*/ 216 w 256"/>
                        <a:gd name="T15" fmla="*/ 216 h 242"/>
                        <a:gd name="T16" fmla="*/ 242 w 256"/>
                        <a:gd name="T17" fmla="*/ 176 h 242"/>
                        <a:gd name="T18" fmla="*/ 255 w 256"/>
                        <a:gd name="T19" fmla="*/ 127 h 242"/>
                        <a:gd name="T20" fmla="*/ 242 w 256"/>
                        <a:gd name="T21" fmla="*/ 76 h 242"/>
                        <a:gd name="T22" fmla="*/ 216 w 256"/>
                        <a:gd name="T23" fmla="*/ 38 h 242"/>
                        <a:gd name="T24" fmla="*/ 204 w 256"/>
                        <a:gd name="T25" fmla="*/ 25 h 242"/>
                        <a:gd name="T26" fmla="*/ 164 w 256"/>
                        <a:gd name="T27" fmla="*/ 0 h 242"/>
                        <a:gd name="T28" fmla="*/ 0 w 256"/>
                        <a:gd name="T29" fmla="*/ 165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6"/>
                        <a:gd name="T46" fmla="*/ 0 h 242"/>
                        <a:gd name="T47" fmla="*/ 256 w 256"/>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6" h="242">
                          <a:moveTo>
                            <a:pt x="0" y="165"/>
                          </a:moveTo>
                          <a:lnTo>
                            <a:pt x="12" y="176"/>
                          </a:lnTo>
                          <a:lnTo>
                            <a:pt x="26" y="189"/>
                          </a:lnTo>
                          <a:lnTo>
                            <a:pt x="38" y="203"/>
                          </a:lnTo>
                          <a:lnTo>
                            <a:pt x="89" y="241"/>
                          </a:lnTo>
                          <a:lnTo>
                            <a:pt x="128" y="241"/>
                          </a:lnTo>
                          <a:lnTo>
                            <a:pt x="180" y="241"/>
                          </a:lnTo>
                          <a:lnTo>
                            <a:pt x="216" y="216"/>
                          </a:lnTo>
                          <a:lnTo>
                            <a:pt x="242" y="176"/>
                          </a:lnTo>
                          <a:lnTo>
                            <a:pt x="255" y="127"/>
                          </a:lnTo>
                          <a:lnTo>
                            <a:pt x="242" y="76"/>
                          </a:lnTo>
                          <a:lnTo>
                            <a:pt x="216" y="38"/>
                          </a:lnTo>
                          <a:lnTo>
                            <a:pt x="204" y="25"/>
                          </a:lnTo>
                          <a:lnTo>
                            <a:pt x="164" y="0"/>
                          </a:lnTo>
                          <a:lnTo>
                            <a:pt x="0"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5" name="Group 1102">
                    <a:extLst>
                      <a:ext uri="{FF2B5EF4-FFF2-40B4-BE49-F238E27FC236}">
                        <a16:creationId xmlns:a16="http://schemas.microsoft.com/office/drawing/2014/main" id="{8D1979A4-2D45-4DB8-8626-C89B0C09E802}"/>
                      </a:ext>
                    </a:extLst>
                  </p:cNvPr>
                  <p:cNvGrpSpPr>
                    <a:grpSpLocks/>
                  </p:cNvGrpSpPr>
                  <p:nvPr/>
                </p:nvGrpSpPr>
                <p:grpSpPr bwMode="auto">
                  <a:xfrm>
                    <a:off x="3152" y="1789"/>
                    <a:ext cx="95" cy="70"/>
                    <a:chOff x="3594" y="1506"/>
                    <a:chExt cx="220" cy="222"/>
                  </a:xfrm>
                </p:grpSpPr>
                <p:sp>
                  <p:nvSpPr>
                    <p:cNvPr id="193" name="Freeform 1103">
                      <a:extLst>
                        <a:ext uri="{FF2B5EF4-FFF2-40B4-BE49-F238E27FC236}">
                          <a16:creationId xmlns:a16="http://schemas.microsoft.com/office/drawing/2014/main" id="{0B480746-5D91-4884-8FAA-9F1982103B7C}"/>
                        </a:ext>
                      </a:extLst>
                    </p:cNvPr>
                    <p:cNvSpPr>
                      <a:spLocks/>
                    </p:cNvSpPr>
                    <p:nvPr/>
                  </p:nvSpPr>
                  <p:spPr bwMode="auto">
                    <a:xfrm>
                      <a:off x="3594" y="1506"/>
                      <a:ext cx="208" cy="209"/>
                    </a:xfrm>
                    <a:custGeom>
                      <a:avLst/>
                      <a:gdLst>
                        <a:gd name="T0" fmla="*/ 183 w 208"/>
                        <a:gd name="T1" fmla="*/ 0 h 209"/>
                        <a:gd name="T2" fmla="*/ 207 w 208"/>
                        <a:gd name="T3" fmla="*/ 13 h 209"/>
                        <a:gd name="T4" fmla="*/ 12 w 208"/>
                        <a:gd name="T5" fmla="*/ 208 h 209"/>
                        <a:gd name="T6" fmla="*/ 0 w 208"/>
                        <a:gd name="T7" fmla="*/ 197 h 209"/>
                        <a:gd name="T8" fmla="*/ 183 w 208"/>
                        <a:gd name="T9" fmla="*/ 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3" y="0"/>
                          </a:moveTo>
                          <a:lnTo>
                            <a:pt x="207" y="13"/>
                          </a:lnTo>
                          <a:lnTo>
                            <a:pt x="12" y="208"/>
                          </a:lnTo>
                          <a:lnTo>
                            <a:pt x="0" y="197"/>
                          </a:lnTo>
                          <a:lnTo>
                            <a:pt x="183"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94" name="Freeform 1104">
                      <a:extLst>
                        <a:ext uri="{FF2B5EF4-FFF2-40B4-BE49-F238E27FC236}">
                          <a16:creationId xmlns:a16="http://schemas.microsoft.com/office/drawing/2014/main" id="{FB6565E4-D450-4BC2-8169-CEDB5B169F48}"/>
                        </a:ext>
                      </a:extLst>
                    </p:cNvPr>
                    <p:cNvSpPr>
                      <a:spLocks/>
                    </p:cNvSpPr>
                    <p:nvPr/>
                  </p:nvSpPr>
                  <p:spPr bwMode="auto">
                    <a:xfrm>
                      <a:off x="3596" y="1508"/>
                      <a:ext cx="218" cy="220"/>
                    </a:xfrm>
                    <a:custGeom>
                      <a:avLst/>
                      <a:gdLst>
                        <a:gd name="T0" fmla="*/ 192 w 218"/>
                        <a:gd name="T1" fmla="*/ 0 h 220"/>
                        <a:gd name="T2" fmla="*/ 217 w 218"/>
                        <a:gd name="T3" fmla="*/ 13 h 220"/>
                        <a:gd name="T4" fmla="*/ 14 w 218"/>
                        <a:gd name="T5" fmla="*/ 219 h 220"/>
                        <a:gd name="T6" fmla="*/ 0 w 218"/>
                        <a:gd name="T7" fmla="*/ 205 h 220"/>
                        <a:gd name="T8" fmla="*/ 192 w 218"/>
                        <a:gd name="T9" fmla="*/ 0 h 220"/>
                        <a:gd name="T10" fmla="*/ 0 60000 65536"/>
                        <a:gd name="T11" fmla="*/ 0 60000 65536"/>
                        <a:gd name="T12" fmla="*/ 0 60000 65536"/>
                        <a:gd name="T13" fmla="*/ 0 60000 65536"/>
                        <a:gd name="T14" fmla="*/ 0 60000 65536"/>
                        <a:gd name="T15" fmla="*/ 0 w 218"/>
                        <a:gd name="T16" fmla="*/ 0 h 220"/>
                        <a:gd name="T17" fmla="*/ 218 w 218"/>
                        <a:gd name="T18" fmla="*/ 220 h 220"/>
                      </a:gdLst>
                      <a:ahLst/>
                      <a:cxnLst>
                        <a:cxn ang="T10">
                          <a:pos x="T0" y="T1"/>
                        </a:cxn>
                        <a:cxn ang="T11">
                          <a:pos x="T2" y="T3"/>
                        </a:cxn>
                        <a:cxn ang="T12">
                          <a:pos x="T4" y="T5"/>
                        </a:cxn>
                        <a:cxn ang="T13">
                          <a:pos x="T6" y="T7"/>
                        </a:cxn>
                        <a:cxn ang="T14">
                          <a:pos x="T8" y="T9"/>
                        </a:cxn>
                      </a:cxnLst>
                      <a:rect l="T15" t="T16" r="T17" b="T18"/>
                      <a:pathLst>
                        <a:path w="218" h="220">
                          <a:moveTo>
                            <a:pt x="192" y="0"/>
                          </a:moveTo>
                          <a:lnTo>
                            <a:pt x="217" y="13"/>
                          </a:lnTo>
                          <a:lnTo>
                            <a:pt x="14" y="219"/>
                          </a:lnTo>
                          <a:lnTo>
                            <a:pt x="0" y="205"/>
                          </a:lnTo>
                          <a:lnTo>
                            <a:pt x="192"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6" name="Group 1105">
                    <a:extLst>
                      <a:ext uri="{FF2B5EF4-FFF2-40B4-BE49-F238E27FC236}">
                        <a16:creationId xmlns:a16="http://schemas.microsoft.com/office/drawing/2014/main" id="{F5197350-86E9-4241-922D-00EE7DA7F5E2}"/>
                      </a:ext>
                    </a:extLst>
                  </p:cNvPr>
                  <p:cNvGrpSpPr>
                    <a:grpSpLocks/>
                  </p:cNvGrpSpPr>
                  <p:nvPr/>
                </p:nvGrpSpPr>
                <p:grpSpPr bwMode="auto">
                  <a:xfrm>
                    <a:off x="3086" y="1782"/>
                    <a:ext cx="151" cy="108"/>
                    <a:chOff x="3439" y="1480"/>
                    <a:chExt cx="354" cy="340"/>
                  </a:xfrm>
                </p:grpSpPr>
                <p:sp>
                  <p:nvSpPr>
                    <p:cNvPr id="191" name="Freeform 1106">
                      <a:extLst>
                        <a:ext uri="{FF2B5EF4-FFF2-40B4-BE49-F238E27FC236}">
                          <a16:creationId xmlns:a16="http://schemas.microsoft.com/office/drawing/2014/main" id="{F83F1271-05A5-4FCA-9D15-CF80843E8A63}"/>
                        </a:ext>
                      </a:extLst>
                    </p:cNvPr>
                    <p:cNvSpPr>
                      <a:spLocks/>
                    </p:cNvSpPr>
                    <p:nvPr/>
                  </p:nvSpPr>
                  <p:spPr bwMode="auto">
                    <a:xfrm>
                      <a:off x="3439" y="1480"/>
                      <a:ext cx="338" cy="327"/>
                    </a:xfrm>
                    <a:custGeom>
                      <a:avLst/>
                      <a:gdLst>
                        <a:gd name="T0" fmla="*/ 311 w 338"/>
                        <a:gd name="T1" fmla="*/ 0 h 327"/>
                        <a:gd name="T2" fmla="*/ 337 w 338"/>
                        <a:gd name="T3" fmla="*/ 13 h 327"/>
                        <a:gd name="T4" fmla="*/ 26 w 338"/>
                        <a:gd name="T5" fmla="*/ 326 h 327"/>
                        <a:gd name="T6" fmla="*/ 0 w 338"/>
                        <a:gd name="T7" fmla="*/ 312 h 327"/>
                        <a:gd name="T8" fmla="*/ 311 w 338"/>
                        <a:gd name="T9" fmla="*/ 0 h 327"/>
                        <a:gd name="T10" fmla="*/ 0 60000 65536"/>
                        <a:gd name="T11" fmla="*/ 0 60000 65536"/>
                        <a:gd name="T12" fmla="*/ 0 60000 65536"/>
                        <a:gd name="T13" fmla="*/ 0 60000 65536"/>
                        <a:gd name="T14" fmla="*/ 0 60000 65536"/>
                        <a:gd name="T15" fmla="*/ 0 w 338"/>
                        <a:gd name="T16" fmla="*/ 0 h 327"/>
                        <a:gd name="T17" fmla="*/ 338 w 338"/>
                        <a:gd name="T18" fmla="*/ 327 h 327"/>
                      </a:gdLst>
                      <a:ahLst/>
                      <a:cxnLst>
                        <a:cxn ang="T10">
                          <a:pos x="T0" y="T1"/>
                        </a:cxn>
                        <a:cxn ang="T11">
                          <a:pos x="T2" y="T3"/>
                        </a:cxn>
                        <a:cxn ang="T12">
                          <a:pos x="T4" y="T5"/>
                        </a:cxn>
                        <a:cxn ang="T13">
                          <a:pos x="T6" y="T7"/>
                        </a:cxn>
                        <a:cxn ang="T14">
                          <a:pos x="T8" y="T9"/>
                        </a:cxn>
                      </a:cxnLst>
                      <a:rect l="T15" t="T16" r="T17" b="T18"/>
                      <a:pathLst>
                        <a:path w="338" h="327">
                          <a:moveTo>
                            <a:pt x="311" y="0"/>
                          </a:moveTo>
                          <a:lnTo>
                            <a:pt x="337" y="13"/>
                          </a:lnTo>
                          <a:lnTo>
                            <a:pt x="26" y="326"/>
                          </a:lnTo>
                          <a:lnTo>
                            <a:pt x="0" y="312"/>
                          </a:lnTo>
                          <a:lnTo>
                            <a:pt x="311" y="0"/>
                          </a:lnTo>
                        </a:path>
                      </a:pathLst>
                    </a:custGeom>
                    <a:solidFill>
                      <a:srgbClr val="EAEC5E"/>
                    </a:solidFill>
                    <a:ln w="127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92" name="Freeform 1107">
                      <a:extLst>
                        <a:ext uri="{FF2B5EF4-FFF2-40B4-BE49-F238E27FC236}">
                          <a16:creationId xmlns:a16="http://schemas.microsoft.com/office/drawing/2014/main" id="{4D1237E0-56BA-47DF-A2C9-6D9BF9C08181}"/>
                        </a:ext>
                      </a:extLst>
                    </p:cNvPr>
                    <p:cNvSpPr>
                      <a:spLocks/>
                    </p:cNvSpPr>
                    <p:nvPr/>
                  </p:nvSpPr>
                  <p:spPr bwMode="auto">
                    <a:xfrm>
                      <a:off x="3442" y="1482"/>
                      <a:ext cx="351" cy="338"/>
                    </a:xfrm>
                    <a:custGeom>
                      <a:avLst/>
                      <a:gdLst>
                        <a:gd name="T0" fmla="*/ 324 w 351"/>
                        <a:gd name="T1" fmla="*/ 0 h 338"/>
                        <a:gd name="T2" fmla="*/ 350 w 351"/>
                        <a:gd name="T3" fmla="*/ 13 h 338"/>
                        <a:gd name="T4" fmla="*/ 26 w 351"/>
                        <a:gd name="T5" fmla="*/ 337 h 338"/>
                        <a:gd name="T6" fmla="*/ 0 w 351"/>
                        <a:gd name="T7" fmla="*/ 323 h 338"/>
                        <a:gd name="T8" fmla="*/ 324 w 351"/>
                        <a:gd name="T9" fmla="*/ 0 h 338"/>
                        <a:gd name="T10" fmla="*/ 0 60000 65536"/>
                        <a:gd name="T11" fmla="*/ 0 60000 65536"/>
                        <a:gd name="T12" fmla="*/ 0 60000 65536"/>
                        <a:gd name="T13" fmla="*/ 0 60000 65536"/>
                        <a:gd name="T14" fmla="*/ 0 60000 65536"/>
                        <a:gd name="T15" fmla="*/ 0 w 351"/>
                        <a:gd name="T16" fmla="*/ 0 h 338"/>
                        <a:gd name="T17" fmla="*/ 351 w 351"/>
                        <a:gd name="T18" fmla="*/ 338 h 338"/>
                      </a:gdLst>
                      <a:ahLst/>
                      <a:cxnLst>
                        <a:cxn ang="T10">
                          <a:pos x="T0" y="T1"/>
                        </a:cxn>
                        <a:cxn ang="T11">
                          <a:pos x="T2" y="T3"/>
                        </a:cxn>
                        <a:cxn ang="T12">
                          <a:pos x="T4" y="T5"/>
                        </a:cxn>
                        <a:cxn ang="T13">
                          <a:pos x="T6" y="T7"/>
                        </a:cxn>
                        <a:cxn ang="T14">
                          <a:pos x="T8" y="T9"/>
                        </a:cxn>
                      </a:cxnLst>
                      <a:rect l="T15" t="T16" r="T17" b="T18"/>
                      <a:pathLst>
                        <a:path w="351" h="338">
                          <a:moveTo>
                            <a:pt x="324" y="0"/>
                          </a:moveTo>
                          <a:lnTo>
                            <a:pt x="350" y="13"/>
                          </a:lnTo>
                          <a:lnTo>
                            <a:pt x="26" y="337"/>
                          </a:lnTo>
                          <a:lnTo>
                            <a:pt x="0" y="323"/>
                          </a:lnTo>
                          <a:lnTo>
                            <a:pt x="324"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7" name="Group 1108">
                    <a:extLst>
                      <a:ext uri="{FF2B5EF4-FFF2-40B4-BE49-F238E27FC236}">
                        <a16:creationId xmlns:a16="http://schemas.microsoft.com/office/drawing/2014/main" id="{AFE8721E-61C1-4C7A-8471-4BCCF6F276CD}"/>
                      </a:ext>
                    </a:extLst>
                  </p:cNvPr>
                  <p:cNvGrpSpPr>
                    <a:grpSpLocks/>
                  </p:cNvGrpSpPr>
                  <p:nvPr/>
                </p:nvGrpSpPr>
                <p:grpSpPr bwMode="auto">
                  <a:xfrm>
                    <a:off x="2290" y="1962"/>
                    <a:ext cx="106" cy="63"/>
                    <a:chOff x="1572" y="2046"/>
                    <a:chExt cx="248" cy="196"/>
                  </a:xfrm>
                </p:grpSpPr>
                <p:sp>
                  <p:nvSpPr>
                    <p:cNvPr id="189" name="Freeform 1109">
                      <a:extLst>
                        <a:ext uri="{FF2B5EF4-FFF2-40B4-BE49-F238E27FC236}">
                          <a16:creationId xmlns:a16="http://schemas.microsoft.com/office/drawing/2014/main" id="{9324B9D8-608A-496A-967A-AF129CA293E4}"/>
                        </a:ext>
                      </a:extLst>
                    </p:cNvPr>
                    <p:cNvSpPr>
                      <a:spLocks/>
                    </p:cNvSpPr>
                    <p:nvPr/>
                  </p:nvSpPr>
                  <p:spPr bwMode="auto">
                    <a:xfrm>
                      <a:off x="1572" y="2046"/>
                      <a:ext cx="236" cy="185"/>
                    </a:xfrm>
                    <a:custGeom>
                      <a:avLst/>
                      <a:gdLst>
                        <a:gd name="T0" fmla="*/ 0 w 236"/>
                        <a:gd name="T1" fmla="*/ 184 h 185"/>
                        <a:gd name="T2" fmla="*/ 0 w 236"/>
                        <a:gd name="T3" fmla="*/ 159 h 185"/>
                        <a:gd name="T4" fmla="*/ 0 w 236"/>
                        <a:gd name="T5" fmla="*/ 148 h 185"/>
                        <a:gd name="T6" fmla="*/ 0 w 236"/>
                        <a:gd name="T7" fmla="*/ 134 h 185"/>
                        <a:gd name="T8" fmla="*/ 0 w 236"/>
                        <a:gd name="T9" fmla="*/ 123 h 185"/>
                        <a:gd name="T10" fmla="*/ 12 w 236"/>
                        <a:gd name="T11" fmla="*/ 87 h 185"/>
                        <a:gd name="T12" fmla="*/ 38 w 236"/>
                        <a:gd name="T13" fmla="*/ 38 h 185"/>
                        <a:gd name="T14" fmla="*/ 75 w 236"/>
                        <a:gd name="T15" fmla="*/ 13 h 185"/>
                        <a:gd name="T16" fmla="*/ 113 w 236"/>
                        <a:gd name="T17" fmla="*/ 0 h 185"/>
                        <a:gd name="T18" fmla="*/ 160 w 236"/>
                        <a:gd name="T19" fmla="*/ 13 h 185"/>
                        <a:gd name="T20" fmla="*/ 198 w 236"/>
                        <a:gd name="T21" fmla="*/ 38 h 185"/>
                        <a:gd name="T22" fmla="*/ 223 w 236"/>
                        <a:gd name="T23" fmla="*/ 87 h 185"/>
                        <a:gd name="T24" fmla="*/ 235 w 236"/>
                        <a:gd name="T25" fmla="*/ 123 h 185"/>
                        <a:gd name="T26" fmla="*/ 235 w 236"/>
                        <a:gd name="T27" fmla="*/ 184 h 185"/>
                        <a:gd name="T28" fmla="*/ 0 w 236"/>
                        <a:gd name="T29" fmla="*/ 184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185"/>
                        <a:gd name="T47" fmla="*/ 236 w 2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185">
                          <a:moveTo>
                            <a:pt x="0" y="184"/>
                          </a:moveTo>
                          <a:lnTo>
                            <a:pt x="0" y="159"/>
                          </a:lnTo>
                          <a:lnTo>
                            <a:pt x="0" y="148"/>
                          </a:lnTo>
                          <a:lnTo>
                            <a:pt x="0" y="134"/>
                          </a:lnTo>
                          <a:lnTo>
                            <a:pt x="0" y="123"/>
                          </a:lnTo>
                          <a:lnTo>
                            <a:pt x="12" y="87"/>
                          </a:lnTo>
                          <a:lnTo>
                            <a:pt x="38" y="38"/>
                          </a:lnTo>
                          <a:lnTo>
                            <a:pt x="75" y="13"/>
                          </a:lnTo>
                          <a:lnTo>
                            <a:pt x="113" y="0"/>
                          </a:lnTo>
                          <a:lnTo>
                            <a:pt x="160" y="13"/>
                          </a:lnTo>
                          <a:lnTo>
                            <a:pt x="198" y="38"/>
                          </a:lnTo>
                          <a:lnTo>
                            <a:pt x="223" y="87"/>
                          </a:lnTo>
                          <a:lnTo>
                            <a:pt x="235" y="123"/>
                          </a:lnTo>
                          <a:lnTo>
                            <a:pt x="235" y="184"/>
                          </a:lnTo>
                          <a:lnTo>
                            <a:pt x="0" y="184"/>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90" name="Freeform 1110">
                      <a:extLst>
                        <a:ext uri="{FF2B5EF4-FFF2-40B4-BE49-F238E27FC236}">
                          <a16:creationId xmlns:a16="http://schemas.microsoft.com/office/drawing/2014/main" id="{B6BE259D-DE3B-4257-A1C8-011067FA7EB3}"/>
                        </a:ext>
                      </a:extLst>
                    </p:cNvPr>
                    <p:cNvSpPr>
                      <a:spLocks/>
                    </p:cNvSpPr>
                    <p:nvPr/>
                  </p:nvSpPr>
                  <p:spPr bwMode="auto">
                    <a:xfrm>
                      <a:off x="1574" y="2048"/>
                      <a:ext cx="246" cy="194"/>
                    </a:xfrm>
                    <a:custGeom>
                      <a:avLst/>
                      <a:gdLst>
                        <a:gd name="T0" fmla="*/ 0 w 246"/>
                        <a:gd name="T1" fmla="*/ 193 h 194"/>
                        <a:gd name="T2" fmla="*/ 0 w 246"/>
                        <a:gd name="T3" fmla="*/ 166 h 194"/>
                        <a:gd name="T4" fmla="*/ 0 w 246"/>
                        <a:gd name="T5" fmla="*/ 155 h 194"/>
                        <a:gd name="T6" fmla="*/ 0 w 246"/>
                        <a:gd name="T7" fmla="*/ 141 h 194"/>
                        <a:gd name="T8" fmla="*/ 0 w 246"/>
                        <a:gd name="T9" fmla="*/ 128 h 194"/>
                        <a:gd name="T10" fmla="*/ 14 w 246"/>
                        <a:gd name="T11" fmla="*/ 90 h 194"/>
                        <a:gd name="T12" fmla="*/ 39 w 246"/>
                        <a:gd name="T13" fmla="*/ 38 h 194"/>
                        <a:gd name="T14" fmla="*/ 78 w 246"/>
                        <a:gd name="T15" fmla="*/ 13 h 194"/>
                        <a:gd name="T16" fmla="*/ 118 w 246"/>
                        <a:gd name="T17" fmla="*/ 0 h 194"/>
                        <a:gd name="T18" fmla="*/ 167 w 246"/>
                        <a:gd name="T19" fmla="*/ 13 h 194"/>
                        <a:gd name="T20" fmla="*/ 206 w 246"/>
                        <a:gd name="T21" fmla="*/ 38 h 194"/>
                        <a:gd name="T22" fmla="*/ 232 w 246"/>
                        <a:gd name="T23" fmla="*/ 90 h 194"/>
                        <a:gd name="T24" fmla="*/ 245 w 246"/>
                        <a:gd name="T25" fmla="*/ 128 h 194"/>
                        <a:gd name="T26" fmla="*/ 245 w 246"/>
                        <a:gd name="T27" fmla="*/ 193 h 194"/>
                        <a:gd name="T28" fmla="*/ 0 w 246"/>
                        <a:gd name="T29" fmla="*/ 193 h 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94"/>
                        <a:gd name="T47" fmla="*/ 246 w 246"/>
                        <a:gd name="T48" fmla="*/ 194 h 1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94">
                          <a:moveTo>
                            <a:pt x="0" y="193"/>
                          </a:moveTo>
                          <a:lnTo>
                            <a:pt x="0" y="166"/>
                          </a:lnTo>
                          <a:lnTo>
                            <a:pt x="0" y="155"/>
                          </a:lnTo>
                          <a:lnTo>
                            <a:pt x="0" y="141"/>
                          </a:lnTo>
                          <a:lnTo>
                            <a:pt x="0" y="128"/>
                          </a:lnTo>
                          <a:lnTo>
                            <a:pt x="14" y="90"/>
                          </a:lnTo>
                          <a:lnTo>
                            <a:pt x="39" y="38"/>
                          </a:lnTo>
                          <a:lnTo>
                            <a:pt x="78" y="13"/>
                          </a:lnTo>
                          <a:lnTo>
                            <a:pt x="118" y="0"/>
                          </a:lnTo>
                          <a:lnTo>
                            <a:pt x="167" y="13"/>
                          </a:lnTo>
                          <a:lnTo>
                            <a:pt x="206" y="38"/>
                          </a:lnTo>
                          <a:lnTo>
                            <a:pt x="232" y="90"/>
                          </a:lnTo>
                          <a:lnTo>
                            <a:pt x="245" y="128"/>
                          </a:lnTo>
                          <a:lnTo>
                            <a:pt x="245" y="193"/>
                          </a:lnTo>
                          <a:lnTo>
                            <a:pt x="0" y="193"/>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78" name="Group 1111">
                    <a:extLst>
                      <a:ext uri="{FF2B5EF4-FFF2-40B4-BE49-F238E27FC236}">
                        <a16:creationId xmlns:a16="http://schemas.microsoft.com/office/drawing/2014/main" id="{193D3703-7899-41AB-94FC-77A9E46FBB89}"/>
                      </a:ext>
                    </a:extLst>
                  </p:cNvPr>
                  <p:cNvGrpSpPr>
                    <a:grpSpLocks/>
                  </p:cNvGrpSpPr>
                  <p:nvPr/>
                </p:nvGrpSpPr>
                <p:grpSpPr bwMode="auto">
                  <a:xfrm>
                    <a:off x="2290" y="2029"/>
                    <a:ext cx="106" cy="59"/>
                    <a:chOff x="1572" y="2250"/>
                    <a:chExt cx="248" cy="181"/>
                  </a:xfrm>
                </p:grpSpPr>
                <p:sp>
                  <p:nvSpPr>
                    <p:cNvPr id="187" name="Freeform 1112">
                      <a:extLst>
                        <a:ext uri="{FF2B5EF4-FFF2-40B4-BE49-F238E27FC236}">
                          <a16:creationId xmlns:a16="http://schemas.microsoft.com/office/drawing/2014/main" id="{05E69FAA-5055-4DBB-A9AA-7F4387138836}"/>
                        </a:ext>
                      </a:extLst>
                    </p:cNvPr>
                    <p:cNvSpPr>
                      <a:spLocks/>
                    </p:cNvSpPr>
                    <p:nvPr/>
                  </p:nvSpPr>
                  <p:spPr bwMode="auto">
                    <a:xfrm>
                      <a:off x="1572" y="2250"/>
                      <a:ext cx="236" cy="170"/>
                    </a:xfrm>
                    <a:custGeom>
                      <a:avLst/>
                      <a:gdLst>
                        <a:gd name="T0" fmla="*/ 235 w 236"/>
                        <a:gd name="T1" fmla="*/ 0 h 170"/>
                        <a:gd name="T2" fmla="*/ 235 w 236"/>
                        <a:gd name="T3" fmla="*/ 24 h 170"/>
                        <a:gd name="T4" fmla="*/ 235 w 236"/>
                        <a:gd name="T5" fmla="*/ 36 h 170"/>
                        <a:gd name="T6" fmla="*/ 235 w 236"/>
                        <a:gd name="T7" fmla="*/ 49 h 170"/>
                        <a:gd name="T8" fmla="*/ 223 w 236"/>
                        <a:gd name="T9" fmla="*/ 95 h 170"/>
                        <a:gd name="T10" fmla="*/ 198 w 236"/>
                        <a:gd name="T11" fmla="*/ 133 h 170"/>
                        <a:gd name="T12" fmla="*/ 160 w 236"/>
                        <a:gd name="T13" fmla="*/ 158 h 170"/>
                        <a:gd name="T14" fmla="*/ 113 w 236"/>
                        <a:gd name="T15" fmla="*/ 169 h 170"/>
                        <a:gd name="T16" fmla="*/ 75 w 236"/>
                        <a:gd name="T17" fmla="*/ 158 h 170"/>
                        <a:gd name="T18" fmla="*/ 38 w 236"/>
                        <a:gd name="T19" fmla="*/ 133 h 170"/>
                        <a:gd name="T20" fmla="*/ 12 w 236"/>
                        <a:gd name="T21" fmla="*/ 95 h 170"/>
                        <a:gd name="T22" fmla="*/ 0 w 236"/>
                        <a:gd name="T23" fmla="*/ 49 h 170"/>
                        <a:gd name="T24" fmla="*/ 0 w 236"/>
                        <a:gd name="T25" fmla="*/ 36 h 170"/>
                        <a:gd name="T26" fmla="*/ 0 w 236"/>
                        <a:gd name="T27" fmla="*/ 11 h 170"/>
                        <a:gd name="T28" fmla="*/ 0 w 236"/>
                        <a:gd name="T29" fmla="*/ 0 h 170"/>
                        <a:gd name="T30" fmla="*/ 235 w 236"/>
                        <a:gd name="T31" fmla="*/ 0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170"/>
                        <a:gd name="T50" fmla="*/ 236 w 236"/>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170">
                          <a:moveTo>
                            <a:pt x="235" y="0"/>
                          </a:moveTo>
                          <a:lnTo>
                            <a:pt x="235" y="24"/>
                          </a:lnTo>
                          <a:lnTo>
                            <a:pt x="235" y="36"/>
                          </a:lnTo>
                          <a:lnTo>
                            <a:pt x="235" y="49"/>
                          </a:lnTo>
                          <a:lnTo>
                            <a:pt x="223" y="95"/>
                          </a:lnTo>
                          <a:lnTo>
                            <a:pt x="198" y="133"/>
                          </a:lnTo>
                          <a:lnTo>
                            <a:pt x="160" y="158"/>
                          </a:lnTo>
                          <a:lnTo>
                            <a:pt x="113" y="169"/>
                          </a:lnTo>
                          <a:lnTo>
                            <a:pt x="75" y="158"/>
                          </a:lnTo>
                          <a:lnTo>
                            <a:pt x="38" y="133"/>
                          </a:lnTo>
                          <a:lnTo>
                            <a:pt x="12" y="95"/>
                          </a:lnTo>
                          <a:lnTo>
                            <a:pt x="0" y="49"/>
                          </a:lnTo>
                          <a:lnTo>
                            <a:pt x="0" y="36"/>
                          </a:lnTo>
                          <a:lnTo>
                            <a:pt x="0" y="11"/>
                          </a:lnTo>
                          <a:lnTo>
                            <a:pt x="0" y="0"/>
                          </a:lnTo>
                          <a:lnTo>
                            <a:pt x="23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88" name="Freeform 1113">
                      <a:extLst>
                        <a:ext uri="{FF2B5EF4-FFF2-40B4-BE49-F238E27FC236}">
                          <a16:creationId xmlns:a16="http://schemas.microsoft.com/office/drawing/2014/main" id="{C1B7D599-483A-46F3-B86E-9CE7A3434FE8}"/>
                        </a:ext>
                      </a:extLst>
                    </p:cNvPr>
                    <p:cNvSpPr>
                      <a:spLocks/>
                    </p:cNvSpPr>
                    <p:nvPr/>
                  </p:nvSpPr>
                  <p:spPr bwMode="auto">
                    <a:xfrm>
                      <a:off x="1574" y="2252"/>
                      <a:ext cx="246" cy="179"/>
                    </a:xfrm>
                    <a:custGeom>
                      <a:avLst/>
                      <a:gdLst>
                        <a:gd name="T0" fmla="*/ 245 w 246"/>
                        <a:gd name="T1" fmla="*/ 0 h 179"/>
                        <a:gd name="T2" fmla="*/ 245 w 246"/>
                        <a:gd name="T3" fmla="*/ 27 h 179"/>
                        <a:gd name="T4" fmla="*/ 245 w 246"/>
                        <a:gd name="T5" fmla="*/ 38 h 179"/>
                        <a:gd name="T6" fmla="*/ 245 w 246"/>
                        <a:gd name="T7" fmla="*/ 51 h 179"/>
                        <a:gd name="T8" fmla="*/ 232 w 246"/>
                        <a:gd name="T9" fmla="*/ 100 h 179"/>
                        <a:gd name="T10" fmla="*/ 206 w 246"/>
                        <a:gd name="T11" fmla="*/ 140 h 179"/>
                        <a:gd name="T12" fmla="*/ 167 w 246"/>
                        <a:gd name="T13" fmla="*/ 167 h 179"/>
                        <a:gd name="T14" fmla="*/ 118 w 246"/>
                        <a:gd name="T15" fmla="*/ 178 h 179"/>
                        <a:gd name="T16" fmla="*/ 78 w 246"/>
                        <a:gd name="T17" fmla="*/ 167 h 179"/>
                        <a:gd name="T18" fmla="*/ 39 w 246"/>
                        <a:gd name="T19" fmla="*/ 140 h 179"/>
                        <a:gd name="T20" fmla="*/ 14 w 246"/>
                        <a:gd name="T21" fmla="*/ 100 h 179"/>
                        <a:gd name="T22" fmla="*/ 0 w 246"/>
                        <a:gd name="T23" fmla="*/ 51 h 179"/>
                        <a:gd name="T24" fmla="*/ 0 w 246"/>
                        <a:gd name="T25" fmla="*/ 38 h 179"/>
                        <a:gd name="T26" fmla="*/ 0 w 246"/>
                        <a:gd name="T27" fmla="*/ 13 h 179"/>
                        <a:gd name="T28" fmla="*/ 0 w 246"/>
                        <a:gd name="T29" fmla="*/ 0 h 179"/>
                        <a:gd name="T30" fmla="*/ 245 w 246"/>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79"/>
                        <a:gd name="T50" fmla="*/ 246 w 246"/>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79">
                          <a:moveTo>
                            <a:pt x="245" y="0"/>
                          </a:moveTo>
                          <a:lnTo>
                            <a:pt x="245" y="27"/>
                          </a:lnTo>
                          <a:lnTo>
                            <a:pt x="245" y="38"/>
                          </a:lnTo>
                          <a:lnTo>
                            <a:pt x="245" y="51"/>
                          </a:lnTo>
                          <a:lnTo>
                            <a:pt x="232" y="100"/>
                          </a:lnTo>
                          <a:lnTo>
                            <a:pt x="206" y="140"/>
                          </a:lnTo>
                          <a:lnTo>
                            <a:pt x="167" y="167"/>
                          </a:lnTo>
                          <a:lnTo>
                            <a:pt x="118" y="178"/>
                          </a:lnTo>
                          <a:lnTo>
                            <a:pt x="78" y="167"/>
                          </a:lnTo>
                          <a:lnTo>
                            <a:pt x="39" y="140"/>
                          </a:lnTo>
                          <a:lnTo>
                            <a:pt x="14" y="100"/>
                          </a:lnTo>
                          <a:lnTo>
                            <a:pt x="0" y="51"/>
                          </a:lnTo>
                          <a:lnTo>
                            <a:pt x="0" y="38"/>
                          </a:lnTo>
                          <a:lnTo>
                            <a:pt x="0" y="13"/>
                          </a:lnTo>
                          <a:lnTo>
                            <a:pt x="0" y="0"/>
                          </a:lnTo>
                          <a:lnTo>
                            <a:pt x="24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179" name="Rectangle 1114">
                    <a:extLst>
                      <a:ext uri="{FF2B5EF4-FFF2-40B4-BE49-F238E27FC236}">
                        <a16:creationId xmlns:a16="http://schemas.microsoft.com/office/drawing/2014/main" id="{5F90F8B7-27D0-4852-B60C-69E983AAD751}"/>
                      </a:ext>
                    </a:extLst>
                  </p:cNvPr>
                  <p:cNvSpPr>
                    <a:spLocks noChangeArrowheads="1"/>
                  </p:cNvSpPr>
                  <p:nvPr/>
                </p:nvSpPr>
                <p:spPr bwMode="auto">
                  <a:xfrm>
                    <a:off x="2401" y="2018"/>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180" name="Rectangle 1115">
                    <a:extLst>
                      <a:ext uri="{FF2B5EF4-FFF2-40B4-BE49-F238E27FC236}">
                        <a16:creationId xmlns:a16="http://schemas.microsoft.com/office/drawing/2014/main" id="{6A5D1857-31CE-43B9-A6F0-45C57774734D}"/>
                      </a:ext>
                    </a:extLst>
                  </p:cNvPr>
                  <p:cNvSpPr>
                    <a:spLocks noChangeArrowheads="1"/>
                  </p:cNvSpPr>
                  <p:nvPr/>
                </p:nvSpPr>
                <p:spPr bwMode="auto">
                  <a:xfrm>
                    <a:off x="2401" y="2005"/>
                    <a:ext cx="181"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181" name="Group 1116">
                    <a:extLst>
                      <a:ext uri="{FF2B5EF4-FFF2-40B4-BE49-F238E27FC236}">
                        <a16:creationId xmlns:a16="http://schemas.microsoft.com/office/drawing/2014/main" id="{E03323FD-AAF1-4C36-8FE6-9F9DAE210F30}"/>
                      </a:ext>
                    </a:extLst>
                  </p:cNvPr>
                  <p:cNvGrpSpPr>
                    <a:grpSpLocks/>
                  </p:cNvGrpSpPr>
                  <p:nvPr/>
                </p:nvGrpSpPr>
                <p:grpSpPr bwMode="auto">
                  <a:xfrm>
                    <a:off x="3200" y="2202"/>
                    <a:ext cx="71" cy="53"/>
                    <a:chOff x="3706" y="2789"/>
                    <a:chExt cx="167" cy="166"/>
                  </a:xfrm>
                </p:grpSpPr>
                <p:sp>
                  <p:nvSpPr>
                    <p:cNvPr id="185" name="Freeform 1117">
                      <a:extLst>
                        <a:ext uri="{FF2B5EF4-FFF2-40B4-BE49-F238E27FC236}">
                          <a16:creationId xmlns:a16="http://schemas.microsoft.com/office/drawing/2014/main" id="{5A8640D6-21DC-447A-B0D1-72C1137203DD}"/>
                        </a:ext>
                      </a:extLst>
                    </p:cNvPr>
                    <p:cNvSpPr>
                      <a:spLocks/>
                    </p:cNvSpPr>
                    <p:nvPr/>
                  </p:nvSpPr>
                  <p:spPr bwMode="auto">
                    <a:xfrm>
                      <a:off x="3716" y="2789"/>
                      <a:ext cx="157" cy="159"/>
                    </a:xfrm>
                    <a:custGeom>
                      <a:avLst/>
                      <a:gdLst>
                        <a:gd name="T0" fmla="*/ 156 w 157"/>
                        <a:gd name="T1" fmla="*/ 149 h 159"/>
                        <a:gd name="T2" fmla="*/ 148 w 157"/>
                        <a:gd name="T3" fmla="*/ 158 h 159"/>
                        <a:gd name="T4" fmla="*/ 0 w 157"/>
                        <a:gd name="T5" fmla="*/ 18 h 159"/>
                        <a:gd name="T6" fmla="*/ 9 w 157"/>
                        <a:gd name="T7" fmla="*/ 0 h 159"/>
                        <a:gd name="T8" fmla="*/ 156 w 157"/>
                        <a:gd name="T9" fmla="*/ 149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156" y="149"/>
                          </a:moveTo>
                          <a:lnTo>
                            <a:pt x="148" y="158"/>
                          </a:lnTo>
                          <a:lnTo>
                            <a:pt x="0" y="18"/>
                          </a:lnTo>
                          <a:lnTo>
                            <a:pt x="9" y="0"/>
                          </a:lnTo>
                          <a:lnTo>
                            <a:pt x="156" y="149"/>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86" name="Freeform 1118">
                      <a:extLst>
                        <a:ext uri="{FF2B5EF4-FFF2-40B4-BE49-F238E27FC236}">
                          <a16:creationId xmlns:a16="http://schemas.microsoft.com/office/drawing/2014/main" id="{A433C03E-AF98-40E4-ACA0-45C2A4B55979}"/>
                        </a:ext>
                      </a:extLst>
                    </p:cNvPr>
                    <p:cNvSpPr>
                      <a:spLocks/>
                    </p:cNvSpPr>
                    <p:nvPr/>
                  </p:nvSpPr>
                  <p:spPr bwMode="auto">
                    <a:xfrm>
                      <a:off x="3706" y="2789"/>
                      <a:ext cx="167" cy="166"/>
                    </a:xfrm>
                    <a:custGeom>
                      <a:avLst/>
                      <a:gdLst>
                        <a:gd name="T0" fmla="*/ 166 w 167"/>
                        <a:gd name="T1" fmla="*/ 156 h 166"/>
                        <a:gd name="T2" fmla="*/ 156 w 167"/>
                        <a:gd name="T3" fmla="*/ 165 h 166"/>
                        <a:gd name="T4" fmla="*/ 0 w 167"/>
                        <a:gd name="T5" fmla="*/ 20 h 166"/>
                        <a:gd name="T6" fmla="*/ 10 w 167"/>
                        <a:gd name="T7" fmla="*/ 0 h 166"/>
                        <a:gd name="T8" fmla="*/ 166 w 167"/>
                        <a:gd name="T9" fmla="*/ 156 h 166"/>
                        <a:gd name="T10" fmla="*/ 0 60000 65536"/>
                        <a:gd name="T11" fmla="*/ 0 60000 65536"/>
                        <a:gd name="T12" fmla="*/ 0 60000 65536"/>
                        <a:gd name="T13" fmla="*/ 0 60000 65536"/>
                        <a:gd name="T14" fmla="*/ 0 60000 65536"/>
                        <a:gd name="T15" fmla="*/ 0 w 167"/>
                        <a:gd name="T16" fmla="*/ 0 h 166"/>
                        <a:gd name="T17" fmla="*/ 167 w 167"/>
                        <a:gd name="T18" fmla="*/ 166 h 166"/>
                      </a:gdLst>
                      <a:ahLst/>
                      <a:cxnLst>
                        <a:cxn ang="T10">
                          <a:pos x="T0" y="T1"/>
                        </a:cxn>
                        <a:cxn ang="T11">
                          <a:pos x="T2" y="T3"/>
                        </a:cxn>
                        <a:cxn ang="T12">
                          <a:pos x="T4" y="T5"/>
                        </a:cxn>
                        <a:cxn ang="T13">
                          <a:pos x="T6" y="T7"/>
                        </a:cxn>
                        <a:cxn ang="T14">
                          <a:pos x="T8" y="T9"/>
                        </a:cxn>
                      </a:cxnLst>
                      <a:rect l="T15" t="T16" r="T17" b="T18"/>
                      <a:pathLst>
                        <a:path w="167" h="166">
                          <a:moveTo>
                            <a:pt x="166" y="156"/>
                          </a:moveTo>
                          <a:lnTo>
                            <a:pt x="156" y="165"/>
                          </a:lnTo>
                          <a:lnTo>
                            <a:pt x="0" y="20"/>
                          </a:lnTo>
                          <a:lnTo>
                            <a:pt x="10" y="0"/>
                          </a:lnTo>
                          <a:lnTo>
                            <a:pt x="166" y="15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182" name="Group 1119">
                    <a:extLst>
                      <a:ext uri="{FF2B5EF4-FFF2-40B4-BE49-F238E27FC236}">
                        <a16:creationId xmlns:a16="http://schemas.microsoft.com/office/drawing/2014/main" id="{4B451832-A636-4FB1-B564-9BBF7A3C6D35}"/>
                      </a:ext>
                    </a:extLst>
                  </p:cNvPr>
                  <p:cNvGrpSpPr>
                    <a:grpSpLocks/>
                  </p:cNvGrpSpPr>
                  <p:nvPr/>
                </p:nvGrpSpPr>
                <p:grpSpPr bwMode="auto">
                  <a:xfrm>
                    <a:off x="3245" y="2239"/>
                    <a:ext cx="71" cy="53"/>
                    <a:chOff x="3811" y="2901"/>
                    <a:chExt cx="166" cy="169"/>
                  </a:xfrm>
                </p:grpSpPr>
                <p:sp>
                  <p:nvSpPr>
                    <p:cNvPr id="183" name="Freeform 1120">
                      <a:extLst>
                        <a:ext uri="{FF2B5EF4-FFF2-40B4-BE49-F238E27FC236}">
                          <a16:creationId xmlns:a16="http://schemas.microsoft.com/office/drawing/2014/main" id="{4CE832C4-126C-4FB4-992D-A6F2B8F64F48}"/>
                        </a:ext>
                      </a:extLst>
                    </p:cNvPr>
                    <p:cNvSpPr>
                      <a:spLocks/>
                    </p:cNvSpPr>
                    <p:nvPr/>
                  </p:nvSpPr>
                  <p:spPr bwMode="auto">
                    <a:xfrm>
                      <a:off x="3820" y="2901"/>
                      <a:ext cx="157" cy="160"/>
                    </a:xfrm>
                    <a:custGeom>
                      <a:avLst/>
                      <a:gdLst>
                        <a:gd name="T0" fmla="*/ 156 w 157"/>
                        <a:gd name="T1" fmla="*/ 150 h 160"/>
                        <a:gd name="T2" fmla="*/ 146 w 157"/>
                        <a:gd name="T3" fmla="*/ 159 h 160"/>
                        <a:gd name="T4" fmla="*/ 0 w 157"/>
                        <a:gd name="T5" fmla="*/ 18 h 160"/>
                        <a:gd name="T6" fmla="*/ 10 w 157"/>
                        <a:gd name="T7" fmla="*/ 0 h 160"/>
                        <a:gd name="T8" fmla="*/ 156 w 157"/>
                        <a:gd name="T9" fmla="*/ 150 h 160"/>
                        <a:gd name="T10" fmla="*/ 0 60000 65536"/>
                        <a:gd name="T11" fmla="*/ 0 60000 65536"/>
                        <a:gd name="T12" fmla="*/ 0 60000 65536"/>
                        <a:gd name="T13" fmla="*/ 0 60000 65536"/>
                        <a:gd name="T14" fmla="*/ 0 60000 65536"/>
                        <a:gd name="T15" fmla="*/ 0 w 157"/>
                        <a:gd name="T16" fmla="*/ 0 h 160"/>
                        <a:gd name="T17" fmla="*/ 157 w 157"/>
                        <a:gd name="T18" fmla="*/ 160 h 160"/>
                      </a:gdLst>
                      <a:ahLst/>
                      <a:cxnLst>
                        <a:cxn ang="T10">
                          <a:pos x="T0" y="T1"/>
                        </a:cxn>
                        <a:cxn ang="T11">
                          <a:pos x="T2" y="T3"/>
                        </a:cxn>
                        <a:cxn ang="T12">
                          <a:pos x="T4" y="T5"/>
                        </a:cxn>
                        <a:cxn ang="T13">
                          <a:pos x="T6" y="T7"/>
                        </a:cxn>
                        <a:cxn ang="T14">
                          <a:pos x="T8" y="T9"/>
                        </a:cxn>
                      </a:cxnLst>
                      <a:rect l="T15" t="T16" r="T17" b="T18"/>
                      <a:pathLst>
                        <a:path w="157" h="160">
                          <a:moveTo>
                            <a:pt x="156" y="150"/>
                          </a:moveTo>
                          <a:lnTo>
                            <a:pt x="146" y="159"/>
                          </a:lnTo>
                          <a:lnTo>
                            <a:pt x="0" y="18"/>
                          </a:lnTo>
                          <a:lnTo>
                            <a:pt x="10" y="0"/>
                          </a:lnTo>
                          <a:lnTo>
                            <a:pt x="156" y="15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84" name="Freeform 1121">
                      <a:extLst>
                        <a:ext uri="{FF2B5EF4-FFF2-40B4-BE49-F238E27FC236}">
                          <a16:creationId xmlns:a16="http://schemas.microsoft.com/office/drawing/2014/main" id="{49FB213D-7FC3-4061-99BF-6D5190233EF0}"/>
                        </a:ext>
                      </a:extLst>
                    </p:cNvPr>
                    <p:cNvSpPr>
                      <a:spLocks/>
                    </p:cNvSpPr>
                    <p:nvPr/>
                  </p:nvSpPr>
                  <p:spPr bwMode="auto">
                    <a:xfrm>
                      <a:off x="3811" y="2901"/>
                      <a:ext cx="166" cy="169"/>
                    </a:xfrm>
                    <a:custGeom>
                      <a:avLst/>
                      <a:gdLst>
                        <a:gd name="T0" fmla="*/ 165 w 166"/>
                        <a:gd name="T1" fmla="*/ 159 h 169"/>
                        <a:gd name="T2" fmla="*/ 155 w 166"/>
                        <a:gd name="T3" fmla="*/ 168 h 169"/>
                        <a:gd name="T4" fmla="*/ 0 w 166"/>
                        <a:gd name="T5" fmla="*/ 20 h 169"/>
                        <a:gd name="T6" fmla="*/ 10 w 166"/>
                        <a:gd name="T7" fmla="*/ 0 h 169"/>
                        <a:gd name="T8" fmla="*/ 165 w 166"/>
                        <a:gd name="T9" fmla="*/ 159 h 169"/>
                        <a:gd name="T10" fmla="*/ 0 60000 65536"/>
                        <a:gd name="T11" fmla="*/ 0 60000 65536"/>
                        <a:gd name="T12" fmla="*/ 0 60000 65536"/>
                        <a:gd name="T13" fmla="*/ 0 60000 65536"/>
                        <a:gd name="T14" fmla="*/ 0 60000 65536"/>
                        <a:gd name="T15" fmla="*/ 0 w 166"/>
                        <a:gd name="T16" fmla="*/ 0 h 169"/>
                        <a:gd name="T17" fmla="*/ 166 w 166"/>
                        <a:gd name="T18" fmla="*/ 169 h 169"/>
                      </a:gdLst>
                      <a:ahLst/>
                      <a:cxnLst>
                        <a:cxn ang="T10">
                          <a:pos x="T0" y="T1"/>
                        </a:cxn>
                        <a:cxn ang="T11">
                          <a:pos x="T2" y="T3"/>
                        </a:cxn>
                        <a:cxn ang="T12">
                          <a:pos x="T4" y="T5"/>
                        </a:cxn>
                        <a:cxn ang="T13">
                          <a:pos x="T6" y="T7"/>
                        </a:cxn>
                        <a:cxn ang="T14">
                          <a:pos x="T8" y="T9"/>
                        </a:cxn>
                      </a:cxnLst>
                      <a:rect l="T15" t="T16" r="T17" b="T18"/>
                      <a:pathLst>
                        <a:path w="166" h="169">
                          <a:moveTo>
                            <a:pt x="165" y="159"/>
                          </a:moveTo>
                          <a:lnTo>
                            <a:pt x="155" y="168"/>
                          </a:lnTo>
                          <a:lnTo>
                            <a:pt x="0" y="20"/>
                          </a:lnTo>
                          <a:lnTo>
                            <a:pt x="10" y="0"/>
                          </a:lnTo>
                          <a:lnTo>
                            <a:pt x="165" y="159"/>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sp>
              <p:nvSpPr>
                <p:cNvPr id="35" name="Circular Arrow 386">
                  <a:extLst>
                    <a:ext uri="{FF2B5EF4-FFF2-40B4-BE49-F238E27FC236}">
                      <a16:creationId xmlns:a16="http://schemas.microsoft.com/office/drawing/2014/main" id="{DC6A744C-8E66-4B71-B5AC-F020124003DF}"/>
                    </a:ext>
                  </a:extLst>
                </p:cNvPr>
                <p:cNvSpPr/>
                <p:nvPr/>
              </p:nvSpPr>
              <p:spPr>
                <a:xfrm rot="18341393" flipH="1">
                  <a:off x="2016294" y="3409592"/>
                  <a:ext cx="1414240" cy="2326184"/>
                </a:xfrm>
                <a:prstGeom prst="circularArrow">
                  <a:avLst>
                    <a:gd name="adj1" fmla="val 4688"/>
                    <a:gd name="adj2" fmla="val 299029"/>
                    <a:gd name="adj3" fmla="val 2544411"/>
                    <a:gd name="adj4" fmla="val 17734882"/>
                    <a:gd name="adj5" fmla="val 5469"/>
                  </a:avLst>
                </a:prstGeom>
                <a:solidFill>
                  <a:srgbClr val="ED7D31">
                    <a:lumMod val="60000"/>
                    <a:lumOff val="40000"/>
                  </a:srgbClr>
                </a:solidFill>
                <a:ln>
                  <a:noFill/>
                </a:ln>
                <a:effectLst>
                  <a:outerShdw blurRad="50800" dist="38100" algn="l" rotWithShape="0">
                    <a:prstClr val="black">
                      <a:alpha val="40000"/>
                    </a:prstClr>
                  </a:outerShdw>
                </a:effectLst>
              </p:spPr>
            </p:sp>
            <p:sp>
              <p:nvSpPr>
                <p:cNvPr id="36" name="Circular Arrow 387">
                  <a:extLst>
                    <a:ext uri="{FF2B5EF4-FFF2-40B4-BE49-F238E27FC236}">
                      <a16:creationId xmlns:a16="http://schemas.microsoft.com/office/drawing/2014/main" id="{91B623A5-E46B-4097-8C1E-9FE2723E09E9}"/>
                    </a:ext>
                  </a:extLst>
                </p:cNvPr>
                <p:cNvSpPr/>
                <p:nvPr/>
              </p:nvSpPr>
              <p:spPr>
                <a:xfrm rot="14466896" flipH="1">
                  <a:off x="3935288" y="3427643"/>
                  <a:ext cx="1414239" cy="2325067"/>
                </a:xfrm>
                <a:prstGeom prst="circularArrow">
                  <a:avLst>
                    <a:gd name="adj1" fmla="val 4688"/>
                    <a:gd name="adj2" fmla="val 299029"/>
                    <a:gd name="adj3" fmla="val 2544411"/>
                    <a:gd name="adj4" fmla="val 17734882"/>
                    <a:gd name="adj5" fmla="val 5469"/>
                  </a:avLst>
                </a:prstGeom>
                <a:solidFill>
                  <a:srgbClr val="ED7D31">
                    <a:lumMod val="60000"/>
                    <a:lumOff val="40000"/>
                  </a:srgbClr>
                </a:solidFill>
                <a:ln>
                  <a:noFill/>
                </a:ln>
                <a:effectLst>
                  <a:outerShdw blurRad="50800" dist="38100" algn="l" rotWithShape="0">
                    <a:prstClr val="black">
                      <a:alpha val="40000"/>
                    </a:prstClr>
                  </a:outerShdw>
                </a:effectLst>
              </p:spPr>
            </p:sp>
            <p:sp>
              <p:nvSpPr>
                <p:cNvPr id="37" name="Circular Arrow 388">
                  <a:extLst>
                    <a:ext uri="{FF2B5EF4-FFF2-40B4-BE49-F238E27FC236}">
                      <a16:creationId xmlns:a16="http://schemas.microsoft.com/office/drawing/2014/main" id="{6CCBB5F7-BC26-4E81-A5E2-4F732C25CEBB}"/>
                    </a:ext>
                  </a:extLst>
                </p:cNvPr>
                <p:cNvSpPr/>
                <p:nvPr/>
              </p:nvSpPr>
              <p:spPr>
                <a:xfrm rot="14466896" flipH="1">
                  <a:off x="5747483" y="2168292"/>
                  <a:ext cx="1684627" cy="3212652"/>
                </a:xfrm>
                <a:prstGeom prst="circularArrow">
                  <a:avLst>
                    <a:gd name="adj1" fmla="val 3993"/>
                    <a:gd name="adj2" fmla="val 299029"/>
                    <a:gd name="adj3" fmla="val 3931445"/>
                    <a:gd name="adj4" fmla="val 20223893"/>
                    <a:gd name="adj5" fmla="val 7803"/>
                  </a:avLst>
                </a:prstGeom>
                <a:solidFill>
                  <a:srgbClr val="FF0000"/>
                </a:solidFill>
                <a:ln>
                  <a:noFill/>
                </a:ln>
                <a:effectLst>
                  <a:outerShdw blurRad="50800" dist="38100" algn="l" rotWithShape="0">
                    <a:prstClr val="black">
                      <a:alpha val="40000"/>
                    </a:prstClr>
                  </a:outerShdw>
                </a:effectLst>
              </p:spPr>
            </p:sp>
            <p:sp>
              <p:nvSpPr>
                <p:cNvPr id="38" name="Circular Arrow 389">
                  <a:extLst>
                    <a:ext uri="{FF2B5EF4-FFF2-40B4-BE49-F238E27FC236}">
                      <a16:creationId xmlns:a16="http://schemas.microsoft.com/office/drawing/2014/main" id="{D5D42142-BE4B-47E6-8586-23C4527FEA2F}"/>
                    </a:ext>
                  </a:extLst>
                </p:cNvPr>
                <p:cNvSpPr/>
                <p:nvPr/>
              </p:nvSpPr>
              <p:spPr>
                <a:xfrm rot="7677296" flipH="1">
                  <a:off x="3950829" y="1361220"/>
                  <a:ext cx="1414240" cy="2326184"/>
                </a:xfrm>
                <a:prstGeom prst="circularArrow">
                  <a:avLst>
                    <a:gd name="adj1" fmla="val 4688"/>
                    <a:gd name="adj2" fmla="val 299029"/>
                    <a:gd name="adj3" fmla="val 2544411"/>
                    <a:gd name="adj4" fmla="val 17734882"/>
                    <a:gd name="adj5" fmla="val 5469"/>
                  </a:avLst>
                </a:prstGeom>
                <a:solidFill>
                  <a:srgbClr val="ED7D31">
                    <a:lumMod val="60000"/>
                    <a:lumOff val="40000"/>
                  </a:srgbClr>
                </a:solidFill>
                <a:ln>
                  <a:noFill/>
                </a:ln>
                <a:effectLst>
                  <a:outerShdw blurRad="50800" dist="38100" algn="l" rotWithShape="0">
                    <a:prstClr val="black">
                      <a:alpha val="40000"/>
                    </a:prstClr>
                  </a:outerShdw>
                </a:effectLst>
              </p:spPr>
            </p:sp>
            <p:sp>
              <p:nvSpPr>
                <p:cNvPr id="39" name="Circular Arrow 390">
                  <a:extLst>
                    <a:ext uri="{FF2B5EF4-FFF2-40B4-BE49-F238E27FC236}">
                      <a16:creationId xmlns:a16="http://schemas.microsoft.com/office/drawing/2014/main" id="{A4062FC1-B888-4ED5-A615-8CEF4207FB47}"/>
                    </a:ext>
                  </a:extLst>
                </p:cNvPr>
                <p:cNvSpPr/>
                <p:nvPr/>
              </p:nvSpPr>
              <p:spPr>
                <a:xfrm rot="3347813" flipH="1">
                  <a:off x="1775892" y="1324943"/>
                  <a:ext cx="1413123" cy="2326184"/>
                </a:xfrm>
                <a:prstGeom prst="circularArrow">
                  <a:avLst>
                    <a:gd name="adj1" fmla="val 4688"/>
                    <a:gd name="adj2" fmla="val 299029"/>
                    <a:gd name="adj3" fmla="val 2544411"/>
                    <a:gd name="adj4" fmla="val 17650586"/>
                    <a:gd name="adj5" fmla="val 5469"/>
                  </a:avLst>
                </a:prstGeom>
                <a:solidFill>
                  <a:srgbClr val="ED7D31">
                    <a:lumMod val="60000"/>
                    <a:lumOff val="40000"/>
                  </a:srgbClr>
                </a:solidFill>
                <a:ln>
                  <a:noFill/>
                </a:ln>
                <a:effectLst>
                  <a:outerShdw blurRad="50800" dist="38100" algn="l" rotWithShape="0">
                    <a:prstClr val="black">
                      <a:alpha val="40000"/>
                    </a:prstClr>
                  </a:outerShdw>
                </a:effectLst>
              </p:spPr>
            </p:sp>
            <p:sp>
              <p:nvSpPr>
                <p:cNvPr id="40" name="Text Box 763">
                  <a:extLst>
                    <a:ext uri="{FF2B5EF4-FFF2-40B4-BE49-F238E27FC236}">
                      <a16:creationId xmlns:a16="http://schemas.microsoft.com/office/drawing/2014/main" id="{0F654CE8-1132-42C2-BFAB-784D98A06ABE}"/>
                    </a:ext>
                  </a:extLst>
                </p:cNvPr>
                <p:cNvSpPr txBox="1">
                  <a:spLocks noChangeArrowheads="1"/>
                </p:cNvSpPr>
                <p:nvPr/>
              </p:nvSpPr>
              <p:spPr bwMode="auto">
                <a:xfrm>
                  <a:off x="2932582" y="6209870"/>
                  <a:ext cx="1203725" cy="149013"/>
                </a:xfrm>
                <a:prstGeom prst="rect">
                  <a:avLst/>
                </a:prstGeom>
                <a:noFill/>
                <a:ln w="9525">
                  <a:noFill/>
                  <a:miter lim="800000"/>
                  <a:headEnd/>
                  <a:tailEnd/>
                </a:ln>
              </p:spPr>
              <p:txBody>
                <a:bodyPr wrap="non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Mosquitoes</a:t>
                  </a:r>
                </a:p>
              </p:txBody>
            </p:sp>
            <p:sp>
              <p:nvSpPr>
                <p:cNvPr id="41" name="Text Box 763">
                  <a:extLst>
                    <a:ext uri="{FF2B5EF4-FFF2-40B4-BE49-F238E27FC236}">
                      <a16:creationId xmlns:a16="http://schemas.microsoft.com/office/drawing/2014/main" id="{7FAF5BA3-CFAA-4FB8-8E21-85A3C9534137}"/>
                    </a:ext>
                  </a:extLst>
                </p:cNvPr>
                <p:cNvSpPr txBox="1">
                  <a:spLocks noChangeArrowheads="1"/>
                </p:cNvSpPr>
                <p:nvPr/>
              </p:nvSpPr>
              <p:spPr bwMode="auto">
                <a:xfrm>
                  <a:off x="534011" y="4632367"/>
                  <a:ext cx="1157687" cy="802462"/>
                </a:xfrm>
                <a:prstGeom prst="rect">
                  <a:avLst/>
                </a:prstGeom>
                <a:noFill/>
                <a:ln w="9525">
                  <a:noFill/>
                  <a:miter lim="800000"/>
                  <a:headEnd/>
                  <a:tailEnd/>
                </a:ln>
              </p:spPr>
              <p:txBody>
                <a:bodyPr wrap="non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Primates </a:t>
                  </a:r>
                </a:p>
                <a:p>
                  <a:pPr defTabSz="457200">
                    <a:lnSpc>
                      <a:spcPct val="0"/>
                    </a:lnSpc>
                    <a:spcBef>
                      <a:spcPts val="1687"/>
                    </a:spcBef>
                    <a:buClr>
                      <a:srgbClr val="001F2C"/>
                    </a:buClr>
                    <a:buSzPct val="80000"/>
                    <a:defRPr/>
                  </a:pPr>
                  <a:r>
                    <a:rPr lang="en-GB" sz="1406" kern="0" dirty="0">
                      <a:solidFill>
                        <a:prstClr val="black"/>
                      </a:solidFill>
                      <a:latin typeface="Calibri" panose="020F0502020204030204"/>
                      <a:cs typeface="ヒラギノ角ゴ ProN W3"/>
                    </a:rPr>
                    <a:t>Chimpanzees</a:t>
                  </a:r>
                </a:p>
                <a:p>
                  <a:pPr defTabSz="457200">
                    <a:lnSpc>
                      <a:spcPct val="0"/>
                    </a:lnSpc>
                    <a:spcBef>
                      <a:spcPts val="1687"/>
                    </a:spcBef>
                    <a:buClr>
                      <a:srgbClr val="001F2C"/>
                    </a:buClr>
                    <a:buSzPct val="80000"/>
                    <a:defRPr/>
                  </a:pPr>
                  <a:r>
                    <a:rPr lang="en-GB" sz="1406" kern="0" dirty="0">
                      <a:solidFill>
                        <a:prstClr val="black"/>
                      </a:solidFill>
                      <a:latin typeface="Calibri" panose="020F0502020204030204"/>
                      <a:cs typeface="ヒラギノ角ゴ ProN W3"/>
                    </a:rPr>
                    <a:t>Monkeys</a:t>
                  </a:r>
                </a:p>
                <a:p>
                  <a:pPr defTabSz="457200">
                    <a:lnSpc>
                      <a:spcPct val="0"/>
                    </a:lnSpc>
                    <a:spcBef>
                      <a:spcPts val="1687"/>
                    </a:spcBef>
                    <a:buClr>
                      <a:srgbClr val="001F2C"/>
                    </a:buClr>
                    <a:buSzPct val="80000"/>
                    <a:defRPr/>
                  </a:pPr>
                  <a:r>
                    <a:rPr lang="en-GB" sz="1406" kern="0" dirty="0">
                      <a:solidFill>
                        <a:prstClr val="black"/>
                      </a:solidFill>
                      <a:latin typeface="Calibri" panose="020F0502020204030204"/>
                      <a:cs typeface="ヒラギノ角ゴ ProN W3"/>
                    </a:rPr>
                    <a:t>Baboons </a:t>
                  </a:r>
                </a:p>
              </p:txBody>
            </p:sp>
            <p:sp>
              <p:nvSpPr>
                <p:cNvPr id="42" name="Circular Arrow 379">
                  <a:extLst>
                    <a:ext uri="{FF2B5EF4-FFF2-40B4-BE49-F238E27FC236}">
                      <a16:creationId xmlns:a16="http://schemas.microsoft.com/office/drawing/2014/main" id="{4979C8F3-0C45-4040-89D3-CC69E9376A44}"/>
                    </a:ext>
                  </a:extLst>
                </p:cNvPr>
                <p:cNvSpPr/>
                <p:nvPr/>
              </p:nvSpPr>
              <p:spPr>
                <a:xfrm rot="6370566" flipH="1">
                  <a:off x="5749430" y="627189"/>
                  <a:ext cx="1684627" cy="3212652"/>
                </a:xfrm>
                <a:prstGeom prst="circularArrow">
                  <a:avLst>
                    <a:gd name="adj1" fmla="val 3993"/>
                    <a:gd name="adj2" fmla="val 299029"/>
                    <a:gd name="adj3" fmla="val 3931445"/>
                    <a:gd name="adj4" fmla="val 18954410"/>
                    <a:gd name="adj5" fmla="val 7803"/>
                  </a:avLst>
                </a:prstGeom>
                <a:solidFill>
                  <a:srgbClr val="FF0000"/>
                </a:solidFill>
                <a:ln>
                  <a:noFill/>
                </a:ln>
                <a:effectLst>
                  <a:outerShdw blurRad="50800" dist="38100" algn="l" rotWithShape="0">
                    <a:prstClr val="black">
                      <a:alpha val="40000"/>
                    </a:prstClr>
                  </a:outerShdw>
                </a:effectLst>
              </p:spPr>
            </p:sp>
            <p:sp>
              <p:nvSpPr>
                <p:cNvPr id="43" name="Rectangle 42">
                  <a:extLst>
                    <a:ext uri="{FF2B5EF4-FFF2-40B4-BE49-F238E27FC236}">
                      <a16:creationId xmlns:a16="http://schemas.microsoft.com/office/drawing/2014/main" id="{FBF73EBC-8158-4DBC-AB71-FF5D9BF0B926}"/>
                    </a:ext>
                  </a:extLst>
                </p:cNvPr>
                <p:cNvSpPr/>
                <p:nvPr/>
              </p:nvSpPr>
              <p:spPr>
                <a:xfrm>
                  <a:off x="7406246" y="1798819"/>
                  <a:ext cx="231986" cy="2378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44" name="Rectangle 43">
                  <a:extLst>
                    <a:ext uri="{FF2B5EF4-FFF2-40B4-BE49-F238E27FC236}">
                      <a16:creationId xmlns:a16="http://schemas.microsoft.com/office/drawing/2014/main" id="{224D9E5C-F50A-48AB-A458-DF23202430D0}"/>
                    </a:ext>
                  </a:extLst>
                </p:cNvPr>
                <p:cNvSpPr/>
                <p:nvPr/>
              </p:nvSpPr>
              <p:spPr>
                <a:xfrm>
                  <a:off x="8253143" y="1689255"/>
                  <a:ext cx="231986" cy="23780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45" name="Rectangle 44">
                  <a:extLst>
                    <a:ext uri="{FF2B5EF4-FFF2-40B4-BE49-F238E27FC236}">
                      <a16:creationId xmlns:a16="http://schemas.microsoft.com/office/drawing/2014/main" id="{B358C11A-C4A4-4AAA-B256-8F4795E85FBC}"/>
                    </a:ext>
                  </a:extLst>
                </p:cNvPr>
                <p:cNvSpPr/>
                <p:nvPr/>
              </p:nvSpPr>
              <p:spPr>
                <a:xfrm>
                  <a:off x="8693984" y="1949183"/>
                  <a:ext cx="210521" cy="1082538"/>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grpSp>
              <p:nvGrpSpPr>
                <p:cNvPr id="46" name="Group 45">
                  <a:extLst>
                    <a:ext uri="{FF2B5EF4-FFF2-40B4-BE49-F238E27FC236}">
                      <a16:creationId xmlns:a16="http://schemas.microsoft.com/office/drawing/2014/main" id="{3DB4ABF3-3AEE-4014-93E1-04B38FE87C6E}"/>
                    </a:ext>
                  </a:extLst>
                </p:cNvPr>
                <p:cNvGrpSpPr/>
                <p:nvPr/>
              </p:nvGrpSpPr>
              <p:grpSpPr>
                <a:xfrm>
                  <a:off x="5058041" y="2771552"/>
                  <a:ext cx="1343689" cy="1749343"/>
                  <a:chOff x="5058041" y="2771552"/>
                  <a:chExt cx="1343689" cy="1749343"/>
                </a:xfrm>
              </p:grpSpPr>
              <p:pic>
                <p:nvPicPr>
                  <p:cNvPr id="142" name="Picture 6" descr="https://cdn-images-1.medium.com/max/2000/1*VyJUe8udCHDxtVDLyVud_A.jpeg">
                    <a:extLst>
                      <a:ext uri="{FF2B5EF4-FFF2-40B4-BE49-F238E27FC236}">
                        <a16:creationId xmlns:a16="http://schemas.microsoft.com/office/drawing/2014/main" id="{E18C7940-0FFF-4829-8668-86AAED8C463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54821" y="2821470"/>
                    <a:ext cx="1246909" cy="1278083"/>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17F7CED9-1CB7-4255-8E96-6DE7D6430B58}"/>
                      </a:ext>
                    </a:extLst>
                  </p:cNvPr>
                  <p:cNvSpPr/>
                  <p:nvPr/>
                </p:nvSpPr>
                <p:spPr>
                  <a:xfrm rot="1122807">
                    <a:off x="5060460" y="2771552"/>
                    <a:ext cx="193533" cy="5263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144" name="Rectangle 143">
                    <a:extLst>
                      <a:ext uri="{FF2B5EF4-FFF2-40B4-BE49-F238E27FC236}">
                        <a16:creationId xmlns:a16="http://schemas.microsoft.com/office/drawing/2014/main" id="{951790AC-C501-448F-835A-2B5B100CEC4B}"/>
                      </a:ext>
                    </a:extLst>
                  </p:cNvPr>
                  <p:cNvSpPr/>
                  <p:nvPr/>
                </p:nvSpPr>
                <p:spPr>
                  <a:xfrm rot="1122807">
                    <a:off x="5058041" y="3806796"/>
                    <a:ext cx="194022" cy="5263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145" name="Rectangle 144">
                    <a:extLst>
                      <a:ext uri="{FF2B5EF4-FFF2-40B4-BE49-F238E27FC236}">
                        <a16:creationId xmlns:a16="http://schemas.microsoft.com/office/drawing/2014/main" id="{3EE85A4D-E916-43B0-86EA-52A4DF3EC1EF}"/>
                      </a:ext>
                    </a:extLst>
                  </p:cNvPr>
                  <p:cNvSpPr/>
                  <p:nvPr/>
                </p:nvSpPr>
                <p:spPr>
                  <a:xfrm rot="1122807">
                    <a:off x="5558187" y="3994515"/>
                    <a:ext cx="193533" cy="5263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grpSp>
            <p:grpSp>
              <p:nvGrpSpPr>
                <p:cNvPr id="47" name="Group 46">
                  <a:extLst>
                    <a:ext uri="{FF2B5EF4-FFF2-40B4-BE49-F238E27FC236}">
                      <a16:creationId xmlns:a16="http://schemas.microsoft.com/office/drawing/2014/main" id="{CEFDC352-0AB5-4F5A-A3C3-1F1BD994636C}"/>
                    </a:ext>
                  </a:extLst>
                </p:cNvPr>
                <p:cNvGrpSpPr/>
                <p:nvPr/>
              </p:nvGrpSpPr>
              <p:grpSpPr>
                <a:xfrm flipH="1">
                  <a:off x="792599" y="3010134"/>
                  <a:ext cx="1483338" cy="1749343"/>
                  <a:chOff x="5058041" y="2771552"/>
                  <a:chExt cx="1343689" cy="1749343"/>
                </a:xfrm>
              </p:grpSpPr>
              <p:pic>
                <p:nvPicPr>
                  <p:cNvPr id="138" name="Picture 6" descr="https://cdn-images-1.medium.com/max/2000/1*VyJUe8udCHDxtVDLyVud_A.jpeg">
                    <a:extLst>
                      <a:ext uri="{FF2B5EF4-FFF2-40B4-BE49-F238E27FC236}">
                        <a16:creationId xmlns:a16="http://schemas.microsoft.com/office/drawing/2014/main" id="{F5435310-A8E5-48D8-949C-3E848A9C723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54821" y="2821470"/>
                    <a:ext cx="1246909" cy="1278083"/>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83211469-1F66-40D9-AA91-0D9EFA45F6BA}"/>
                      </a:ext>
                    </a:extLst>
                  </p:cNvPr>
                  <p:cNvSpPr/>
                  <p:nvPr/>
                </p:nvSpPr>
                <p:spPr>
                  <a:xfrm rot="1122807">
                    <a:off x="5060460" y="2771552"/>
                    <a:ext cx="193533" cy="5263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140" name="Rectangle 139">
                    <a:extLst>
                      <a:ext uri="{FF2B5EF4-FFF2-40B4-BE49-F238E27FC236}">
                        <a16:creationId xmlns:a16="http://schemas.microsoft.com/office/drawing/2014/main" id="{2E798BCB-30BE-4ADB-82D9-30DB3DE43108}"/>
                      </a:ext>
                    </a:extLst>
                  </p:cNvPr>
                  <p:cNvSpPr/>
                  <p:nvPr/>
                </p:nvSpPr>
                <p:spPr>
                  <a:xfrm rot="1122807">
                    <a:off x="5058041" y="3806796"/>
                    <a:ext cx="194022" cy="5263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141" name="Rectangle 140">
                    <a:extLst>
                      <a:ext uri="{FF2B5EF4-FFF2-40B4-BE49-F238E27FC236}">
                        <a16:creationId xmlns:a16="http://schemas.microsoft.com/office/drawing/2014/main" id="{B013904C-61F0-4B22-A4AF-9B8CAA53FC8F}"/>
                      </a:ext>
                    </a:extLst>
                  </p:cNvPr>
                  <p:cNvSpPr/>
                  <p:nvPr/>
                </p:nvSpPr>
                <p:spPr>
                  <a:xfrm rot="1122807">
                    <a:off x="5558187" y="3994515"/>
                    <a:ext cx="193533" cy="526380"/>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grpSp>
            <p:pic>
              <p:nvPicPr>
                <p:cNvPr id="48" name="Picture 8" descr="Image result for zika virus transmission">
                  <a:extLst>
                    <a:ext uri="{FF2B5EF4-FFF2-40B4-BE49-F238E27FC236}">
                      <a16:creationId xmlns:a16="http://schemas.microsoft.com/office/drawing/2014/main" id="{15BC7551-C7B7-42C5-A81A-F83765A533C6}"/>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83195" y="1223937"/>
                  <a:ext cx="984325" cy="11080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Image result for zika virus transmission">
                  <a:extLst>
                    <a:ext uri="{FF2B5EF4-FFF2-40B4-BE49-F238E27FC236}">
                      <a16:creationId xmlns:a16="http://schemas.microsoft.com/office/drawing/2014/main" id="{BD7C1551-964D-4D9B-ABEC-EA11262B5BED}"/>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042283" y="4997428"/>
                  <a:ext cx="984325" cy="1108038"/>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946">
                  <a:extLst>
                    <a:ext uri="{FF2B5EF4-FFF2-40B4-BE49-F238E27FC236}">
                      <a16:creationId xmlns:a16="http://schemas.microsoft.com/office/drawing/2014/main" id="{3097E054-3AE0-4F1A-A3BC-9C357718BF1F}"/>
                    </a:ext>
                  </a:extLst>
                </p:cNvPr>
                <p:cNvGrpSpPr>
                  <a:grpSpLocks/>
                </p:cNvGrpSpPr>
                <p:nvPr/>
              </p:nvGrpSpPr>
              <p:grpSpPr bwMode="auto">
                <a:xfrm>
                  <a:off x="4803392" y="4132580"/>
                  <a:ext cx="575965" cy="502295"/>
                  <a:chOff x="2290" y="1616"/>
                  <a:chExt cx="1180" cy="862"/>
                </a:xfrm>
              </p:grpSpPr>
              <p:sp>
                <p:nvSpPr>
                  <p:cNvPr id="51" name="Line 947">
                    <a:extLst>
                      <a:ext uri="{FF2B5EF4-FFF2-40B4-BE49-F238E27FC236}">
                        <a16:creationId xmlns:a16="http://schemas.microsoft.com/office/drawing/2014/main" id="{024146ED-0177-4430-929E-FD47E03975BD}"/>
                      </a:ext>
                    </a:extLst>
                  </p:cNvPr>
                  <p:cNvSpPr>
                    <a:spLocks noChangeShapeType="1"/>
                  </p:cNvSpPr>
                  <p:nvPr/>
                </p:nvSpPr>
                <p:spPr bwMode="auto">
                  <a:xfrm flipH="1">
                    <a:off x="2956" y="2043"/>
                    <a:ext cx="480" cy="0"/>
                  </a:xfrm>
                  <a:prstGeom prst="line">
                    <a:avLst/>
                  </a:prstGeom>
                  <a:noFill/>
                  <a:ln w="12700">
                    <a:solidFill>
                      <a:srgbClr val="44546A"/>
                    </a:solidFill>
                    <a:round/>
                    <a:headEnd/>
                    <a:tailEnd type="triangle" w="med" len="med"/>
                  </a:ln>
                </p:spPr>
                <p:txBody>
                  <a:bodyPr wrap="none" anchor="ctr"/>
                  <a:lstStyle/>
                  <a:p>
                    <a:pPr defTabSz="457200">
                      <a:defRPr/>
                    </a:pPr>
                    <a:endParaRPr lang="en-US" sz="1266" kern="0">
                      <a:solidFill>
                        <a:prstClr val="black"/>
                      </a:solidFill>
                      <a:latin typeface="Calibri" panose="020F0502020204030204"/>
                    </a:endParaRPr>
                  </a:p>
                </p:txBody>
              </p:sp>
              <p:sp>
                <p:nvSpPr>
                  <p:cNvPr id="52" name="Oval 948">
                    <a:extLst>
                      <a:ext uri="{FF2B5EF4-FFF2-40B4-BE49-F238E27FC236}">
                        <a16:creationId xmlns:a16="http://schemas.microsoft.com/office/drawing/2014/main" id="{C904151D-CD2A-4843-B07F-849360607D2B}"/>
                      </a:ext>
                    </a:extLst>
                  </p:cNvPr>
                  <p:cNvSpPr>
                    <a:spLocks noChangeArrowheads="1"/>
                  </p:cNvSpPr>
                  <p:nvPr/>
                </p:nvSpPr>
                <p:spPr bwMode="auto">
                  <a:xfrm>
                    <a:off x="2558" y="1819"/>
                    <a:ext cx="636" cy="445"/>
                  </a:xfrm>
                  <a:prstGeom prst="ellipse">
                    <a:avLst/>
                  </a:prstGeom>
                  <a:solidFill>
                    <a:srgbClr val="FCFEB9"/>
                  </a:solidFill>
                  <a:ln w="76200" cmpd="tri">
                    <a:solidFill>
                      <a:srgbClr val="F35B1B"/>
                    </a:solidFill>
                    <a:round/>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53" name="Group 949">
                    <a:extLst>
                      <a:ext uri="{FF2B5EF4-FFF2-40B4-BE49-F238E27FC236}">
                        <a16:creationId xmlns:a16="http://schemas.microsoft.com/office/drawing/2014/main" id="{0F86B15B-8F33-4981-8D7B-0B92DD90FF96}"/>
                      </a:ext>
                    </a:extLst>
                  </p:cNvPr>
                  <p:cNvGrpSpPr>
                    <a:grpSpLocks/>
                  </p:cNvGrpSpPr>
                  <p:nvPr/>
                </p:nvGrpSpPr>
                <p:grpSpPr bwMode="auto">
                  <a:xfrm>
                    <a:off x="2826" y="2399"/>
                    <a:ext cx="79" cy="79"/>
                    <a:chOff x="2830" y="3400"/>
                    <a:chExt cx="184" cy="247"/>
                  </a:xfrm>
                </p:grpSpPr>
                <p:sp>
                  <p:nvSpPr>
                    <p:cNvPr id="136" name="Freeform 950">
                      <a:extLst>
                        <a:ext uri="{FF2B5EF4-FFF2-40B4-BE49-F238E27FC236}">
                          <a16:creationId xmlns:a16="http://schemas.microsoft.com/office/drawing/2014/main" id="{75467188-4624-43E0-BDBA-1C079345CB89}"/>
                        </a:ext>
                      </a:extLst>
                    </p:cNvPr>
                    <p:cNvSpPr>
                      <a:spLocks/>
                    </p:cNvSpPr>
                    <p:nvPr/>
                  </p:nvSpPr>
                  <p:spPr bwMode="auto">
                    <a:xfrm>
                      <a:off x="2830" y="3400"/>
                      <a:ext cx="174" cy="236"/>
                    </a:xfrm>
                    <a:custGeom>
                      <a:avLst/>
                      <a:gdLst>
                        <a:gd name="T0" fmla="*/ 173 w 174"/>
                        <a:gd name="T1" fmla="*/ 235 h 236"/>
                        <a:gd name="T2" fmla="*/ 161 w 174"/>
                        <a:gd name="T3" fmla="*/ 235 h 236"/>
                        <a:gd name="T4" fmla="*/ 137 w 174"/>
                        <a:gd name="T5" fmla="*/ 235 h 236"/>
                        <a:gd name="T6" fmla="*/ 124 w 174"/>
                        <a:gd name="T7" fmla="*/ 235 h 236"/>
                        <a:gd name="T8" fmla="*/ 75 w 174"/>
                        <a:gd name="T9" fmla="*/ 224 h 236"/>
                        <a:gd name="T10" fmla="*/ 38 w 174"/>
                        <a:gd name="T11" fmla="*/ 199 h 236"/>
                        <a:gd name="T12" fmla="*/ 12 w 174"/>
                        <a:gd name="T13" fmla="*/ 161 h 236"/>
                        <a:gd name="T14" fmla="*/ 0 w 174"/>
                        <a:gd name="T15" fmla="*/ 123 h 236"/>
                        <a:gd name="T16" fmla="*/ 12 w 174"/>
                        <a:gd name="T17" fmla="*/ 74 h 236"/>
                        <a:gd name="T18" fmla="*/ 38 w 174"/>
                        <a:gd name="T19" fmla="*/ 36 h 236"/>
                        <a:gd name="T20" fmla="*/ 75 w 174"/>
                        <a:gd name="T21" fmla="*/ 11 h 236"/>
                        <a:gd name="T22" fmla="*/ 124 w 174"/>
                        <a:gd name="T23" fmla="*/ 0 h 236"/>
                        <a:gd name="T24" fmla="*/ 173 w 174"/>
                        <a:gd name="T25" fmla="*/ 0 h 236"/>
                        <a:gd name="T26" fmla="*/ 173 w 174"/>
                        <a:gd name="T27" fmla="*/ 235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4"/>
                        <a:gd name="T43" fmla="*/ 0 h 236"/>
                        <a:gd name="T44" fmla="*/ 174 w 174"/>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4" h="236">
                          <a:moveTo>
                            <a:pt x="173" y="235"/>
                          </a:moveTo>
                          <a:lnTo>
                            <a:pt x="161" y="235"/>
                          </a:lnTo>
                          <a:lnTo>
                            <a:pt x="137" y="235"/>
                          </a:lnTo>
                          <a:lnTo>
                            <a:pt x="124" y="235"/>
                          </a:lnTo>
                          <a:lnTo>
                            <a:pt x="75" y="224"/>
                          </a:lnTo>
                          <a:lnTo>
                            <a:pt x="38" y="199"/>
                          </a:lnTo>
                          <a:lnTo>
                            <a:pt x="12" y="161"/>
                          </a:lnTo>
                          <a:lnTo>
                            <a:pt x="0" y="123"/>
                          </a:lnTo>
                          <a:lnTo>
                            <a:pt x="12" y="74"/>
                          </a:lnTo>
                          <a:lnTo>
                            <a:pt x="38" y="36"/>
                          </a:lnTo>
                          <a:lnTo>
                            <a:pt x="75" y="11"/>
                          </a:lnTo>
                          <a:lnTo>
                            <a:pt x="124" y="0"/>
                          </a:lnTo>
                          <a:lnTo>
                            <a:pt x="173" y="0"/>
                          </a:lnTo>
                          <a:lnTo>
                            <a:pt x="173" y="235"/>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37" name="Freeform 951">
                      <a:extLst>
                        <a:ext uri="{FF2B5EF4-FFF2-40B4-BE49-F238E27FC236}">
                          <a16:creationId xmlns:a16="http://schemas.microsoft.com/office/drawing/2014/main" id="{DE6AD6F4-94FD-4602-B214-2B27887B204E}"/>
                        </a:ext>
                      </a:extLst>
                    </p:cNvPr>
                    <p:cNvSpPr>
                      <a:spLocks/>
                    </p:cNvSpPr>
                    <p:nvPr/>
                  </p:nvSpPr>
                  <p:spPr bwMode="auto">
                    <a:xfrm>
                      <a:off x="2835" y="3402"/>
                      <a:ext cx="179" cy="245"/>
                    </a:xfrm>
                    <a:custGeom>
                      <a:avLst/>
                      <a:gdLst>
                        <a:gd name="T0" fmla="*/ 178 w 179"/>
                        <a:gd name="T1" fmla="*/ 244 h 245"/>
                        <a:gd name="T2" fmla="*/ 166 w 179"/>
                        <a:gd name="T3" fmla="*/ 244 h 245"/>
                        <a:gd name="T4" fmla="*/ 141 w 179"/>
                        <a:gd name="T5" fmla="*/ 244 h 245"/>
                        <a:gd name="T6" fmla="*/ 127 w 179"/>
                        <a:gd name="T7" fmla="*/ 244 h 245"/>
                        <a:gd name="T8" fmla="*/ 77 w 179"/>
                        <a:gd name="T9" fmla="*/ 233 h 245"/>
                        <a:gd name="T10" fmla="*/ 38 w 179"/>
                        <a:gd name="T11" fmla="*/ 206 h 245"/>
                        <a:gd name="T12" fmla="*/ 12 w 179"/>
                        <a:gd name="T13" fmla="*/ 165 h 245"/>
                        <a:gd name="T14" fmla="*/ 0 w 179"/>
                        <a:gd name="T15" fmla="*/ 127 h 245"/>
                        <a:gd name="T16" fmla="*/ 12 w 179"/>
                        <a:gd name="T17" fmla="*/ 78 h 245"/>
                        <a:gd name="T18" fmla="*/ 38 w 179"/>
                        <a:gd name="T19" fmla="*/ 38 h 245"/>
                        <a:gd name="T20" fmla="*/ 77 w 179"/>
                        <a:gd name="T21" fmla="*/ 11 h 245"/>
                        <a:gd name="T22" fmla="*/ 127 w 179"/>
                        <a:gd name="T23" fmla="*/ 0 h 245"/>
                        <a:gd name="T24" fmla="*/ 178 w 179"/>
                        <a:gd name="T25" fmla="*/ 0 h 245"/>
                        <a:gd name="T26" fmla="*/ 178 w 179"/>
                        <a:gd name="T27" fmla="*/ 244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245"/>
                        <a:gd name="T44" fmla="*/ 179 w 179"/>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245">
                          <a:moveTo>
                            <a:pt x="178" y="244"/>
                          </a:moveTo>
                          <a:lnTo>
                            <a:pt x="166" y="244"/>
                          </a:lnTo>
                          <a:lnTo>
                            <a:pt x="141" y="244"/>
                          </a:lnTo>
                          <a:lnTo>
                            <a:pt x="127" y="244"/>
                          </a:lnTo>
                          <a:lnTo>
                            <a:pt x="77" y="233"/>
                          </a:lnTo>
                          <a:lnTo>
                            <a:pt x="38" y="206"/>
                          </a:lnTo>
                          <a:lnTo>
                            <a:pt x="12" y="165"/>
                          </a:lnTo>
                          <a:lnTo>
                            <a:pt x="0" y="127"/>
                          </a:lnTo>
                          <a:lnTo>
                            <a:pt x="12" y="78"/>
                          </a:lnTo>
                          <a:lnTo>
                            <a:pt x="38" y="38"/>
                          </a:lnTo>
                          <a:lnTo>
                            <a:pt x="77" y="11"/>
                          </a:lnTo>
                          <a:lnTo>
                            <a:pt x="127" y="0"/>
                          </a:lnTo>
                          <a:lnTo>
                            <a:pt x="178" y="0"/>
                          </a:lnTo>
                          <a:lnTo>
                            <a:pt x="178" y="244"/>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54" name="Group 952">
                    <a:extLst>
                      <a:ext uri="{FF2B5EF4-FFF2-40B4-BE49-F238E27FC236}">
                        <a16:creationId xmlns:a16="http://schemas.microsoft.com/office/drawing/2014/main" id="{2E578E2D-73C9-4174-A6BB-2B433D734264}"/>
                      </a:ext>
                    </a:extLst>
                  </p:cNvPr>
                  <p:cNvGrpSpPr>
                    <a:grpSpLocks/>
                  </p:cNvGrpSpPr>
                  <p:nvPr/>
                </p:nvGrpSpPr>
                <p:grpSpPr bwMode="auto">
                  <a:xfrm>
                    <a:off x="2908" y="2399"/>
                    <a:ext cx="82" cy="79"/>
                    <a:chOff x="3025" y="3400"/>
                    <a:chExt cx="191" cy="247"/>
                  </a:xfrm>
                </p:grpSpPr>
                <p:sp>
                  <p:nvSpPr>
                    <p:cNvPr id="134" name="Freeform 953">
                      <a:extLst>
                        <a:ext uri="{FF2B5EF4-FFF2-40B4-BE49-F238E27FC236}">
                          <a16:creationId xmlns:a16="http://schemas.microsoft.com/office/drawing/2014/main" id="{BAB35874-D504-4A36-AAC0-4F58CFEB499F}"/>
                        </a:ext>
                      </a:extLst>
                    </p:cNvPr>
                    <p:cNvSpPr>
                      <a:spLocks/>
                    </p:cNvSpPr>
                    <p:nvPr/>
                  </p:nvSpPr>
                  <p:spPr bwMode="auto">
                    <a:xfrm>
                      <a:off x="3025" y="3400"/>
                      <a:ext cx="182" cy="236"/>
                    </a:xfrm>
                    <a:custGeom>
                      <a:avLst/>
                      <a:gdLst>
                        <a:gd name="T0" fmla="*/ 0 w 182"/>
                        <a:gd name="T1" fmla="*/ 0 h 236"/>
                        <a:gd name="T2" fmla="*/ 12 w 182"/>
                        <a:gd name="T3" fmla="*/ 0 h 236"/>
                        <a:gd name="T4" fmla="*/ 24 w 182"/>
                        <a:gd name="T5" fmla="*/ 0 h 236"/>
                        <a:gd name="T6" fmla="*/ 50 w 182"/>
                        <a:gd name="T7" fmla="*/ 0 h 236"/>
                        <a:gd name="T8" fmla="*/ 60 w 182"/>
                        <a:gd name="T9" fmla="*/ 0 h 236"/>
                        <a:gd name="T10" fmla="*/ 97 w 182"/>
                        <a:gd name="T11" fmla="*/ 11 h 236"/>
                        <a:gd name="T12" fmla="*/ 145 w 182"/>
                        <a:gd name="T13" fmla="*/ 36 h 236"/>
                        <a:gd name="T14" fmla="*/ 169 w 182"/>
                        <a:gd name="T15" fmla="*/ 74 h 236"/>
                        <a:gd name="T16" fmla="*/ 181 w 182"/>
                        <a:gd name="T17" fmla="*/ 123 h 236"/>
                        <a:gd name="T18" fmla="*/ 169 w 182"/>
                        <a:gd name="T19" fmla="*/ 161 h 236"/>
                        <a:gd name="T20" fmla="*/ 145 w 182"/>
                        <a:gd name="T21" fmla="*/ 199 h 236"/>
                        <a:gd name="T22" fmla="*/ 97 w 182"/>
                        <a:gd name="T23" fmla="*/ 224 h 236"/>
                        <a:gd name="T24" fmla="*/ 60 w 182"/>
                        <a:gd name="T25" fmla="*/ 235 h 236"/>
                        <a:gd name="T26" fmla="*/ 50 w 182"/>
                        <a:gd name="T27" fmla="*/ 235 h 236"/>
                        <a:gd name="T28" fmla="*/ 36 w 182"/>
                        <a:gd name="T29" fmla="*/ 235 h 236"/>
                        <a:gd name="T30" fmla="*/ 24 w 182"/>
                        <a:gd name="T31" fmla="*/ 235 h 236"/>
                        <a:gd name="T32" fmla="*/ 0 w 182"/>
                        <a:gd name="T33" fmla="*/ 235 h 236"/>
                        <a:gd name="T34" fmla="*/ 0 w 182"/>
                        <a:gd name="T35" fmla="*/ 0 h 2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236"/>
                        <a:gd name="T56" fmla="*/ 182 w 182"/>
                        <a:gd name="T57" fmla="*/ 236 h 2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236">
                          <a:moveTo>
                            <a:pt x="0" y="0"/>
                          </a:moveTo>
                          <a:lnTo>
                            <a:pt x="12" y="0"/>
                          </a:lnTo>
                          <a:lnTo>
                            <a:pt x="24" y="0"/>
                          </a:lnTo>
                          <a:lnTo>
                            <a:pt x="50" y="0"/>
                          </a:lnTo>
                          <a:lnTo>
                            <a:pt x="60" y="0"/>
                          </a:lnTo>
                          <a:lnTo>
                            <a:pt x="97" y="11"/>
                          </a:lnTo>
                          <a:lnTo>
                            <a:pt x="145" y="36"/>
                          </a:lnTo>
                          <a:lnTo>
                            <a:pt x="169" y="74"/>
                          </a:lnTo>
                          <a:lnTo>
                            <a:pt x="181" y="123"/>
                          </a:lnTo>
                          <a:lnTo>
                            <a:pt x="169" y="161"/>
                          </a:lnTo>
                          <a:lnTo>
                            <a:pt x="145" y="199"/>
                          </a:lnTo>
                          <a:lnTo>
                            <a:pt x="97" y="224"/>
                          </a:lnTo>
                          <a:lnTo>
                            <a:pt x="60" y="235"/>
                          </a:lnTo>
                          <a:lnTo>
                            <a:pt x="50" y="235"/>
                          </a:lnTo>
                          <a:lnTo>
                            <a:pt x="36" y="235"/>
                          </a:lnTo>
                          <a:lnTo>
                            <a:pt x="24" y="235"/>
                          </a:lnTo>
                          <a:lnTo>
                            <a:pt x="0" y="235"/>
                          </a:lnTo>
                          <a:lnTo>
                            <a:pt x="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35" name="Freeform 954">
                      <a:extLst>
                        <a:ext uri="{FF2B5EF4-FFF2-40B4-BE49-F238E27FC236}">
                          <a16:creationId xmlns:a16="http://schemas.microsoft.com/office/drawing/2014/main" id="{1CB49100-CEFE-446C-AFCC-564248D66B89}"/>
                        </a:ext>
                      </a:extLst>
                    </p:cNvPr>
                    <p:cNvSpPr>
                      <a:spLocks/>
                    </p:cNvSpPr>
                    <p:nvPr/>
                  </p:nvSpPr>
                  <p:spPr bwMode="auto">
                    <a:xfrm>
                      <a:off x="3025" y="3402"/>
                      <a:ext cx="191" cy="245"/>
                    </a:xfrm>
                    <a:custGeom>
                      <a:avLst/>
                      <a:gdLst>
                        <a:gd name="T0" fmla="*/ 0 w 191"/>
                        <a:gd name="T1" fmla="*/ 0 h 245"/>
                        <a:gd name="T2" fmla="*/ 12 w 191"/>
                        <a:gd name="T3" fmla="*/ 0 h 245"/>
                        <a:gd name="T4" fmla="*/ 26 w 191"/>
                        <a:gd name="T5" fmla="*/ 0 h 245"/>
                        <a:gd name="T6" fmla="*/ 51 w 191"/>
                        <a:gd name="T7" fmla="*/ 0 h 245"/>
                        <a:gd name="T8" fmla="*/ 63 w 191"/>
                        <a:gd name="T9" fmla="*/ 0 h 245"/>
                        <a:gd name="T10" fmla="*/ 101 w 191"/>
                        <a:gd name="T11" fmla="*/ 11 h 245"/>
                        <a:gd name="T12" fmla="*/ 153 w 191"/>
                        <a:gd name="T13" fmla="*/ 38 h 245"/>
                        <a:gd name="T14" fmla="*/ 178 w 191"/>
                        <a:gd name="T15" fmla="*/ 78 h 245"/>
                        <a:gd name="T16" fmla="*/ 190 w 191"/>
                        <a:gd name="T17" fmla="*/ 127 h 245"/>
                        <a:gd name="T18" fmla="*/ 178 w 191"/>
                        <a:gd name="T19" fmla="*/ 165 h 245"/>
                        <a:gd name="T20" fmla="*/ 153 w 191"/>
                        <a:gd name="T21" fmla="*/ 206 h 245"/>
                        <a:gd name="T22" fmla="*/ 101 w 191"/>
                        <a:gd name="T23" fmla="*/ 233 h 245"/>
                        <a:gd name="T24" fmla="*/ 63 w 191"/>
                        <a:gd name="T25" fmla="*/ 244 h 245"/>
                        <a:gd name="T26" fmla="*/ 51 w 191"/>
                        <a:gd name="T27" fmla="*/ 244 h 245"/>
                        <a:gd name="T28" fmla="*/ 38 w 191"/>
                        <a:gd name="T29" fmla="*/ 244 h 245"/>
                        <a:gd name="T30" fmla="*/ 26 w 191"/>
                        <a:gd name="T31" fmla="*/ 244 h 245"/>
                        <a:gd name="T32" fmla="*/ 0 w 191"/>
                        <a:gd name="T33" fmla="*/ 244 h 245"/>
                        <a:gd name="T34" fmla="*/ 0 w 191"/>
                        <a:gd name="T35" fmla="*/ 0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1"/>
                        <a:gd name="T55" fmla="*/ 0 h 245"/>
                        <a:gd name="T56" fmla="*/ 191 w 191"/>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1" h="245">
                          <a:moveTo>
                            <a:pt x="0" y="0"/>
                          </a:moveTo>
                          <a:lnTo>
                            <a:pt x="12" y="0"/>
                          </a:lnTo>
                          <a:lnTo>
                            <a:pt x="26" y="0"/>
                          </a:lnTo>
                          <a:lnTo>
                            <a:pt x="51" y="0"/>
                          </a:lnTo>
                          <a:lnTo>
                            <a:pt x="63" y="0"/>
                          </a:lnTo>
                          <a:lnTo>
                            <a:pt x="101" y="11"/>
                          </a:lnTo>
                          <a:lnTo>
                            <a:pt x="153" y="38"/>
                          </a:lnTo>
                          <a:lnTo>
                            <a:pt x="178" y="78"/>
                          </a:lnTo>
                          <a:lnTo>
                            <a:pt x="190" y="127"/>
                          </a:lnTo>
                          <a:lnTo>
                            <a:pt x="178" y="165"/>
                          </a:lnTo>
                          <a:lnTo>
                            <a:pt x="153" y="206"/>
                          </a:lnTo>
                          <a:lnTo>
                            <a:pt x="101" y="233"/>
                          </a:lnTo>
                          <a:lnTo>
                            <a:pt x="63" y="244"/>
                          </a:lnTo>
                          <a:lnTo>
                            <a:pt x="51" y="244"/>
                          </a:lnTo>
                          <a:lnTo>
                            <a:pt x="38" y="244"/>
                          </a:lnTo>
                          <a:lnTo>
                            <a:pt x="26" y="244"/>
                          </a:lnTo>
                          <a:lnTo>
                            <a:pt x="0" y="244"/>
                          </a:lnTo>
                          <a:lnTo>
                            <a:pt x="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55" name="Rectangle 955">
                    <a:extLst>
                      <a:ext uri="{FF2B5EF4-FFF2-40B4-BE49-F238E27FC236}">
                        <a16:creationId xmlns:a16="http://schemas.microsoft.com/office/drawing/2014/main" id="{5A50AC0C-32B0-4488-B774-2EA93D0C7441}"/>
                      </a:ext>
                    </a:extLst>
                  </p:cNvPr>
                  <p:cNvSpPr>
                    <a:spLocks noChangeArrowheads="1"/>
                  </p:cNvSpPr>
                  <p:nvPr/>
                </p:nvSpPr>
                <p:spPr bwMode="auto">
                  <a:xfrm>
                    <a:off x="2900" y="2307"/>
                    <a:ext cx="10" cy="7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56" name="Rectangle 956">
                    <a:extLst>
                      <a:ext uri="{FF2B5EF4-FFF2-40B4-BE49-F238E27FC236}">
                        <a16:creationId xmlns:a16="http://schemas.microsoft.com/office/drawing/2014/main" id="{FB28E41F-3A21-4F6F-B348-D8895B4F0B3F}"/>
                      </a:ext>
                    </a:extLst>
                  </p:cNvPr>
                  <p:cNvSpPr>
                    <a:spLocks noChangeArrowheads="1"/>
                  </p:cNvSpPr>
                  <p:nvPr/>
                </p:nvSpPr>
                <p:spPr bwMode="auto">
                  <a:xfrm>
                    <a:off x="2889" y="2255"/>
                    <a:ext cx="3" cy="131"/>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57" name="Group 957">
                    <a:extLst>
                      <a:ext uri="{FF2B5EF4-FFF2-40B4-BE49-F238E27FC236}">
                        <a16:creationId xmlns:a16="http://schemas.microsoft.com/office/drawing/2014/main" id="{EDE68049-308C-4FD0-A656-13118EDD8FDA}"/>
                      </a:ext>
                    </a:extLst>
                  </p:cNvPr>
                  <p:cNvGrpSpPr>
                    <a:grpSpLocks/>
                  </p:cNvGrpSpPr>
                  <p:nvPr/>
                </p:nvGrpSpPr>
                <p:grpSpPr bwMode="auto">
                  <a:xfrm>
                    <a:off x="2789" y="1616"/>
                    <a:ext cx="76" cy="76"/>
                    <a:chOff x="2742" y="968"/>
                    <a:chExt cx="180" cy="233"/>
                  </a:xfrm>
                </p:grpSpPr>
                <p:sp>
                  <p:nvSpPr>
                    <p:cNvPr id="132" name="Freeform 958">
                      <a:extLst>
                        <a:ext uri="{FF2B5EF4-FFF2-40B4-BE49-F238E27FC236}">
                          <a16:creationId xmlns:a16="http://schemas.microsoft.com/office/drawing/2014/main" id="{74C60DD9-5EF9-4008-89CB-BE5D2FEA083D}"/>
                        </a:ext>
                      </a:extLst>
                    </p:cNvPr>
                    <p:cNvSpPr>
                      <a:spLocks/>
                    </p:cNvSpPr>
                    <p:nvPr/>
                  </p:nvSpPr>
                  <p:spPr bwMode="auto">
                    <a:xfrm>
                      <a:off x="2742" y="968"/>
                      <a:ext cx="171" cy="222"/>
                    </a:xfrm>
                    <a:custGeom>
                      <a:avLst/>
                      <a:gdLst>
                        <a:gd name="T0" fmla="*/ 170 w 171"/>
                        <a:gd name="T1" fmla="*/ 0 h 222"/>
                        <a:gd name="T2" fmla="*/ 158 w 171"/>
                        <a:gd name="T3" fmla="*/ 0 h 222"/>
                        <a:gd name="T4" fmla="*/ 134 w 171"/>
                        <a:gd name="T5" fmla="*/ 0 h 222"/>
                        <a:gd name="T6" fmla="*/ 122 w 171"/>
                        <a:gd name="T7" fmla="*/ 0 h 222"/>
                        <a:gd name="T8" fmla="*/ 72 w 171"/>
                        <a:gd name="T9" fmla="*/ 0 h 222"/>
                        <a:gd name="T10" fmla="*/ 36 w 171"/>
                        <a:gd name="T11" fmla="*/ 25 h 222"/>
                        <a:gd name="T12" fmla="*/ 12 w 171"/>
                        <a:gd name="T13" fmla="*/ 60 h 222"/>
                        <a:gd name="T14" fmla="*/ 0 w 171"/>
                        <a:gd name="T15" fmla="*/ 111 h 222"/>
                        <a:gd name="T16" fmla="*/ 12 w 171"/>
                        <a:gd name="T17" fmla="*/ 161 h 222"/>
                        <a:gd name="T18" fmla="*/ 36 w 171"/>
                        <a:gd name="T19" fmla="*/ 196 h 222"/>
                        <a:gd name="T20" fmla="*/ 72 w 171"/>
                        <a:gd name="T21" fmla="*/ 221 h 222"/>
                        <a:gd name="T22" fmla="*/ 122 w 171"/>
                        <a:gd name="T23" fmla="*/ 221 h 222"/>
                        <a:gd name="T24" fmla="*/ 170 w 171"/>
                        <a:gd name="T25" fmla="*/ 221 h 222"/>
                        <a:gd name="T26" fmla="*/ 170 w 171"/>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1"/>
                        <a:gd name="T43" fmla="*/ 0 h 222"/>
                        <a:gd name="T44" fmla="*/ 171 w 171"/>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1" h="222">
                          <a:moveTo>
                            <a:pt x="170" y="0"/>
                          </a:moveTo>
                          <a:lnTo>
                            <a:pt x="158" y="0"/>
                          </a:lnTo>
                          <a:lnTo>
                            <a:pt x="134" y="0"/>
                          </a:lnTo>
                          <a:lnTo>
                            <a:pt x="122" y="0"/>
                          </a:lnTo>
                          <a:lnTo>
                            <a:pt x="72" y="0"/>
                          </a:lnTo>
                          <a:lnTo>
                            <a:pt x="36" y="25"/>
                          </a:lnTo>
                          <a:lnTo>
                            <a:pt x="12" y="60"/>
                          </a:lnTo>
                          <a:lnTo>
                            <a:pt x="0" y="111"/>
                          </a:lnTo>
                          <a:lnTo>
                            <a:pt x="12" y="161"/>
                          </a:lnTo>
                          <a:lnTo>
                            <a:pt x="36" y="196"/>
                          </a:lnTo>
                          <a:lnTo>
                            <a:pt x="72" y="221"/>
                          </a:lnTo>
                          <a:lnTo>
                            <a:pt x="122" y="221"/>
                          </a:lnTo>
                          <a:lnTo>
                            <a:pt x="170" y="221"/>
                          </a:lnTo>
                          <a:lnTo>
                            <a:pt x="170"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33" name="Freeform 959">
                      <a:extLst>
                        <a:ext uri="{FF2B5EF4-FFF2-40B4-BE49-F238E27FC236}">
                          <a16:creationId xmlns:a16="http://schemas.microsoft.com/office/drawing/2014/main" id="{5B62260B-94F5-4374-9149-A31501389993}"/>
                        </a:ext>
                      </a:extLst>
                    </p:cNvPr>
                    <p:cNvSpPr>
                      <a:spLocks/>
                    </p:cNvSpPr>
                    <p:nvPr/>
                  </p:nvSpPr>
                  <p:spPr bwMode="auto">
                    <a:xfrm>
                      <a:off x="2742" y="970"/>
                      <a:ext cx="180" cy="231"/>
                    </a:xfrm>
                    <a:custGeom>
                      <a:avLst/>
                      <a:gdLst>
                        <a:gd name="T0" fmla="*/ 179 w 180"/>
                        <a:gd name="T1" fmla="*/ 0 h 231"/>
                        <a:gd name="T2" fmla="*/ 167 w 180"/>
                        <a:gd name="T3" fmla="*/ 0 h 231"/>
                        <a:gd name="T4" fmla="*/ 141 w 180"/>
                        <a:gd name="T5" fmla="*/ 0 h 231"/>
                        <a:gd name="T6" fmla="*/ 129 w 180"/>
                        <a:gd name="T7" fmla="*/ 0 h 231"/>
                        <a:gd name="T8" fmla="*/ 78 w 180"/>
                        <a:gd name="T9" fmla="*/ 0 h 231"/>
                        <a:gd name="T10" fmla="*/ 38 w 180"/>
                        <a:gd name="T11" fmla="*/ 27 h 231"/>
                        <a:gd name="T12" fmla="*/ 12 w 180"/>
                        <a:gd name="T13" fmla="*/ 62 h 231"/>
                        <a:gd name="T14" fmla="*/ 0 w 180"/>
                        <a:gd name="T15" fmla="*/ 116 h 231"/>
                        <a:gd name="T16" fmla="*/ 12 w 180"/>
                        <a:gd name="T17" fmla="*/ 167 h 231"/>
                        <a:gd name="T18" fmla="*/ 38 w 180"/>
                        <a:gd name="T19" fmla="*/ 203 h 231"/>
                        <a:gd name="T20" fmla="*/ 78 w 180"/>
                        <a:gd name="T21" fmla="*/ 230 h 231"/>
                        <a:gd name="T22" fmla="*/ 129 w 180"/>
                        <a:gd name="T23" fmla="*/ 230 h 231"/>
                        <a:gd name="T24" fmla="*/ 179 w 180"/>
                        <a:gd name="T25" fmla="*/ 230 h 231"/>
                        <a:gd name="T26" fmla="*/ 179 w 180"/>
                        <a:gd name="T27" fmla="*/ 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231"/>
                        <a:gd name="T44" fmla="*/ 180 w 180"/>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231">
                          <a:moveTo>
                            <a:pt x="179" y="0"/>
                          </a:moveTo>
                          <a:lnTo>
                            <a:pt x="167" y="0"/>
                          </a:lnTo>
                          <a:lnTo>
                            <a:pt x="141" y="0"/>
                          </a:lnTo>
                          <a:lnTo>
                            <a:pt x="129" y="0"/>
                          </a:lnTo>
                          <a:lnTo>
                            <a:pt x="78" y="0"/>
                          </a:lnTo>
                          <a:lnTo>
                            <a:pt x="38" y="27"/>
                          </a:lnTo>
                          <a:lnTo>
                            <a:pt x="12" y="62"/>
                          </a:lnTo>
                          <a:lnTo>
                            <a:pt x="0" y="116"/>
                          </a:lnTo>
                          <a:lnTo>
                            <a:pt x="12" y="167"/>
                          </a:lnTo>
                          <a:lnTo>
                            <a:pt x="38" y="203"/>
                          </a:lnTo>
                          <a:lnTo>
                            <a:pt x="78" y="230"/>
                          </a:lnTo>
                          <a:lnTo>
                            <a:pt x="129" y="230"/>
                          </a:lnTo>
                          <a:lnTo>
                            <a:pt x="179" y="230"/>
                          </a:lnTo>
                          <a:lnTo>
                            <a:pt x="179"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58" name="Group 960">
                    <a:extLst>
                      <a:ext uri="{FF2B5EF4-FFF2-40B4-BE49-F238E27FC236}">
                        <a16:creationId xmlns:a16="http://schemas.microsoft.com/office/drawing/2014/main" id="{9B9ECF53-DAB9-424C-8B85-F4A4B091ABB8}"/>
                      </a:ext>
                    </a:extLst>
                  </p:cNvPr>
                  <p:cNvGrpSpPr>
                    <a:grpSpLocks/>
                  </p:cNvGrpSpPr>
                  <p:nvPr/>
                </p:nvGrpSpPr>
                <p:grpSpPr bwMode="auto">
                  <a:xfrm>
                    <a:off x="2871" y="1616"/>
                    <a:ext cx="85" cy="76"/>
                    <a:chOff x="2932" y="968"/>
                    <a:chExt cx="200" cy="233"/>
                  </a:xfrm>
                </p:grpSpPr>
                <p:sp>
                  <p:nvSpPr>
                    <p:cNvPr id="130" name="Freeform 961">
                      <a:extLst>
                        <a:ext uri="{FF2B5EF4-FFF2-40B4-BE49-F238E27FC236}">
                          <a16:creationId xmlns:a16="http://schemas.microsoft.com/office/drawing/2014/main" id="{6BA1D9E2-E744-446E-83F8-38028B3BB27D}"/>
                        </a:ext>
                      </a:extLst>
                    </p:cNvPr>
                    <p:cNvSpPr>
                      <a:spLocks/>
                    </p:cNvSpPr>
                    <p:nvPr/>
                  </p:nvSpPr>
                  <p:spPr bwMode="auto">
                    <a:xfrm>
                      <a:off x="2932" y="968"/>
                      <a:ext cx="188" cy="222"/>
                    </a:xfrm>
                    <a:custGeom>
                      <a:avLst/>
                      <a:gdLst>
                        <a:gd name="T0" fmla="*/ 0 w 188"/>
                        <a:gd name="T1" fmla="*/ 221 h 222"/>
                        <a:gd name="T2" fmla="*/ 12 w 188"/>
                        <a:gd name="T3" fmla="*/ 221 h 222"/>
                        <a:gd name="T4" fmla="*/ 24 w 188"/>
                        <a:gd name="T5" fmla="*/ 221 h 222"/>
                        <a:gd name="T6" fmla="*/ 50 w 188"/>
                        <a:gd name="T7" fmla="*/ 221 h 222"/>
                        <a:gd name="T8" fmla="*/ 62 w 188"/>
                        <a:gd name="T9" fmla="*/ 221 h 222"/>
                        <a:gd name="T10" fmla="*/ 99 w 188"/>
                        <a:gd name="T11" fmla="*/ 221 h 222"/>
                        <a:gd name="T12" fmla="*/ 149 w 188"/>
                        <a:gd name="T13" fmla="*/ 196 h 222"/>
                        <a:gd name="T14" fmla="*/ 175 w 188"/>
                        <a:gd name="T15" fmla="*/ 161 h 222"/>
                        <a:gd name="T16" fmla="*/ 187 w 188"/>
                        <a:gd name="T17" fmla="*/ 111 h 222"/>
                        <a:gd name="T18" fmla="*/ 175 w 188"/>
                        <a:gd name="T19" fmla="*/ 60 h 222"/>
                        <a:gd name="T20" fmla="*/ 149 w 188"/>
                        <a:gd name="T21" fmla="*/ 25 h 222"/>
                        <a:gd name="T22" fmla="*/ 99 w 188"/>
                        <a:gd name="T23" fmla="*/ 0 h 222"/>
                        <a:gd name="T24" fmla="*/ 62 w 188"/>
                        <a:gd name="T25" fmla="*/ 0 h 222"/>
                        <a:gd name="T26" fmla="*/ 50 w 188"/>
                        <a:gd name="T27" fmla="*/ 0 h 222"/>
                        <a:gd name="T28" fmla="*/ 38 w 188"/>
                        <a:gd name="T29" fmla="*/ 0 h 222"/>
                        <a:gd name="T30" fmla="*/ 24 w 188"/>
                        <a:gd name="T31" fmla="*/ 0 h 222"/>
                        <a:gd name="T32" fmla="*/ 0 w 188"/>
                        <a:gd name="T33" fmla="*/ 0 h 222"/>
                        <a:gd name="T34" fmla="*/ 0 w 188"/>
                        <a:gd name="T35" fmla="*/ 221 h 2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8"/>
                        <a:gd name="T55" fmla="*/ 0 h 222"/>
                        <a:gd name="T56" fmla="*/ 188 w 188"/>
                        <a:gd name="T57" fmla="*/ 222 h 2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8" h="222">
                          <a:moveTo>
                            <a:pt x="0" y="221"/>
                          </a:moveTo>
                          <a:lnTo>
                            <a:pt x="12" y="221"/>
                          </a:lnTo>
                          <a:lnTo>
                            <a:pt x="24" y="221"/>
                          </a:lnTo>
                          <a:lnTo>
                            <a:pt x="50" y="221"/>
                          </a:lnTo>
                          <a:lnTo>
                            <a:pt x="62" y="221"/>
                          </a:lnTo>
                          <a:lnTo>
                            <a:pt x="99" y="221"/>
                          </a:lnTo>
                          <a:lnTo>
                            <a:pt x="149" y="196"/>
                          </a:lnTo>
                          <a:lnTo>
                            <a:pt x="175" y="161"/>
                          </a:lnTo>
                          <a:lnTo>
                            <a:pt x="187" y="111"/>
                          </a:lnTo>
                          <a:lnTo>
                            <a:pt x="175" y="60"/>
                          </a:lnTo>
                          <a:lnTo>
                            <a:pt x="149" y="25"/>
                          </a:lnTo>
                          <a:lnTo>
                            <a:pt x="99" y="0"/>
                          </a:lnTo>
                          <a:lnTo>
                            <a:pt x="62" y="0"/>
                          </a:lnTo>
                          <a:lnTo>
                            <a:pt x="50" y="0"/>
                          </a:lnTo>
                          <a:lnTo>
                            <a:pt x="38" y="0"/>
                          </a:lnTo>
                          <a:lnTo>
                            <a:pt x="24" y="0"/>
                          </a:lnTo>
                          <a:lnTo>
                            <a:pt x="0" y="0"/>
                          </a:lnTo>
                          <a:lnTo>
                            <a:pt x="0" y="221"/>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31" name="Freeform 962">
                      <a:extLst>
                        <a:ext uri="{FF2B5EF4-FFF2-40B4-BE49-F238E27FC236}">
                          <a16:creationId xmlns:a16="http://schemas.microsoft.com/office/drawing/2014/main" id="{85DD186A-EE76-4F4F-8209-95C6CE10A24D}"/>
                        </a:ext>
                      </a:extLst>
                    </p:cNvPr>
                    <p:cNvSpPr>
                      <a:spLocks/>
                    </p:cNvSpPr>
                    <p:nvPr/>
                  </p:nvSpPr>
                  <p:spPr bwMode="auto">
                    <a:xfrm>
                      <a:off x="2934" y="970"/>
                      <a:ext cx="198" cy="231"/>
                    </a:xfrm>
                    <a:custGeom>
                      <a:avLst/>
                      <a:gdLst>
                        <a:gd name="T0" fmla="*/ 0 w 198"/>
                        <a:gd name="T1" fmla="*/ 230 h 231"/>
                        <a:gd name="T2" fmla="*/ 14 w 198"/>
                        <a:gd name="T3" fmla="*/ 230 h 231"/>
                        <a:gd name="T4" fmla="*/ 26 w 198"/>
                        <a:gd name="T5" fmla="*/ 230 h 231"/>
                        <a:gd name="T6" fmla="*/ 54 w 198"/>
                        <a:gd name="T7" fmla="*/ 230 h 231"/>
                        <a:gd name="T8" fmla="*/ 66 w 198"/>
                        <a:gd name="T9" fmla="*/ 230 h 231"/>
                        <a:gd name="T10" fmla="*/ 104 w 198"/>
                        <a:gd name="T11" fmla="*/ 230 h 231"/>
                        <a:gd name="T12" fmla="*/ 157 w 198"/>
                        <a:gd name="T13" fmla="*/ 203 h 231"/>
                        <a:gd name="T14" fmla="*/ 183 w 198"/>
                        <a:gd name="T15" fmla="*/ 167 h 231"/>
                        <a:gd name="T16" fmla="*/ 197 w 198"/>
                        <a:gd name="T17" fmla="*/ 116 h 231"/>
                        <a:gd name="T18" fmla="*/ 183 w 198"/>
                        <a:gd name="T19" fmla="*/ 62 h 231"/>
                        <a:gd name="T20" fmla="*/ 157 w 198"/>
                        <a:gd name="T21" fmla="*/ 27 h 231"/>
                        <a:gd name="T22" fmla="*/ 104 w 198"/>
                        <a:gd name="T23" fmla="*/ 0 h 231"/>
                        <a:gd name="T24" fmla="*/ 66 w 198"/>
                        <a:gd name="T25" fmla="*/ 0 h 231"/>
                        <a:gd name="T26" fmla="*/ 54 w 198"/>
                        <a:gd name="T27" fmla="*/ 0 h 231"/>
                        <a:gd name="T28" fmla="*/ 40 w 198"/>
                        <a:gd name="T29" fmla="*/ 0 h 231"/>
                        <a:gd name="T30" fmla="*/ 26 w 198"/>
                        <a:gd name="T31" fmla="*/ 0 h 231"/>
                        <a:gd name="T32" fmla="*/ 0 w 198"/>
                        <a:gd name="T33" fmla="*/ 0 h 231"/>
                        <a:gd name="T34" fmla="*/ 0 w 198"/>
                        <a:gd name="T35" fmla="*/ 230 h 2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8"/>
                        <a:gd name="T55" fmla="*/ 0 h 231"/>
                        <a:gd name="T56" fmla="*/ 198 w 198"/>
                        <a:gd name="T57" fmla="*/ 231 h 2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8" h="231">
                          <a:moveTo>
                            <a:pt x="0" y="230"/>
                          </a:moveTo>
                          <a:lnTo>
                            <a:pt x="14" y="230"/>
                          </a:lnTo>
                          <a:lnTo>
                            <a:pt x="26" y="230"/>
                          </a:lnTo>
                          <a:lnTo>
                            <a:pt x="54" y="230"/>
                          </a:lnTo>
                          <a:lnTo>
                            <a:pt x="66" y="230"/>
                          </a:lnTo>
                          <a:lnTo>
                            <a:pt x="104" y="230"/>
                          </a:lnTo>
                          <a:lnTo>
                            <a:pt x="157" y="203"/>
                          </a:lnTo>
                          <a:lnTo>
                            <a:pt x="183" y="167"/>
                          </a:lnTo>
                          <a:lnTo>
                            <a:pt x="197" y="116"/>
                          </a:lnTo>
                          <a:lnTo>
                            <a:pt x="183" y="62"/>
                          </a:lnTo>
                          <a:lnTo>
                            <a:pt x="157" y="27"/>
                          </a:lnTo>
                          <a:lnTo>
                            <a:pt x="104" y="0"/>
                          </a:lnTo>
                          <a:lnTo>
                            <a:pt x="66" y="0"/>
                          </a:lnTo>
                          <a:lnTo>
                            <a:pt x="54" y="0"/>
                          </a:lnTo>
                          <a:lnTo>
                            <a:pt x="40" y="0"/>
                          </a:lnTo>
                          <a:lnTo>
                            <a:pt x="26" y="0"/>
                          </a:lnTo>
                          <a:lnTo>
                            <a:pt x="0" y="0"/>
                          </a:lnTo>
                          <a:lnTo>
                            <a:pt x="0" y="23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59" name="Rectangle 963">
                    <a:extLst>
                      <a:ext uri="{FF2B5EF4-FFF2-40B4-BE49-F238E27FC236}">
                        <a16:creationId xmlns:a16="http://schemas.microsoft.com/office/drawing/2014/main" id="{6651D625-ED27-4229-BD0C-0607044BAA09}"/>
                      </a:ext>
                    </a:extLst>
                  </p:cNvPr>
                  <p:cNvSpPr>
                    <a:spLocks noChangeArrowheads="1"/>
                  </p:cNvSpPr>
                  <p:nvPr/>
                </p:nvSpPr>
                <p:spPr bwMode="auto">
                  <a:xfrm>
                    <a:off x="2863" y="1697"/>
                    <a:ext cx="10" cy="81"/>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60" name="Rectangle 964">
                    <a:extLst>
                      <a:ext uri="{FF2B5EF4-FFF2-40B4-BE49-F238E27FC236}">
                        <a16:creationId xmlns:a16="http://schemas.microsoft.com/office/drawing/2014/main" id="{236CD5DA-149E-4F20-9C48-1CF24010761F}"/>
                      </a:ext>
                    </a:extLst>
                  </p:cNvPr>
                  <p:cNvSpPr>
                    <a:spLocks noChangeArrowheads="1"/>
                  </p:cNvSpPr>
                  <p:nvPr/>
                </p:nvSpPr>
                <p:spPr bwMode="auto">
                  <a:xfrm>
                    <a:off x="2850" y="1697"/>
                    <a:ext cx="0" cy="136"/>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61" name="Group 965">
                    <a:extLst>
                      <a:ext uri="{FF2B5EF4-FFF2-40B4-BE49-F238E27FC236}">
                        <a16:creationId xmlns:a16="http://schemas.microsoft.com/office/drawing/2014/main" id="{7F6C7080-6C64-4AFD-A6F8-38C0136CB453}"/>
                      </a:ext>
                    </a:extLst>
                  </p:cNvPr>
                  <p:cNvGrpSpPr>
                    <a:grpSpLocks/>
                  </p:cNvGrpSpPr>
                  <p:nvPr/>
                </p:nvGrpSpPr>
                <p:grpSpPr bwMode="auto">
                  <a:xfrm>
                    <a:off x="3213" y="2266"/>
                    <a:ext cx="109" cy="79"/>
                    <a:chOff x="3734" y="2990"/>
                    <a:chExt cx="256" cy="246"/>
                  </a:xfrm>
                </p:grpSpPr>
                <p:sp>
                  <p:nvSpPr>
                    <p:cNvPr id="128" name="Freeform 966">
                      <a:extLst>
                        <a:ext uri="{FF2B5EF4-FFF2-40B4-BE49-F238E27FC236}">
                          <a16:creationId xmlns:a16="http://schemas.microsoft.com/office/drawing/2014/main" id="{161772E3-940F-4D10-983B-AE758D02772F}"/>
                        </a:ext>
                      </a:extLst>
                    </p:cNvPr>
                    <p:cNvSpPr>
                      <a:spLocks/>
                    </p:cNvSpPr>
                    <p:nvPr/>
                  </p:nvSpPr>
                  <p:spPr bwMode="auto">
                    <a:xfrm>
                      <a:off x="3734" y="2990"/>
                      <a:ext cx="244" cy="235"/>
                    </a:xfrm>
                    <a:custGeom>
                      <a:avLst/>
                      <a:gdLst>
                        <a:gd name="T0" fmla="*/ 243 w 244"/>
                        <a:gd name="T1" fmla="*/ 160 h 235"/>
                        <a:gd name="T2" fmla="*/ 219 w 244"/>
                        <a:gd name="T3" fmla="*/ 185 h 235"/>
                        <a:gd name="T4" fmla="*/ 207 w 244"/>
                        <a:gd name="T5" fmla="*/ 198 h 235"/>
                        <a:gd name="T6" fmla="*/ 158 w 244"/>
                        <a:gd name="T7" fmla="*/ 223 h 235"/>
                        <a:gd name="T8" fmla="*/ 122 w 244"/>
                        <a:gd name="T9" fmla="*/ 234 h 235"/>
                        <a:gd name="T10" fmla="*/ 72 w 244"/>
                        <a:gd name="T11" fmla="*/ 234 h 235"/>
                        <a:gd name="T12" fmla="*/ 36 w 244"/>
                        <a:gd name="T13" fmla="*/ 209 h 235"/>
                        <a:gd name="T14" fmla="*/ 12 w 244"/>
                        <a:gd name="T15" fmla="*/ 174 h 235"/>
                        <a:gd name="T16" fmla="*/ 0 w 244"/>
                        <a:gd name="T17" fmla="*/ 122 h 235"/>
                        <a:gd name="T18" fmla="*/ 12 w 244"/>
                        <a:gd name="T19" fmla="*/ 73 h 235"/>
                        <a:gd name="T20" fmla="*/ 36 w 244"/>
                        <a:gd name="T21" fmla="*/ 36 h 235"/>
                        <a:gd name="T22" fmla="*/ 86 w 244"/>
                        <a:gd name="T23" fmla="*/ 0 h 235"/>
                        <a:gd name="T24" fmla="*/ 243 w 244"/>
                        <a:gd name="T25" fmla="*/ 160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35"/>
                        <a:gd name="T41" fmla="*/ 244 w 244"/>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35">
                          <a:moveTo>
                            <a:pt x="243" y="160"/>
                          </a:moveTo>
                          <a:lnTo>
                            <a:pt x="219" y="185"/>
                          </a:lnTo>
                          <a:lnTo>
                            <a:pt x="207" y="198"/>
                          </a:lnTo>
                          <a:lnTo>
                            <a:pt x="158" y="223"/>
                          </a:lnTo>
                          <a:lnTo>
                            <a:pt x="122" y="234"/>
                          </a:lnTo>
                          <a:lnTo>
                            <a:pt x="72" y="234"/>
                          </a:lnTo>
                          <a:lnTo>
                            <a:pt x="36" y="209"/>
                          </a:lnTo>
                          <a:lnTo>
                            <a:pt x="12" y="174"/>
                          </a:lnTo>
                          <a:lnTo>
                            <a:pt x="0" y="122"/>
                          </a:lnTo>
                          <a:lnTo>
                            <a:pt x="12" y="73"/>
                          </a:lnTo>
                          <a:lnTo>
                            <a:pt x="36" y="36"/>
                          </a:lnTo>
                          <a:lnTo>
                            <a:pt x="86" y="0"/>
                          </a:lnTo>
                          <a:lnTo>
                            <a:pt x="243" y="16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29" name="Freeform 967">
                      <a:extLst>
                        <a:ext uri="{FF2B5EF4-FFF2-40B4-BE49-F238E27FC236}">
                          <a16:creationId xmlns:a16="http://schemas.microsoft.com/office/drawing/2014/main" id="{7247C60A-FE9C-4DE1-B96D-ED57B061D744}"/>
                        </a:ext>
                      </a:extLst>
                    </p:cNvPr>
                    <p:cNvSpPr>
                      <a:spLocks/>
                    </p:cNvSpPr>
                    <p:nvPr/>
                  </p:nvSpPr>
                  <p:spPr bwMode="auto">
                    <a:xfrm>
                      <a:off x="3734" y="2992"/>
                      <a:ext cx="256" cy="244"/>
                    </a:xfrm>
                    <a:custGeom>
                      <a:avLst/>
                      <a:gdLst>
                        <a:gd name="T0" fmla="*/ 255 w 256"/>
                        <a:gd name="T1" fmla="*/ 165 h 244"/>
                        <a:gd name="T2" fmla="*/ 230 w 256"/>
                        <a:gd name="T3" fmla="*/ 192 h 244"/>
                        <a:gd name="T4" fmla="*/ 216 w 256"/>
                        <a:gd name="T5" fmla="*/ 205 h 244"/>
                        <a:gd name="T6" fmla="*/ 164 w 256"/>
                        <a:gd name="T7" fmla="*/ 232 h 244"/>
                        <a:gd name="T8" fmla="*/ 128 w 256"/>
                        <a:gd name="T9" fmla="*/ 243 h 244"/>
                        <a:gd name="T10" fmla="*/ 75 w 256"/>
                        <a:gd name="T11" fmla="*/ 243 h 244"/>
                        <a:gd name="T12" fmla="*/ 38 w 256"/>
                        <a:gd name="T13" fmla="*/ 216 h 244"/>
                        <a:gd name="T14" fmla="*/ 12 w 256"/>
                        <a:gd name="T15" fmla="*/ 180 h 244"/>
                        <a:gd name="T16" fmla="*/ 0 w 256"/>
                        <a:gd name="T17" fmla="*/ 127 h 244"/>
                        <a:gd name="T18" fmla="*/ 12 w 256"/>
                        <a:gd name="T19" fmla="*/ 76 h 244"/>
                        <a:gd name="T20" fmla="*/ 38 w 256"/>
                        <a:gd name="T21" fmla="*/ 38 h 244"/>
                        <a:gd name="T22" fmla="*/ 89 w 256"/>
                        <a:gd name="T23" fmla="*/ 0 h 244"/>
                        <a:gd name="T24" fmla="*/ 255 w 256"/>
                        <a:gd name="T25" fmla="*/ 165 h 2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244"/>
                        <a:gd name="T41" fmla="*/ 256 w 256"/>
                        <a:gd name="T42" fmla="*/ 244 h 2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244">
                          <a:moveTo>
                            <a:pt x="255" y="165"/>
                          </a:moveTo>
                          <a:lnTo>
                            <a:pt x="230" y="192"/>
                          </a:lnTo>
                          <a:lnTo>
                            <a:pt x="216" y="205"/>
                          </a:lnTo>
                          <a:lnTo>
                            <a:pt x="164" y="232"/>
                          </a:lnTo>
                          <a:lnTo>
                            <a:pt x="128" y="243"/>
                          </a:lnTo>
                          <a:lnTo>
                            <a:pt x="75" y="243"/>
                          </a:lnTo>
                          <a:lnTo>
                            <a:pt x="38" y="216"/>
                          </a:lnTo>
                          <a:lnTo>
                            <a:pt x="12" y="180"/>
                          </a:lnTo>
                          <a:lnTo>
                            <a:pt x="0" y="127"/>
                          </a:lnTo>
                          <a:lnTo>
                            <a:pt x="12" y="76"/>
                          </a:lnTo>
                          <a:lnTo>
                            <a:pt x="38" y="38"/>
                          </a:lnTo>
                          <a:lnTo>
                            <a:pt x="89" y="0"/>
                          </a:lnTo>
                          <a:lnTo>
                            <a:pt x="255"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62" name="Group 968">
                    <a:extLst>
                      <a:ext uri="{FF2B5EF4-FFF2-40B4-BE49-F238E27FC236}">
                        <a16:creationId xmlns:a16="http://schemas.microsoft.com/office/drawing/2014/main" id="{5E7B2FE8-DC27-49A0-9665-7FFE11604435}"/>
                      </a:ext>
                    </a:extLst>
                  </p:cNvPr>
                  <p:cNvGrpSpPr>
                    <a:grpSpLocks/>
                  </p:cNvGrpSpPr>
                  <p:nvPr/>
                </p:nvGrpSpPr>
                <p:grpSpPr bwMode="auto">
                  <a:xfrm>
                    <a:off x="3245" y="2235"/>
                    <a:ext cx="108" cy="83"/>
                    <a:chOff x="3809" y="2887"/>
                    <a:chExt cx="256" cy="259"/>
                  </a:xfrm>
                </p:grpSpPr>
                <p:sp>
                  <p:nvSpPr>
                    <p:cNvPr id="126" name="Freeform 969">
                      <a:extLst>
                        <a:ext uri="{FF2B5EF4-FFF2-40B4-BE49-F238E27FC236}">
                          <a16:creationId xmlns:a16="http://schemas.microsoft.com/office/drawing/2014/main" id="{30BBE721-8A9A-4177-9A07-7DA2361FC7CB}"/>
                        </a:ext>
                      </a:extLst>
                    </p:cNvPr>
                    <p:cNvSpPr>
                      <a:spLocks/>
                    </p:cNvSpPr>
                    <p:nvPr/>
                  </p:nvSpPr>
                  <p:spPr bwMode="auto">
                    <a:xfrm>
                      <a:off x="3809" y="2887"/>
                      <a:ext cx="246" cy="248"/>
                    </a:xfrm>
                    <a:custGeom>
                      <a:avLst/>
                      <a:gdLst>
                        <a:gd name="T0" fmla="*/ 0 w 246"/>
                        <a:gd name="T1" fmla="*/ 74 h 248"/>
                        <a:gd name="T2" fmla="*/ 12 w 246"/>
                        <a:gd name="T3" fmla="*/ 74 h 248"/>
                        <a:gd name="T4" fmla="*/ 24 w 246"/>
                        <a:gd name="T5" fmla="*/ 63 h 248"/>
                        <a:gd name="T6" fmla="*/ 38 w 246"/>
                        <a:gd name="T7" fmla="*/ 49 h 248"/>
                        <a:gd name="T8" fmla="*/ 38 w 246"/>
                        <a:gd name="T9" fmla="*/ 38 h 248"/>
                        <a:gd name="T10" fmla="*/ 86 w 246"/>
                        <a:gd name="T11" fmla="*/ 13 h 248"/>
                        <a:gd name="T12" fmla="*/ 122 w 246"/>
                        <a:gd name="T13" fmla="*/ 0 h 248"/>
                        <a:gd name="T14" fmla="*/ 172 w 246"/>
                        <a:gd name="T15" fmla="*/ 13 h 248"/>
                        <a:gd name="T16" fmla="*/ 208 w 246"/>
                        <a:gd name="T17" fmla="*/ 38 h 248"/>
                        <a:gd name="T18" fmla="*/ 233 w 246"/>
                        <a:gd name="T19" fmla="*/ 74 h 248"/>
                        <a:gd name="T20" fmla="*/ 245 w 246"/>
                        <a:gd name="T21" fmla="*/ 112 h 248"/>
                        <a:gd name="T22" fmla="*/ 233 w 246"/>
                        <a:gd name="T23" fmla="*/ 162 h 248"/>
                        <a:gd name="T24" fmla="*/ 208 w 246"/>
                        <a:gd name="T25" fmla="*/ 197 h 248"/>
                        <a:gd name="T26" fmla="*/ 196 w 246"/>
                        <a:gd name="T27" fmla="*/ 211 h 248"/>
                        <a:gd name="T28" fmla="*/ 160 w 246"/>
                        <a:gd name="T29" fmla="*/ 247 h 248"/>
                        <a:gd name="T30" fmla="*/ 0 w 246"/>
                        <a:gd name="T31" fmla="*/ 74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248"/>
                        <a:gd name="T50" fmla="*/ 246 w 246"/>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248">
                          <a:moveTo>
                            <a:pt x="0" y="74"/>
                          </a:moveTo>
                          <a:lnTo>
                            <a:pt x="12" y="74"/>
                          </a:lnTo>
                          <a:lnTo>
                            <a:pt x="24" y="63"/>
                          </a:lnTo>
                          <a:lnTo>
                            <a:pt x="38" y="49"/>
                          </a:lnTo>
                          <a:lnTo>
                            <a:pt x="38" y="38"/>
                          </a:lnTo>
                          <a:lnTo>
                            <a:pt x="86" y="13"/>
                          </a:lnTo>
                          <a:lnTo>
                            <a:pt x="122" y="0"/>
                          </a:lnTo>
                          <a:lnTo>
                            <a:pt x="172" y="13"/>
                          </a:lnTo>
                          <a:lnTo>
                            <a:pt x="208" y="38"/>
                          </a:lnTo>
                          <a:lnTo>
                            <a:pt x="233" y="74"/>
                          </a:lnTo>
                          <a:lnTo>
                            <a:pt x="245" y="112"/>
                          </a:lnTo>
                          <a:lnTo>
                            <a:pt x="233" y="162"/>
                          </a:lnTo>
                          <a:lnTo>
                            <a:pt x="208" y="197"/>
                          </a:lnTo>
                          <a:lnTo>
                            <a:pt x="196" y="211"/>
                          </a:lnTo>
                          <a:lnTo>
                            <a:pt x="160" y="247"/>
                          </a:lnTo>
                          <a:lnTo>
                            <a:pt x="0" y="74"/>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27" name="Freeform 970">
                      <a:extLst>
                        <a:ext uri="{FF2B5EF4-FFF2-40B4-BE49-F238E27FC236}">
                          <a16:creationId xmlns:a16="http://schemas.microsoft.com/office/drawing/2014/main" id="{2793CCFA-A3EA-46CD-BE38-709E7EC1E669}"/>
                        </a:ext>
                      </a:extLst>
                    </p:cNvPr>
                    <p:cNvSpPr>
                      <a:spLocks/>
                    </p:cNvSpPr>
                    <p:nvPr/>
                  </p:nvSpPr>
                  <p:spPr bwMode="auto">
                    <a:xfrm>
                      <a:off x="3809" y="2889"/>
                      <a:ext cx="256" cy="257"/>
                    </a:xfrm>
                    <a:custGeom>
                      <a:avLst/>
                      <a:gdLst>
                        <a:gd name="T0" fmla="*/ 0 w 256"/>
                        <a:gd name="T1" fmla="*/ 76 h 257"/>
                        <a:gd name="T2" fmla="*/ 12 w 256"/>
                        <a:gd name="T3" fmla="*/ 76 h 257"/>
                        <a:gd name="T4" fmla="*/ 26 w 256"/>
                        <a:gd name="T5" fmla="*/ 65 h 257"/>
                        <a:gd name="T6" fmla="*/ 38 w 256"/>
                        <a:gd name="T7" fmla="*/ 52 h 257"/>
                        <a:gd name="T8" fmla="*/ 38 w 256"/>
                        <a:gd name="T9" fmla="*/ 38 h 257"/>
                        <a:gd name="T10" fmla="*/ 89 w 256"/>
                        <a:gd name="T11" fmla="*/ 13 h 257"/>
                        <a:gd name="T12" fmla="*/ 127 w 256"/>
                        <a:gd name="T13" fmla="*/ 0 h 257"/>
                        <a:gd name="T14" fmla="*/ 178 w 256"/>
                        <a:gd name="T15" fmla="*/ 13 h 257"/>
                        <a:gd name="T16" fmla="*/ 218 w 256"/>
                        <a:gd name="T17" fmla="*/ 38 h 257"/>
                        <a:gd name="T18" fmla="*/ 243 w 256"/>
                        <a:gd name="T19" fmla="*/ 76 h 257"/>
                        <a:gd name="T20" fmla="*/ 255 w 256"/>
                        <a:gd name="T21" fmla="*/ 114 h 257"/>
                        <a:gd name="T22" fmla="*/ 243 w 256"/>
                        <a:gd name="T23" fmla="*/ 166 h 257"/>
                        <a:gd name="T24" fmla="*/ 218 w 256"/>
                        <a:gd name="T25" fmla="*/ 204 h 257"/>
                        <a:gd name="T26" fmla="*/ 204 w 256"/>
                        <a:gd name="T27" fmla="*/ 218 h 257"/>
                        <a:gd name="T28" fmla="*/ 166 w 256"/>
                        <a:gd name="T29" fmla="*/ 256 h 257"/>
                        <a:gd name="T30" fmla="*/ 0 w 256"/>
                        <a:gd name="T31" fmla="*/ 7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6"/>
                        <a:gd name="T49" fmla="*/ 0 h 257"/>
                        <a:gd name="T50" fmla="*/ 256 w 256"/>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6" h="257">
                          <a:moveTo>
                            <a:pt x="0" y="76"/>
                          </a:moveTo>
                          <a:lnTo>
                            <a:pt x="12" y="76"/>
                          </a:lnTo>
                          <a:lnTo>
                            <a:pt x="26" y="65"/>
                          </a:lnTo>
                          <a:lnTo>
                            <a:pt x="38" y="52"/>
                          </a:lnTo>
                          <a:lnTo>
                            <a:pt x="38" y="38"/>
                          </a:lnTo>
                          <a:lnTo>
                            <a:pt x="89" y="13"/>
                          </a:lnTo>
                          <a:lnTo>
                            <a:pt x="127" y="0"/>
                          </a:lnTo>
                          <a:lnTo>
                            <a:pt x="178" y="13"/>
                          </a:lnTo>
                          <a:lnTo>
                            <a:pt x="218" y="38"/>
                          </a:lnTo>
                          <a:lnTo>
                            <a:pt x="243" y="76"/>
                          </a:lnTo>
                          <a:lnTo>
                            <a:pt x="255" y="114"/>
                          </a:lnTo>
                          <a:lnTo>
                            <a:pt x="243" y="166"/>
                          </a:lnTo>
                          <a:lnTo>
                            <a:pt x="218" y="204"/>
                          </a:lnTo>
                          <a:lnTo>
                            <a:pt x="204" y="218"/>
                          </a:lnTo>
                          <a:lnTo>
                            <a:pt x="166" y="256"/>
                          </a:lnTo>
                          <a:lnTo>
                            <a:pt x="0" y="7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63" name="Freeform 971">
                    <a:extLst>
                      <a:ext uri="{FF2B5EF4-FFF2-40B4-BE49-F238E27FC236}">
                        <a16:creationId xmlns:a16="http://schemas.microsoft.com/office/drawing/2014/main" id="{C59220C1-AB16-4A7F-9BBE-DEEE3CB4298F}"/>
                      </a:ext>
                    </a:extLst>
                  </p:cNvPr>
                  <p:cNvSpPr>
                    <a:spLocks/>
                  </p:cNvSpPr>
                  <p:nvPr/>
                </p:nvSpPr>
                <p:spPr bwMode="auto">
                  <a:xfrm>
                    <a:off x="3170" y="2194"/>
                    <a:ext cx="88" cy="67"/>
                  </a:xfrm>
                  <a:custGeom>
                    <a:avLst/>
                    <a:gdLst>
                      <a:gd name="T0" fmla="*/ 0 w 205"/>
                      <a:gd name="T1" fmla="*/ 0 h 208"/>
                      <a:gd name="T2" fmla="*/ 0 w 205"/>
                      <a:gd name="T3" fmla="*/ 0 h 208"/>
                      <a:gd name="T4" fmla="*/ 3 w 205"/>
                      <a:gd name="T5" fmla="*/ 1 h 208"/>
                      <a:gd name="T6" fmla="*/ 3 w 205"/>
                      <a:gd name="T7" fmla="*/ 1 h 208"/>
                      <a:gd name="T8" fmla="*/ 0 w 205"/>
                      <a:gd name="T9" fmla="*/ 0 h 208"/>
                      <a:gd name="T10" fmla="*/ 0 60000 65536"/>
                      <a:gd name="T11" fmla="*/ 0 60000 65536"/>
                      <a:gd name="T12" fmla="*/ 0 60000 65536"/>
                      <a:gd name="T13" fmla="*/ 0 60000 65536"/>
                      <a:gd name="T14" fmla="*/ 0 60000 65536"/>
                      <a:gd name="T15" fmla="*/ 0 w 205"/>
                      <a:gd name="T16" fmla="*/ 0 h 208"/>
                      <a:gd name="T17" fmla="*/ 205 w 205"/>
                      <a:gd name="T18" fmla="*/ 208 h 208"/>
                    </a:gdLst>
                    <a:ahLst/>
                    <a:cxnLst>
                      <a:cxn ang="T10">
                        <a:pos x="T0" y="T1"/>
                      </a:cxn>
                      <a:cxn ang="T11">
                        <a:pos x="T2" y="T3"/>
                      </a:cxn>
                      <a:cxn ang="T12">
                        <a:pos x="T4" y="T5"/>
                      </a:cxn>
                      <a:cxn ang="T13">
                        <a:pos x="T6" y="T7"/>
                      </a:cxn>
                      <a:cxn ang="T14">
                        <a:pos x="T8" y="T9"/>
                      </a:cxn>
                    </a:cxnLst>
                    <a:rect l="T15" t="T16" r="T17" b="T18"/>
                    <a:pathLst>
                      <a:path w="205" h="208">
                        <a:moveTo>
                          <a:pt x="0" y="24"/>
                        </a:moveTo>
                        <a:lnTo>
                          <a:pt x="12" y="0"/>
                        </a:lnTo>
                        <a:lnTo>
                          <a:pt x="204" y="193"/>
                        </a:lnTo>
                        <a:lnTo>
                          <a:pt x="180" y="207"/>
                        </a:lnTo>
                        <a:lnTo>
                          <a:pt x="0" y="24"/>
                        </a:lnTo>
                      </a:path>
                    </a:pathLst>
                  </a:custGeom>
                  <a:solidFill>
                    <a:sysClr val="windowText" lastClr="0000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64" name="Group 972">
                    <a:extLst>
                      <a:ext uri="{FF2B5EF4-FFF2-40B4-BE49-F238E27FC236}">
                        <a16:creationId xmlns:a16="http://schemas.microsoft.com/office/drawing/2014/main" id="{8026EEAD-D56F-412B-9781-D636B14C4BBD}"/>
                      </a:ext>
                    </a:extLst>
                  </p:cNvPr>
                  <p:cNvGrpSpPr>
                    <a:grpSpLocks/>
                  </p:cNvGrpSpPr>
                  <p:nvPr/>
                </p:nvGrpSpPr>
                <p:grpSpPr bwMode="auto">
                  <a:xfrm>
                    <a:off x="3146" y="2174"/>
                    <a:ext cx="115" cy="94"/>
                    <a:chOff x="3579" y="2699"/>
                    <a:chExt cx="270" cy="293"/>
                  </a:xfrm>
                </p:grpSpPr>
                <p:sp>
                  <p:nvSpPr>
                    <p:cNvPr id="124" name="Freeform 973">
                      <a:extLst>
                        <a:ext uri="{FF2B5EF4-FFF2-40B4-BE49-F238E27FC236}">
                          <a16:creationId xmlns:a16="http://schemas.microsoft.com/office/drawing/2014/main" id="{AE90D71A-B725-42C6-8614-436C628238AB}"/>
                        </a:ext>
                      </a:extLst>
                    </p:cNvPr>
                    <p:cNvSpPr>
                      <a:spLocks/>
                    </p:cNvSpPr>
                    <p:nvPr/>
                  </p:nvSpPr>
                  <p:spPr bwMode="auto">
                    <a:xfrm>
                      <a:off x="3579" y="2699"/>
                      <a:ext cx="261" cy="284"/>
                    </a:xfrm>
                    <a:custGeom>
                      <a:avLst/>
                      <a:gdLst>
                        <a:gd name="T0" fmla="*/ 0 w 261"/>
                        <a:gd name="T1" fmla="*/ 9 h 284"/>
                        <a:gd name="T2" fmla="*/ 19 w 261"/>
                        <a:gd name="T3" fmla="*/ 0 h 284"/>
                        <a:gd name="T4" fmla="*/ 260 w 261"/>
                        <a:gd name="T5" fmla="*/ 274 h 284"/>
                        <a:gd name="T6" fmla="*/ 241 w 261"/>
                        <a:gd name="T7" fmla="*/ 283 h 284"/>
                        <a:gd name="T8" fmla="*/ 0 w 261"/>
                        <a:gd name="T9" fmla="*/ 9 h 284"/>
                        <a:gd name="T10" fmla="*/ 0 60000 65536"/>
                        <a:gd name="T11" fmla="*/ 0 60000 65536"/>
                        <a:gd name="T12" fmla="*/ 0 60000 65536"/>
                        <a:gd name="T13" fmla="*/ 0 60000 65536"/>
                        <a:gd name="T14" fmla="*/ 0 60000 65536"/>
                        <a:gd name="T15" fmla="*/ 0 w 261"/>
                        <a:gd name="T16" fmla="*/ 0 h 284"/>
                        <a:gd name="T17" fmla="*/ 261 w 261"/>
                        <a:gd name="T18" fmla="*/ 284 h 284"/>
                      </a:gdLst>
                      <a:ahLst/>
                      <a:cxnLst>
                        <a:cxn ang="T10">
                          <a:pos x="T0" y="T1"/>
                        </a:cxn>
                        <a:cxn ang="T11">
                          <a:pos x="T2" y="T3"/>
                        </a:cxn>
                        <a:cxn ang="T12">
                          <a:pos x="T4" y="T5"/>
                        </a:cxn>
                        <a:cxn ang="T13">
                          <a:pos x="T6" y="T7"/>
                        </a:cxn>
                        <a:cxn ang="T14">
                          <a:pos x="T8" y="T9"/>
                        </a:cxn>
                      </a:cxnLst>
                      <a:rect l="T15" t="T16" r="T17" b="T18"/>
                      <a:pathLst>
                        <a:path w="261" h="284">
                          <a:moveTo>
                            <a:pt x="0" y="9"/>
                          </a:moveTo>
                          <a:lnTo>
                            <a:pt x="19" y="0"/>
                          </a:lnTo>
                          <a:lnTo>
                            <a:pt x="260" y="274"/>
                          </a:lnTo>
                          <a:lnTo>
                            <a:pt x="241" y="283"/>
                          </a:lnTo>
                          <a:lnTo>
                            <a:pt x="0" y="9"/>
                          </a:lnTo>
                        </a:path>
                      </a:pathLst>
                    </a:custGeom>
                    <a:solidFill>
                      <a:srgbClr val="E3BE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25" name="Freeform 974">
                      <a:extLst>
                        <a:ext uri="{FF2B5EF4-FFF2-40B4-BE49-F238E27FC236}">
                          <a16:creationId xmlns:a16="http://schemas.microsoft.com/office/drawing/2014/main" id="{25DBD7CB-9B46-4AEF-99CD-7EBD34A15B16}"/>
                        </a:ext>
                      </a:extLst>
                    </p:cNvPr>
                    <p:cNvSpPr>
                      <a:spLocks/>
                    </p:cNvSpPr>
                    <p:nvPr/>
                  </p:nvSpPr>
                  <p:spPr bwMode="auto">
                    <a:xfrm>
                      <a:off x="3582" y="2701"/>
                      <a:ext cx="267" cy="291"/>
                    </a:xfrm>
                    <a:custGeom>
                      <a:avLst/>
                      <a:gdLst>
                        <a:gd name="T0" fmla="*/ 0 w 267"/>
                        <a:gd name="T1" fmla="*/ 11 h 291"/>
                        <a:gd name="T2" fmla="*/ 21 w 267"/>
                        <a:gd name="T3" fmla="*/ 0 h 291"/>
                        <a:gd name="T4" fmla="*/ 266 w 267"/>
                        <a:gd name="T5" fmla="*/ 279 h 291"/>
                        <a:gd name="T6" fmla="*/ 246 w 267"/>
                        <a:gd name="T7" fmla="*/ 290 h 291"/>
                        <a:gd name="T8" fmla="*/ 0 w 267"/>
                        <a:gd name="T9" fmla="*/ 11 h 291"/>
                        <a:gd name="T10" fmla="*/ 0 60000 65536"/>
                        <a:gd name="T11" fmla="*/ 0 60000 65536"/>
                        <a:gd name="T12" fmla="*/ 0 60000 65536"/>
                        <a:gd name="T13" fmla="*/ 0 60000 65536"/>
                        <a:gd name="T14" fmla="*/ 0 60000 65536"/>
                        <a:gd name="T15" fmla="*/ 0 w 267"/>
                        <a:gd name="T16" fmla="*/ 0 h 291"/>
                        <a:gd name="T17" fmla="*/ 267 w 267"/>
                        <a:gd name="T18" fmla="*/ 291 h 291"/>
                      </a:gdLst>
                      <a:ahLst/>
                      <a:cxnLst>
                        <a:cxn ang="T10">
                          <a:pos x="T0" y="T1"/>
                        </a:cxn>
                        <a:cxn ang="T11">
                          <a:pos x="T2" y="T3"/>
                        </a:cxn>
                        <a:cxn ang="T12">
                          <a:pos x="T4" y="T5"/>
                        </a:cxn>
                        <a:cxn ang="T13">
                          <a:pos x="T6" y="T7"/>
                        </a:cxn>
                        <a:cxn ang="T14">
                          <a:pos x="T8" y="T9"/>
                        </a:cxn>
                      </a:cxnLst>
                      <a:rect l="T15" t="T16" r="T17" b="T18"/>
                      <a:pathLst>
                        <a:path w="267" h="291">
                          <a:moveTo>
                            <a:pt x="0" y="11"/>
                          </a:moveTo>
                          <a:lnTo>
                            <a:pt x="21" y="0"/>
                          </a:lnTo>
                          <a:lnTo>
                            <a:pt x="266" y="279"/>
                          </a:lnTo>
                          <a:lnTo>
                            <a:pt x="246" y="290"/>
                          </a:lnTo>
                          <a:lnTo>
                            <a:pt x="0" y="11"/>
                          </a:lnTo>
                        </a:path>
                      </a:pathLst>
                    </a:custGeom>
                    <a:solidFill>
                      <a:srgbClr val="E3BEFF"/>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65" name="Group 975">
                    <a:extLst>
                      <a:ext uri="{FF2B5EF4-FFF2-40B4-BE49-F238E27FC236}">
                        <a16:creationId xmlns:a16="http://schemas.microsoft.com/office/drawing/2014/main" id="{93E5B090-AC60-4FA5-A67E-96344C74E74B}"/>
                      </a:ext>
                    </a:extLst>
                  </p:cNvPr>
                  <p:cNvGrpSpPr>
                    <a:grpSpLocks/>
                  </p:cNvGrpSpPr>
                  <p:nvPr/>
                </p:nvGrpSpPr>
                <p:grpSpPr bwMode="auto">
                  <a:xfrm>
                    <a:off x="3364" y="2032"/>
                    <a:ext cx="106" cy="59"/>
                    <a:chOff x="4089" y="2262"/>
                    <a:chExt cx="250" cy="183"/>
                  </a:xfrm>
                </p:grpSpPr>
                <p:sp>
                  <p:nvSpPr>
                    <p:cNvPr id="122" name="Freeform 976">
                      <a:extLst>
                        <a:ext uri="{FF2B5EF4-FFF2-40B4-BE49-F238E27FC236}">
                          <a16:creationId xmlns:a16="http://schemas.microsoft.com/office/drawing/2014/main" id="{13D6506F-12FE-4BFC-BD93-8FA71ACEE6F4}"/>
                        </a:ext>
                      </a:extLst>
                    </p:cNvPr>
                    <p:cNvSpPr>
                      <a:spLocks/>
                    </p:cNvSpPr>
                    <p:nvPr/>
                  </p:nvSpPr>
                  <p:spPr bwMode="auto">
                    <a:xfrm>
                      <a:off x="4089" y="2262"/>
                      <a:ext cx="236" cy="172"/>
                    </a:xfrm>
                    <a:custGeom>
                      <a:avLst/>
                      <a:gdLst>
                        <a:gd name="T0" fmla="*/ 235 w 236"/>
                        <a:gd name="T1" fmla="*/ 0 h 172"/>
                        <a:gd name="T2" fmla="*/ 235 w 236"/>
                        <a:gd name="T3" fmla="*/ 11 h 172"/>
                        <a:gd name="T4" fmla="*/ 235 w 236"/>
                        <a:gd name="T5" fmla="*/ 36 h 172"/>
                        <a:gd name="T6" fmla="*/ 235 w 236"/>
                        <a:gd name="T7" fmla="*/ 49 h 172"/>
                        <a:gd name="T8" fmla="*/ 235 w 236"/>
                        <a:gd name="T9" fmla="*/ 99 h 172"/>
                        <a:gd name="T10" fmla="*/ 210 w 236"/>
                        <a:gd name="T11" fmla="*/ 135 h 172"/>
                        <a:gd name="T12" fmla="*/ 173 w 236"/>
                        <a:gd name="T13" fmla="*/ 160 h 172"/>
                        <a:gd name="T14" fmla="*/ 124 w 236"/>
                        <a:gd name="T15" fmla="*/ 171 h 172"/>
                        <a:gd name="T16" fmla="*/ 76 w 236"/>
                        <a:gd name="T17" fmla="*/ 160 h 172"/>
                        <a:gd name="T18" fmla="*/ 36 w 236"/>
                        <a:gd name="T19" fmla="*/ 135 h 172"/>
                        <a:gd name="T20" fmla="*/ 12 w 236"/>
                        <a:gd name="T21" fmla="*/ 99 h 172"/>
                        <a:gd name="T22" fmla="*/ 0 w 236"/>
                        <a:gd name="T23" fmla="*/ 49 h 172"/>
                        <a:gd name="T24" fmla="*/ 0 w 236"/>
                        <a:gd name="T25" fmla="*/ 0 h 172"/>
                        <a:gd name="T26" fmla="*/ 235 w 236"/>
                        <a:gd name="T27" fmla="*/ 0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6"/>
                        <a:gd name="T43" fmla="*/ 0 h 172"/>
                        <a:gd name="T44" fmla="*/ 236 w 23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6" h="172">
                          <a:moveTo>
                            <a:pt x="235" y="0"/>
                          </a:moveTo>
                          <a:lnTo>
                            <a:pt x="235" y="11"/>
                          </a:lnTo>
                          <a:lnTo>
                            <a:pt x="235" y="36"/>
                          </a:lnTo>
                          <a:lnTo>
                            <a:pt x="235" y="49"/>
                          </a:lnTo>
                          <a:lnTo>
                            <a:pt x="235" y="99"/>
                          </a:lnTo>
                          <a:lnTo>
                            <a:pt x="210" y="135"/>
                          </a:lnTo>
                          <a:lnTo>
                            <a:pt x="173" y="160"/>
                          </a:lnTo>
                          <a:lnTo>
                            <a:pt x="124" y="171"/>
                          </a:lnTo>
                          <a:lnTo>
                            <a:pt x="76" y="160"/>
                          </a:lnTo>
                          <a:lnTo>
                            <a:pt x="36" y="135"/>
                          </a:lnTo>
                          <a:lnTo>
                            <a:pt x="12" y="99"/>
                          </a:lnTo>
                          <a:lnTo>
                            <a:pt x="0" y="49"/>
                          </a:lnTo>
                          <a:lnTo>
                            <a:pt x="0" y="0"/>
                          </a:lnTo>
                          <a:lnTo>
                            <a:pt x="235"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23" name="Freeform 977">
                      <a:extLst>
                        <a:ext uri="{FF2B5EF4-FFF2-40B4-BE49-F238E27FC236}">
                          <a16:creationId xmlns:a16="http://schemas.microsoft.com/office/drawing/2014/main" id="{0B487BB1-E873-44BA-BA72-C02CD4A87E29}"/>
                        </a:ext>
                      </a:extLst>
                    </p:cNvPr>
                    <p:cNvSpPr>
                      <a:spLocks/>
                    </p:cNvSpPr>
                    <p:nvPr/>
                  </p:nvSpPr>
                  <p:spPr bwMode="auto">
                    <a:xfrm>
                      <a:off x="4094" y="2264"/>
                      <a:ext cx="245" cy="181"/>
                    </a:xfrm>
                    <a:custGeom>
                      <a:avLst/>
                      <a:gdLst>
                        <a:gd name="T0" fmla="*/ 244 w 245"/>
                        <a:gd name="T1" fmla="*/ 0 h 181"/>
                        <a:gd name="T2" fmla="*/ 244 w 245"/>
                        <a:gd name="T3" fmla="*/ 11 h 181"/>
                        <a:gd name="T4" fmla="*/ 244 w 245"/>
                        <a:gd name="T5" fmla="*/ 38 h 181"/>
                        <a:gd name="T6" fmla="*/ 244 w 245"/>
                        <a:gd name="T7" fmla="*/ 52 h 181"/>
                        <a:gd name="T8" fmla="*/ 244 w 245"/>
                        <a:gd name="T9" fmla="*/ 103 h 181"/>
                        <a:gd name="T10" fmla="*/ 218 w 245"/>
                        <a:gd name="T11" fmla="*/ 142 h 181"/>
                        <a:gd name="T12" fmla="*/ 181 w 245"/>
                        <a:gd name="T13" fmla="*/ 166 h 181"/>
                        <a:gd name="T14" fmla="*/ 129 w 245"/>
                        <a:gd name="T15" fmla="*/ 180 h 181"/>
                        <a:gd name="T16" fmla="*/ 77 w 245"/>
                        <a:gd name="T17" fmla="*/ 166 h 181"/>
                        <a:gd name="T18" fmla="*/ 38 w 245"/>
                        <a:gd name="T19" fmla="*/ 142 h 181"/>
                        <a:gd name="T20" fmla="*/ 12 w 245"/>
                        <a:gd name="T21" fmla="*/ 103 h 181"/>
                        <a:gd name="T22" fmla="*/ 0 w 245"/>
                        <a:gd name="T23" fmla="*/ 52 h 181"/>
                        <a:gd name="T24" fmla="*/ 0 w 245"/>
                        <a:gd name="T25" fmla="*/ 0 h 181"/>
                        <a:gd name="T26" fmla="*/ 244 w 245"/>
                        <a:gd name="T27" fmla="*/ 0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81"/>
                        <a:gd name="T44" fmla="*/ 245 w 245"/>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81">
                          <a:moveTo>
                            <a:pt x="244" y="0"/>
                          </a:moveTo>
                          <a:lnTo>
                            <a:pt x="244" y="11"/>
                          </a:lnTo>
                          <a:lnTo>
                            <a:pt x="244" y="38"/>
                          </a:lnTo>
                          <a:lnTo>
                            <a:pt x="244" y="52"/>
                          </a:lnTo>
                          <a:lnTo>
                            <a:pt x="244" y="103"/>
                          </a:lnTo>
                          <a:lnTo>
                            <a:pt x="218" y="142"/>
                          </a:lnTo>
                          <a:lnTo>
                            <a:pt x="181" y="166"/>
                          </a:lnTo>
                          <a:lnTo>
                            <a:pt x="129" y="180"/>
                          </a:lnTo>
                          <a:lnTo>
                            <a:pt x="77" y="166"/>
                          </a:lnTo>
                          <a:lnTo>
                            <a:pt x="38" y="142"/>
                          </a:lnTo>
                          <a:lnTo>
                            <a:pt x="12" y="103"/>
                          </a:lnTo>
                          <a:lnTo>
                            <a:pt x="0" y="52"/>
                          </a:lnTo>
                          <a:lnTo>
                            <a:pt x="0" y="0"/>
                          </a:lnTo>
                          <a:lnTo>
                            <a:pt x="244" y="0"/>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66" name="Group 978">
                    <a:extLst>
                      <a:ext uri="{FF2B5EF4-FFF2-40B4-BE49-F238E27FC236}">
                        <a16:creationId xmlns:a16="http://schemas.microsoft.com/office/drawing/2014/main" id="{77BC3810-D259-49DA-BA3E-BA6FEE95DC38}"/>
                      </a:ext>
                    </a:extLst>
                  </p:cNvPr>
                  <p:cNvGrpSpPr>
                    <a:grpSpLocks/>
                  </p:cNvGrpSpPr>
                  <p:nvPr/>
                </p:nvGrpSpPr>
                <p:grpSpPr bwMode="auto">
                  <a:xfrm>
                    <a:off x="3364" y="1966"/>
                    <a:ext cx="106" cy="63"/>
                    <a:chOff x="4089" y="2057"/>
                    <a:chExt cx="250" cy="195"/>
                  </a:xfrm>
                </p:grpSpPr>
                <p:sp>
                  <p:nvSpPr>
                    <p:cNvPr id="120" name="Freeform 979">
                      <a:extLst>
                        <a:ext uri="{FF2B5EF4-FFF2-40B4-BE49-F238E27FC236}">
                          <a16:creationId xmlns:a16="http://schemas.microsoft.com/office/drawing/2014/main" id="{59FD1548-2D9B-491F-B02C-0FB447AAADB1}"/>
                        </a:ext>
                      </a:extLst>
                    </p:cNvPr>
                    <p:cNvSpPr>
                      <a:spLocks/>
                    </p:cNvSpPr>
                    <p:nvPr/>
                  </p:nvSpPr>
                  <p:spPr bwMode="auto">
                    <a:xfrm>
                      <a:off x="4089" y="2057"/>
                      <a:ext cx="236" cy="184"/>
                    </a:xfrm>
                    <a:custGeom>
                      <a:avLst/>
                      <a:gdLst>
                        <a:gd name="T0" fmla="*/ 0 w 236"/>
                        <a:gd name="T1" fmla="*/ 183 h 184"/>
                        <a:gd name="T2" fmla="*/ 0 w 236"/>
                        <a:gd name="T3" fmla="*/ 172 h 184"/>
                        <a:gd name="T4" fmla="*/ 0 w 236"/>
                        <a:gd name="T5" fmla="*/ 158 h 184"/>
                        <a:gd name="T6" fmla="*/ 0 w 236"/>
                        <a:gd name="T7" fmla="*/ 134 h 184"/>
                        <a:gd name="T8" fmla="*/ 0 w 236"/>
                        <a:gd name="T9" fmla="*/ 123 h 184"/>
                        <a:gd name="T10" fmla="*/ 12 w 236"/>
                        <a:gd name="T11" fmla="*/ 85 h 184"/>
                        <a:gd name="T12" fmla="*/ 36 w 236"/>
                        <a:gd name="T13" fmla="*/ 36 h 184"/>
                        <a:gd name="T14" fmla="*/ 76 w 236"/>
                        <a:gd name="T15" fmla="*/ 11 h 184"/>
                        <a:gd name="T16" fmla="*/ 124 w 236"/>
                        <a:gd name="T17" fmla="*/ 0 h 184"/>
                        <a:gd name="T18" fmla="*/ 173 w 236"/>
                        <a:gd name="T19" fmla="*/ 11 h 184"/>
                        <a:gd name="T20" fmla="*/ 210 w 236"/>
                        <a:gd name="T21" fmla="*/ 36 h 184"/>
                        <a:gd name="T22" fmla="*/ 235 w 236"/>
                        <a:gd name="T23" fmla="*/ 85 h 184"/>
                        <a:gd name="T24" fmla="*/ 235 w 236"/>
                        <a:gd name="T25" fmla="*/ 123 h 184"/>
                        <a:gd name="T26" fmla="*/ 235 w 236"/>
                        <a:gd name="T27" fmla="*/ 134 h 184"/>
                        <a:gd name="T28" fmla="*/ 235 w 236"/>
                        <a:gd name="T29" fmla="*/ 147 h 184"/>
                        <a:gd name="T30" fmla="*/ 235 w 236"/>
                        <a:gd name="T31" fmla="*/ 158 h 184"/>
                        <a:gd name="T32" fmla="*/ 235 w 236"/>
                        <a:gd name="T33" fmla="*/ 183 h 184"/>
                        <a:gd name="T34" fmla="*/ 0 w 236"/>
                        <a:gd name="T35" fmla="*/ 183 h 1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
                        <a:gd name="T55" fmla="*/ 0 h 184"/>
                        <a:gd name="T56" fmla="*/ 236 w 236"/>
                        <a:gd name="T57" fmla="*/ 184 h 1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 h="184">
                          <a:moveTo>
                            <a:pt x="0" y="183"/>
                          </a:moveTo>
                          <a:lnTo>
                            <a:pt x="0" y="172"/>
                          </a:lnTo>
                          <a:lnTo>
                            <a:pt x="0" y="158"/>
                          </a:lnTo>
                          <a:lnTo>
                            <a:pt x="0" y="134"/>
                          </a:lnTo>
                          <a:lnTo>
                            <a:pt x="0" y="123"/>
                          </a:lnTo>
                          <a:lnTo>
                            <a:pt x="12" y="85"/>
                          </a:lnTo>
                          <a:lnTo>
                            <a:pt x="36" y="36"/>
                          </a:lnTo>
                          <a:lnTo>
                            <a:pt x="76" y="11"/>
                          </a:lnTo>
                          <a:lnTo>
                            <a:pt x="124" y="0"/>
                          </a:lnTo>
                          <a:lnTo>
                            <a:pt x="173" y="11"/>
                          </a:lnTo>
                          <a:lnTo>
                            <a:pt x="210" y="36"/>
                          </a:lnTo>
                          <a:lnTo>
                            <a:pt x="235" y="85"/>
                          </a:lnTo>
                          <a:lnTo>
                            <a:pt x="235" y="123"/>
                          </a:lnTo>
                          <a:lnTo>
                            <a:pt x="235" y="134"/>
                          </a:lnTo>
                          <a:lnTo>
                            <a:pt x="235" y="147"/>
                          </a:lnTo>
                          <a:lnTo>
                            <a:pt x="235" y="158"/>
                          </a:lnTo>
                          <a:lnTo>
                            <a:pt x="235" y="183"/>
                          </a:lnTo>
                          <a:lnTo>
                            <a:pt x="0" y="183"/>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21" name="Freeform 980">
                      <a:extLst>
                        <a:ext uri="{FF2B5EF4-FFF2-40B4-BE49-F238E27FC236}">
                          <a16:creationId xmlns:a16="http://schemas.microsoft.com/office/drawing/2014/main" id="{CA426739-C736-41BA-8F71-E3C6BF9B451B}"/>
                        </a:ext>
                      </a:extLst>
                    </p:cNvPr>
                    <p:cNvSpPr>
                      <a:spLocks/>
                    </p:cNvSpPr>
                    <p:nvPr/>
                  </p:nvSpPr>
                  <p:spPr bwMode="auto">
                    <a:xfrm>
                      <a:off x="4094" y="2059"/>
                      <a:ext cx="245" cy="193"/>
                    </a:xfrm>
                    <a:custGeom>
                      <a:avLst/>
                      <a:gdLst>
                        <a:gd name="T0" fmla="*/ 0 w 245"/>
                        <a:gd name="T1" fmla="*/ 192 h 193"/>
                        <a:gd name="T2" fmla="*/ 0 w 245"/>
                        <a:gd name="T3" fmla="*/ 181 h 193"/>
                        <a:gd name="T4" fmla="*/ 0 w 245"/>
                        <a:gd name="T5" fmla="*/ 165 h 193"/>
                        <a:gd name="T6" fmla="*/ 0 w 245"/>
                        <a:gd name="T7" fmla="*/ 140 h 193"/>
                        <a:gd name="T8" fmla="*/ 0 w 245"/>
                        <a:gd name="T9" fmla="*/ 129 h 193"/>
                        <a:gd name="T10" fmla="*/ 12 w 245"/>
                        <a:gd name="T11" fmla="*/ 89 h 193"/>
                        <a:gd name="T12" fmla="*/ 38 w 245"/>
                        <a:gd name="T13" fmla="*/ 38 h 193"/>
                        <a:gd name="T14" fmla="*/ 77 w 245"/>
                        <a:gd name="T15" fmla="*/ 11 h 193"/>
                        <a:gd name="T16" fmla="*/ 129 w 245"/>
                        <a:gd name="T17" fmla="*/ 0 h 193"/>
                        <a:gd name="T18" fmla="*/ 181 w 245"/>
                        <a:gd name="T19" fmla="*/ 11 h 193"/>
                        <a:gd name="T20" fmla="*/ 218 w 245"/>
                        <a:gd name="T21" fmla="*/ 38 h 193"/>
                        <a:gd name="T22" fmla="*/ 244 w 245"/>
                        <a:gd name="T23" fmla="*/ 89 h 193"/>
                        <a:gd name="T24" fmla="*/ 244 w 245"/>
                        <a:gd name="T25" fmla="*/ 129 h 193"/>
                        <a:gd name="T26" fmla="*/ 244 w 245"/>
                        <a:gd name="T27" fmla="*/ 140 h 193"/>
                        <a:gd name="T28" fmla="*/ 244 w 245"/>
                        <a:gd name="T29" fmla="*/ 154 h 193"/>
                        <a:gd name="T30" fmla="*/ 244 w 245"/>
                        <a:gd name="T31" fmla="*/ 165 h 193"/>
                        <a:gd name="T32" fmla="*/ 244 w 245"/>
                        <a:gd name="T33" fmla="*/ 192 h 193"/>
                        <a:gd name="T34" fmla="*/ 0 w 245"/>
                        <a:gd name="T35" fmla="*/ 192 h 1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5"/>
                        <a:gd name="T55" fmla="*/ 0 h 193"/>
                        <a:gd name="T56" fmla="*/ 245 w 245"/>
                        <a:gd name="T57" fmla="*/ 193 h 1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5" h="193">
                          <a:moveTo>
                            <a:pt x="0" y="192"/>
                          </a:moveTo>
                          <a:lnTo>
                            <a:pt x="0" y="181"/>
                          </a:lnTo>
                          <a:lnTo>
                            <a:pt x="0" y="165"/>
                          </a:lnTo>
                          <a:lnTo>
                            <a:pt x="0" y="140"/>
                          </a:lnTo>
                          <a:lnTo>
                            <a:pt x="0" y="129"/>
                          </a:lnTo>
                          <a:lnTo>
                            <a:pt x="12" y="89"/>
                          </a:lnTo>
                          <a:lnTo>
                            <a:pt x="38" y="38"/>
                          </a:lnTo>
                          <a:lnTo>
                            <a:pt x="77" y="11"/>
                          </a:lnTo>
                          <a:lnTo>
                            <a:pt x="129" y="0"/>
                          </a:lnTo>
                          <a:lnTo>
                            <a:pt x="181" y="11"/>
                          </a:lnTo>
                          <a:lnTo>
                            <a:pt x="218" y="38"/>
                          </a:lnTo>
                          <a:lnTo>
                            <a:pt x="244" y="89"/>
                          </a:lnTo>
                          <a:lnTo>
                            <a:pt x="244" y="129"/>
                          </a:lnTo>
                          <a:lnTo>
                            <a:pt x="244" y="140"/>
                          </a:lnTo>
                          <a:lnTo>
                            <a:pt x="244" y="154"/>
                          </a:lnTo>
                          <a:lnTo>
                            <a:pt x="244" y="165"/>
                          </a:lnTo>
                          <a:lnTo>
                            <a:pt x="244" y="192"/>
                          </a:lnTo>
                          <a:lnTo>
                            <a:pt x="0" y="192"/>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67" name="Rectangle 981">
                    <a:extLst>
                      <a:ext uri="{FF2B5EF4-FFF2-40B4-BE49-F238E27FC236}">
                        <a16:creationId xmlns:a16="http://schemas.microsoft.com/office/drawing/2014/main" id="{3FA55887-F2AE-431F-BD82-C722B6DCAA56}"/>
                      </a:ext>
                    </a:extLst>
                  </p:cNvPr>
                  <p:cNvSpPr>
                    <a:spLocks noChangeArrowheads="1"/>
                  </p:cNvSpPr>
                  <p:nvPr/>
                </p:nvSpPr>
                <p:spPr bwMode="auto">
                  <a:xfrm>
                    <a:off x="3239" y="2021"/>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68" name="Rectangle 982">
                    <a:extLst>
                      <a:ext uri="{FF2B5EF4-FFF2-40B4-BE49-F238E27FC236}">
                        <a16:creationId xmlns:a16="http://schemas.microsoft.com/office/drawing/2014/main" id="{BA4E8067-C60C-4B37-80A1-DD7BE2B14EB8}"/>
                      </a:ext>
                    </a:extLst>
                  </p:cNvPr>
                  <p:cNvSpPr>
                    <a:spLocks noChangeArrowheads="1"/>
                  </p:cNvSpPr>
                  <p:nvPr/>
                </p:nvSpPr>
                <p:spPr bwMode="auto">
                  <a:xfrm>
                    <a:off x="3168" y="2034"/>
                    <a:ext cx="180"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69" name="Group 983">
                    <a:extLst>
                      <a:ext uri="{FF2B5EF4-FFF2-40B4-BE49-F238E27FC236}">
                        <a16:creationId xmlns:a16="http://schemas.microsoft.com/office/drawing/2014/main" id="{F5C14006-A1ED-49EE-A29E-2753D80A20BD}"/>
                      </a:ext>
                    </a:extLst>
                  </p:cNvPr>
                  <p:cNvGrpSpPr>
                    <a:grpSpLocks/>
                  </p:cNvGrpSpPr>
                  <p:nvPr/>
                </p:nvGrpSpPr>
                <p:grpSpPr bwMode="auto">
                  <a:xfrm>
                    <a:off x="2436" y="2279"/>
                    <a:ext cx="106" cy="79"/>
                    <a:chOff x="1917" y="3030"/>
                    <a:chExt cx="247" cy="245"/>
                  </a:xfrm>
                </p:grpSpPr>
                <p:sp>
                  <p:nvSpPr>
                    <p:cNvPr id="118" name="Freeform 984">
                      <a:extLst>
                        <a:ext uri="{FF2B5EF4-FFF2-40B4-BE49-F238E27FC236}">
                          <a16:creationId xmlns:a16="http://schemas.microsoft.com/office/drawing/2014/main" id="{B74DDC64-B0CC-479D-B5D8-8107D48F6727}"/>
                        </a:ext>
                      </a:extLst>
                    </p:cNvPr>
                    <p:cNvSpPr>
                      <a:spLocks/>
                    </p:cNvSpPr>
                    <p:nvPr/>
                  </p:nvSpPr>
                  <p:spPr bwMode="auto">
                    <a:xfrm>
                      <a:off x="1917" y="3030"/>
                      <a:ext cx="237" cy="234"/>
                    </a:xfrm>
                    <a:custGeom>
                      <a:avLst/>
                      <a:gdLst>
                        <a:gd name="T0" fmla="*/ 74 w 237"/>
                        <a:gd name="T1" fmla="*/ 233 h 234"/>
                        <a:gd name="T2" fmla="*/ 48 w 237"/>
                        <a:gd name="T3" fmla="*/ 208 h 234"/>
                        <a:gd name="T4" fmla="*/ 38 w 237"/>
                        <a:gd name="T5" fmla="*/ 197 h 234"/>
                        <a:gd name="T6" fmla="*/ 0 w 237"/>
                        <a:gd name="T7" fmla="*/ 159 h 234"/>
                        <a:gd name="T8" fmla="*/ 0 w 237"/>
                        <a:gd name="T9" fmla="*/ 110 h 234"/>
                        <a:gd name="T10" fmla="*/ 0 w 237"/>
                        <a:gd name="T11" fmla="*/ 60 h 234"/>
                        <a:gd name="T12" fmla="*/ 26 w 237"/>
                        <a:gd name="T13" fmla="*/ 25 h 234"/>
                        <a:gd name="T14" fmla="*/ 62 w 237"/>
                        <a:gd name="T15" fmla="*/ 0 h 234"/>
                        <a:gd name="T16" fmla="*/ 112 w 237"/>
                        <a:gd name="T17" fmla="*/ 0 h 234"/>
                        <a:gd name="T18" fmla="*/ 162 w 237"/>
                        <a:gd name="T19" fmla="*/ 0 h 234"/>
                        <a:gd name="T20" fmla="*/ 200 w 237"/>
                        <a:gd name="T21" fmla="*/ 36 h 234"/>
                        <a:gd name="T22" fmla="*/ 236 w 237"/>
                        <a:gd name="T23" fmla="*/ 74 h 234"/>
                        <a:gd name="T24" fmla="*/ 74 w 237"/>
                        <a:gd name="T25" fmla="*/ 233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233"/>
                          </a:moveTo>
                          <a:lnTo>
                            <a:pt x="48" y="208"/>
                          </a:lnTo>
                          <a:lnTo>
                            <a:pt x="38" y="197"/>
                          </a:lnTo>
                          <a:lnTo>
                            <a:pt x="0" y="159"/>
                          </a:lnTo>
                          <a:lnTo>
                            <a:pt x="0" y="110"/>
                          </a:lnTo>
                          <a:lnTo>
                            <a:pt x="0" y="60"/>
                          </a:lnTo>
                          <a:lnTo>
                            <a:pt x="26" y="25"/>
                          </a:lnTo>
                          <a:lnTo>
                            <a:pt x="62" y="0"/>
                          </a:lnTo>
                          <a:lnTo>
                            <a:pt x="112" y="0"/>
                          </a:lnTo>
                          <a:lnTo>
                            <a:pt x="162" y="0"/>
                          </a:lnTo>
                          <a:lnTo>
                            <a:pt x="200" y="36"/>
                          </a:lnTo>
                          <a:lnTo>
                            <a:pt x="236" y="74"/>
                          </a:lnTo>
                          <a:lnTo>
                            <a:pt x="74" y="23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19" name="Freeform 985">
                      <a:extLst>
                        <a:ext uri="{FF2B5EF4-FFF2-40B4-BE49-F238E27FC236}">
                          <a16:creationId xmlns:a16="http://schemas.microsoft.com/office/drawing/2014/main" id="{50FF6734-9383-4445-886A-028AD09065A1}"/>
                        </a:ext>
                      </a:extLst>
                    </p:cNvPr>
                    <p:cNvSpPr>
                      <a:spLocks/>
                    </p:cNvSpPr>
                    <p:nvPr/>
                  </p:nvSpPr>
                  <p:spPr bwMode="auto">
                    <a:xfrm>
                      <a:off x="1920" y="3032"/>
                      <a:ext cx="244" cy="243"/>
                    </a:xfrm>
                    <a:custGeom>
                      <a:avLst/>
                      <a:gdLst>
                        <a:gd name="T0" fmla="*/ 76 w 244"/>
                        <a:gd name="T1" fmla="*/ 242 h 243"/>
                        <a:gd name="T2" fmla="*/ 50 w 244"/>
                        <a:gd name="T3" fmla="*/ 217 h 243"/>
                        <a:gd name="T4" fmla="*/ 38 w 244"/>
                        <a:gd name="T5" fmla="*/ 204 h 243"/>
                        <a:gd name="T6" fmla="*/ 0 w 244"/>
                        <a:gd name="T7" fmla="*/ 166 h 243"/>
                        <a:gd name="T8" fmla="*/ 0 w 244"/>
                        <a:gd name="T9" fmla="*/ 114 h 243"/>
                        <a:gd name="T10" fmla="*/ 0 w 244"/>
                        <a:gd name="T11" fmla="*/ 65 h 243"/>
                        <a:gd name="T12" fmla="*/ 26 w 244"/>
                        <a:gd name="T13" fmla="*/ 25 h 243"/>
                        <a:gd name="T14" fmla="*/ 64 w 244"/>
                        <a:gd name="T15" fmla="*/ 0 h 243"/>
                        <a:gd name="T16" fmla="*/ 116 w 244"/>
                        <a:gd name="T17" fmla="*/ 0 h 243"/>
                        <a:gd name="T18" fmla="*/ 167 w 244"/>
                        <a:gd name="T19" fmla="*/ 0 h 243"/>
                        <a:gd name="T20" fmla="*/ 205 w 244"/>
                        <a:gd name="T21" fmla="*/ 38 h 243"/>
                        <a:gd name="T22" fmla="*/ 243 w 244"/>
                        <a:gd name="T23" fmla="*/ 76 h 243"/>
                        <a:gd name="T24" fmla="*/ 76 w 244"/>
                        <a:gd name="T25" fmla="*/ 242 h 2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243"/>
                        <a:gd name="T41" fmla="*/ 244 w 244"/>
                        <a:gd name="T42" fmla="*/ 243 h 2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243">
                          <a:moveTo>
                            <a:pt x="76" y="242"/>
                          </a:moveTo>
                          <a:lnTo>
                            <a:pt x="50" y="217"/>
                          </a:lnTo>
                          <a:lnTo>
                            <a:pt x="38" y="204"/>
                          </a:lnTo>
                          <a:lnTo>
                            <a:pt x="0" y="166"/>
                          </a:lnTo>
                          <a:lnTo>
                            <a:pt x="0" y="114"/>
                          </a:lnTo>
                          <a:lnTo>
                            <a:pt x="0" y="65"/>
                          </a:lnTo>
                          <a:lnTo>
                            <a:pt x="26" y="25"/>
                          </a:lnTo>
                          <a:lnTo>
                            <a:pt x="64" y="0"/>
                          </a:lnTo>
                          <a:lnTo>
                            <a:pt x="116" y="0"/>
                          </a:lnTo>
                          <a:lnTo>
                            <a:pt x="167" y="0"/>
                          </a:lnTo>
                          <a:lnTo>
                            <a:pt x="205" y="38"/>
                          </a:lnTo>
                          <a:lnTo>
                            <a:pt x="243" y="76"/>
                          </a:lnTo>
                          <a:lnTo>
                            <a:pt x="76" y="242"/>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0" name="Group 986">
                    <a:extLst>
                      <a:ext uri="{FF2B5EF4-FFF2-40B4-BE49-F238E27FC236}">
                        <a16:creationId xmlns:a16="http://schemas.microsoft.com/office/drawing/2014/main" id="{21035F3B-E404-4FC2-B90B-A53733BF7F2A}"/>
                      </a:ext>
                    </a:extLst>
                  </p:cNvPr>
                  <p:cNvGrpSpPr>
                    <a:grpSpLocks/>
                  </p:cNvGrpSpPr>
                  <p:nvPr/>
                </p:nvGrpSpPr>
                <p:grpSpPr bwMode="auto">
                  <a:xfrm>
                    <a:off x="2470" y="2305"/>
                    <a:ext cx="112" cy="83"/>
                    <a:chOff x="1994" y="3106"/>
                    <a:chExt cx="261" cy="260"/>
                  </a:xfrm>
                </p:grpSpPr>
                <p:sp>
                  <p:nvSpPr>
                    <p:cNvPr id="116" name="Freeform 987">
                      <a:extLst>
                        <a:ext uri="{FF2B5EF4-FFF2-40B4-BE49-F238E27FC236}">
                          <a16:creationId xmlns:a16="http://schemas.microsoft.com/office/drawing/2014/main" id="{BF7F4EDC-D51D-4DE0-937A-BC9E9B59AA79}"/>
                        </a:ext>
                      </a:extLst>
                    </p:cNvPr>
                    <p:cNvSpPr>
                      <a:spLocks/>
                    </p:cNvSpPr>
                    <p:nvPr/>
                  </p:nvSpPr>
                  <p:spPr bwMode="auto">
                    <a:xfrm>
                      <a:off x="1994" y="3106"/>
                      <a:ext cx="249" cy="249"/>
                    </a:xfrm>
                    <a:custGeom>
                      <a:avLst/>
                      <a:gdLst>
                        <a:gd name="T0" fmla="*/ 175 w 249"/>
                        <a:gd name="T1" fmla="*/ 0 h 249"/>
                        <a:gd name="T2" fmla="*/ 175 w 249"/>
                        <a:gd name="T3" fmla="*/ 11 h 249"/>
                        <a:gd name="T4" fmla="*/ 187 w 249"/>
                        <a:gd name="T5" fmla="*/ 25 h 249"/>
                        <a:gd name="T6" fmla="*/ 199 w 249"/>
                        <a:gd name="T7" fmla="*/ 36 h 249"/>
                        <a:gd name="T8" fmla="*/ 211 w 249"/>
                        <a:gd name="T9" fmla="*/ 36 h 249"/>
                        <a:gd name="T10" fmla="*/ 236 w 249"/>
                        <a:gd name="T11" fmla="*/ 87 h 249"/>
                        <a:gd name="T12" fmla="*/ 248 w 249"/>
                        <a:gd name="T13" fmla="*/ 125 h 249"/>
                        <a:gd name="T14" fmla="*/ 236 w 249"/>
                        <a:gd name="T15" fmla="*/ 174 h 249"/>
                        <a:gd name="T16" fmla="*/ 211 w 249"/>
                        <a:gd name="T17" fmla="*/ 210 h 249"/>
                        <a:gd name="T18" fmla="*/ 175 w 249"/>
                        <a:gd name="T19" fmla="*/ 234 h 249"/>
                        <a:gd name="T20" fmla="*/ 125 w 249"/>
                        <a:gd name="T21" fmla="*/ 248 h 249"/>
                        <a:gd name="T22" fmla="*/ 87 w 249"/>
                        <a:gd name="T23" fmla="*/ 234 h 249"/>
                        <a:gd name="T24" fmla="*/ 50 w 249"/>
                        <a:gd name="T25" fmla="*/ 210 h 249"/>
                        <a:gd name="T26" fmla="*/ 38 w 249"/>
                        <a:gd name="T27" fmla="*/ 199 h 249"/>
                        <a:gd name="T28" fmla="*/ 0 w 249"/>
                        <a:gd name="T29" fmla="*/ 161 h 249"/>
                        <a:gd name="T30" fmla="*/ 175 w 249"/>
                        <a:gd name="T31" fmla="*/ 0 h 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9"/>
                        <a:gd name="T49" fmla="*/ 0 h 249"/>
                        <a:gd name="T50" fmla="*/ 249 w 249"/>
                        <a:gd name="T51" fmla="*/ 249 h 2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9" h="249">
                          <a:moveTo>
                            <a:pt x="175" y="0"/>
                          </a:moveTo>
                          <a:lnTo>
                            <a:pt x="175" y="11"/>
                          </a:lnTo>
                          <a:lnTo>
                            <a:pt x="187" y="25"/>
                          </a:lnTo>
                          <a:lnTo>
                            <a:pt x="199" y="36"/>
                          </a:lnTo>
                          <a:lnTo>
                            <a:pt x="211" y="36"/>
                          </a:lnTo>
                          <a:lnTo>
                            <a:pt x="236" y="87"/>
                          </a:lnTo>
                          <a:lnTo>
                            <a:pt x="248" y="125"/>
                          </a:lnTo>
                          <a:lnTo>
                            <a:pt x="236" y="174"/>
                          </a:lnTo>
                          <a:lnTo>
                            <a:pt x="211" y="210"/>
                          </a:lnTo>
                          <a:lnTo>
                            <a:pt x="175" y="234"/>
                          </a:lnTo>
                          <a:lnTo>
                            <a:pt x="125" y="248"/>
                          </a:lnTo>
                          <a:lnTo>
                            <a:pt x="87" y="234"/>
                          </a:lnTo>
                          <a:lnTo>
                            <a:pt x="50" y="210"/>
                          </a:lnTo>
                          <a:lnTo>
                            <a:pt x="38" y="199"/>
                          </a:lnTo>
                          <a:lnTo>
                            <a:pt x="0" y="161"/>
                          </a:lnTo>
                          <a:lnTo>
                            <a:pt x="17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17" name="Freeform 988">
                      <a:extLst>
                        <a:ext uri="{FF2B5EF4-FFF2-40B4-BE49-F238E27FC236}">
                          <a16:creationId xmlns:a16="http://schemas.microsoft.com/office/drawing/2014/main" id="{829B3F31-F6A1-4CAE-8A11-68C4D83C3AAE}"/>
                        </a:ext>
                      </a:extLst>
                    </p:cNvPr>
                    <p:cNvSpPr>
                      <a:spLocks/>
                    </p:cNvSpPr>
                    <p:nvPr/>
                  </p:nvSpPr>
                  <p:spPr bwMode="auto">
                    <a:xfrm>
                      <a:off x="1996" y="3110"/>
                      <a:ext cx="259" cy="256"/>
                    </a:xfrm>
                    <a:custGeom>
                      <a:avLst/>
                      <a:gdLst>
                        <a:gd name="T0" fmla="*/ 180 w 259"/>
                        <a:gd name="T1" fmla="*/ 0 h 256"/>
                        <a:gd name="T2" fmla="*/ 180 w 259"/>
                        <a:gd name="T3" fmla="*/ 11 h 256"/>
                        <a:gd name="T4" fmla="*/ 193 w 259"/>
                        <a:gd name="T5" fmla="*/ 27 h 256"/>
                        <a:gd name="T6" fmla="*/ 207 w 259"/>
                        <a:gd name="T7" fmla="*/ 38 h 256"/>
                        <a:gd name="T8" fmla="*/ 219 w 259"/>
                        <a:gd name="T9" fmla="*/ 38 h 256"/>
                        <a:gd name="T10" fmla="*/ 245 w 259"/>
                        <a:gd name="T11" fmla="*/ 89 h 256"/>
                        <a:gd name="T12" fmla="*/ 258 w 259"/>
                        <a:gd name="T13" fmla="*/ 127 h 256"/>
                        <a:gd name="T14" fmla="*/ 245 w 259"/>
                        <a:gd name="T15" fmla="*/ 179 h 256"/>
                        <a:gd name="T16" fmla="*/ 219 w 259"/>
                        <a:gd name="T17" fmla="*/ 217 h 256"/>
                        <a:gd name="T18" fmla="*/ 180 w 259"/>
                        <a:gd name="T19" fmla="*/ 241 h 256"/>
                        <a:gd name="T20" fmla="*/ 130 w 259"/>
                        <a:gd name="T21" fmla="*/ 255 h 256"/>
                        <a:gd name="T22" fmla="*/ 91 w 259"/>
                        <a:gd name="T23" fmla="*/ 241 h 256"/>
                        <a:gd name="T24" fmla="*/ 51 w 259"/>
                        <a:gd name="T25" fmla="*/ 217 h 256"/>
                        <a:gd name="T26" fmla="*/ 39 w 259"/>
                        <a:gd name="T27" fmla="*/ 203 h 256"/>
                        <a:gd name="T28" fmla="*/ 0 w 259"/>
                        <a:gd name="T29" fmla="*/ 165 h 256"/>
                        <a:gd name="T30" fmla="*/ 180 w 259"/>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9"/>
                        <a:gd name="T49" fmla="*/ 0 h 256"/>
                        <a:gd name="T50" fmla="*/ 259 w 259"/>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9" h="256">
                          <a:moveTo>
                            <a:pt x="180" y="0"/>
                          </a:moveTo>
                          <a:lnTo>
                            <a:pt x="180" y="11"/>
                          </a:lnTo>
                          <a:lnTo>
                            <a:pt x="193" y="27"/>
                          </a:lnTo>
                          <a:lnTo>
                            <a:pt x="207" y="38"/>
                          </a:lnTo>
                          <a:lnTo>
                            <a:pt x="219" y="38"/>
                          </a:lnTo>
                          <a:lnTo>
                            <a:pt x="245" y="89"/>
                          </a:lnTo>
                          <a:lnTo>
                            <a:pt x="258" y="127"/>
                          </a:lnTo>
                          <a:lnTo>
                            <a:pt x="245" y="179"/>
                          </a:lnTo>
                          <a:lnTo>
                            <a:pt x="219" y="217"/>
                          </a:lnTo>
                          <a:lnTo>
                            <a:pt x="180" y="241"/>
                          </a:lnTo>
                          <a:lnTo>
                            <a:pt x="130" y="255"/>
                          </a:lnTo>
                          <a:lnTo>
                            <a:pt x="91" y="241"/>
                          </a:lnTo>
                          <a:lnTo>
                            <a:pt x="51" y="217"/>
                          </a:lnTo>
                          <a:lnTo>
                            <a:pt x="39" y="203"/>
                          </a:lnTo>
                          <a:lnTo>
                            <a:pt x="0" y="165"/>
                          </a:lnTo>
                          <a:lnTo>
                            <a:pt x="180"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1" name="Group 989">
                    <a:extLst>
                      <a:ext uri="{FF2B5EF4-FFF2-40B4-BE49-F238E27FC236}">
                        <a16:creationId xmlns:a16="http://schemas.microsoft.com/office/drawing/2014/main" id="{5C80C960-0168-4834-9C56-4CAD2E81E894}"/>
                      </a:ext>
                    </a:extLst>
                  </p:cNvPr>
                  <p:cNvGrpSpPr>
                    <a:grpSpLocks/>
                  </p:cNvGrpSpPr>
                  <p:nvPr/>
                </p:nvGrpSpPr>
                <p:grpSpPr bwMode="auto">
                  <a:xfrm>
                    <a:off x="2531" y="2235"/>
                    <a:ext cx="112" cy="88"/>
                    <a:chOff x="2139" y="2890"/>
                    <a:chExt cx="263" cy="276"/>
                  </a:xfrm>
                </p:grpSpPr>
                <p:sp>
                  <p:nvSpPr>
                    <p:cNvPr id="114" name="Freeform 990">
                      <a:extLst>
                        <a:ext uri="{FF2B5EF4-FFF2-40B4-BE49-F238E27FC236}">
                          <a16:creationId xmlns:a16="http://schemas.microsoft.com/office/drawing/2014/main" id="{96FF973C-6E43-4034-8C4E-5C00655E5A1B}"/>
                        </a:ext>
                      </a:extLst>
                    </p:cNvPr>
                    <p:cNvSpPr>
                      <a:spLocks/>
                    </p:cNvSpPr>
                    <p:nvPr/>
                  </p:nvSpPr>
                  <p:spPr bwMode="auto">
                    <a:xfrm>
                      <a:off x="2139" y="2890"/>
                      <a:ext cx="251" cy="263"/>
                    </a:xfrm>
                    <a:custGeom>
                      <a:avLst/>
                      <a:gdLst>
                        <a:gd name="T0" fmla="*/ 235 w 251"/>
                        <a:gd name="T1" fmla="*/ 0 h 263"/>
                        <a:gd name="T2" fmla="*/ 250 w 251"/>
                        <a:gd name="T3" fmla="*/ 16 h 263"/>
                        <a:gd name="T4" fmla="*/ 29 w 251"/>
                        <a:gd name="T5" fmla="*/ 262 h 263"/>
                        <a:gd name="T6" fmla="*/ 0 w 251"/>
                        <a:gd name="T7" fmla="*/ 246 h 263"/>
                        <a:gd name="T8" fmla="*/ 235 w 251"/>
                        <a:gd name="T9" fmla="*/ 0 h 263"/>
                        <a:gd name="T10" fmla="*/ 0 60000 65536"/>
                        <a:gd name="T11" fmla="*/ 0 60000 65536"/>
                        <a:gd name="T12" fmla="*/ 0 60000 65536"/>
                        <a:gd name="T13" fmla="*/ 0 60000 65536"/>
                        <a:gd name="T14" fmla="*/ 0 60000 65536"/>
                        <a:gd name="T15" fmla="*/ 0 w 251"/>
                        <a:gd name="T16" fmla="*/ 0 h 263"/>
                        <a:gd name="T17" fmla="*/ 251 w 251"/>
                        <a:gd name="T18" fmla="*/ 263 h 263"/>
                      </a:gdLst>
                      <a:ahLst/>
                      <a:cxnLst>
                        <a:cxn ang="T10">
                          <a:pos x="T0" y="T1"/>
                        </a:cxn>
                        <a:cxn ang="T11">
                          <a:pos x="T2" y="T3"/>
                        </a:cxn>
                        <a:cxn ang="T12">
                          <a:pos x="T4" y="T5"/>
                        </a:cxn>
                        <a:cxn ang="T13">
                          <a:pos x="T6" y="T7"/>
                        </a:cxn>
                        <a:cxn ang="T14">
                          <a:pos x="T8" y="T9"/>
                        </a:cxn>
                      </a:cxnLst>
                      <a:rect l="T15" t="T16" r="T17" b="T18"/>
                      <a:pathLst>
                        <a:path w="251" h="263">
                          <a:moveTo>
                            <a:pt x="235" y="0"/>
                          </a:moveTo>
                          <a:lnTo>
                            <a:pt x="250" y="16"/>
                          </a:lnTo>
                          <a:lnTo>
                            <a:pt x="29" y="262"/>
                          </a:lnTo>
                          <a:lnTo>
                            <a:pt x="0" y="246"/>
                          </a:lnTo>
                          <a:lnTo>
                            <a:pt x="235" y="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15" name="Freeform 991">
                      <a:extLst>
                        <a:ext uri="{FF2B5EF4-FFF2-40B4-BE49-F238E27FC236}">
                          <a16:creationId xmlns:a16="http://schemas.microsoft.com/office/drawing/2014/main" id="{F78E48C7-253C-4BBD-A554-9E588AA915B8}"/>
                        </a:ext>
                      </a:extLst>
                    </p:cNvPr>
                    <p:cNvSpPr>
                      <a:spLocks/>
                    </p:cNvSpPr>
                    <p:nvPr/>
                  </p:nvSpPr>
                  <p:spPr bwMode="auto">
                    <a:xfrm>
                      <a:off x="2144" y="2892"/>
                      <a:ext cx="258" cy="274"/>
                    </a:xfrm>
                    <a:custGeom>
                      <a:avLst/>
                      <a:gdLst>
                        <a:gd name="T0" fmla="*/ 242 w 258"/>
                        <a:gd name="T1" fmla="*/ 0 h 274"/>
                        <a:gd name="T2" fmla="*/ 257 w 258"/>
                        <a:gd name="T3" fmla="*/ 16 h 274"/>
                        <a:gd name="T4" fmla="*/ 31 w 258"/>
                        <a:gd name="T5" fmla="*/ 273 h 274"/>
                        <a:gd name="T6" fmla="*/ 0 w 258"/>
                        <a:gd name="T7" fmla="*/ 257 h 274"/>
                        <a:gd name="T8" fmla="*/ 242 w 258"/>
                        <a:gd name="T9" fmla="*/ 0 h 274"/>
                        <a:gd name="T10" fmla="*/ 0 60000 65536"/>
                        <a:gd name="T11" fmla="*/ 0 60000 65536"/>
                        <a:gd name="T12" fmla="*/ 0 60000 65536"/>
                        <a:gd name="T13" fmla="*/ 0 60000 65536"/>
                        <a:gd name="T14" fmla="*/ 0 60000 65536"/>
                        <a:gd name="T15" fmla="*/ 0 w 258"/>
                        <a:gd name="T16" fmla="*/ 0 h 274"/>
                        <a:gd name="T17" fmla="*/ 258 w 258"/>
                        <a:gd name="T18" fmla="*/ 274 h 274"/>
                      </a:gdLst>
                      <a:ahLst/>
                      <a:cxnLst>
                        <a:cxn ang="T10">
                          <a:pos x="T0" y="T1"/>
                        </a:cxn>
                        <a:cxn ang="T11">
                          <a:pos x="T2" y="T3"/>
                        </a:cxn>
                        <a:cxn ang="T12">
                          <a:pos x="T4" y="T5"/>
                        </a:cxn>
                        <a:cxn ang="T13">
                          <a:pos x="T6" y="T7"/>
                        </a:cxn>
                        <a:cxn ang="T14">
                          <a:pos x="T8" y="T9"/>
                        </a:cxn>
                      </a:cxnLst>
                      <a:rect l="T15" t="T16" r="T17" b="T18"/>
                      <a:pathLst>
                        <a:path w="258" h="274">
                          <a:moveTo>
                            <a:pt x="242" y="0"/>
                          </a:moveTo>
                          <a:lnTo>
                            <a:pt x="257" y="16"/>
                          </a:lnTo>
                          <a:lnTo>
                            <a:pt x="31" y="273"/>
                          </a:lnTo>
                          <a:lnTo>
                            <a:pt x="0" y="257"/>
                          </a:lnTo>
                          <a:lnTo>
                            <a:pt x="242" y="0"/>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2" name="Group 992">
                    <a:extLst>
                      <a:ext uri="{FF2B5EF4-FFF2-40B4-BE49-F238E27FC236}">
                        <a16:creationId xmlns:a16="http://schemas.microsoft.com/office/drawing/2014/main" id="{D4D45F37-B083-4176-ABEA-83C7BA4D4E54}"/>
                      </a:ext>
                    </a:extLst>
                  </p:cNvPr>
                  <p:cNvGrpSpPr>
                    <a:grpSpLocks/>
                  </p:cNvGrpSpPr>
                  <p:nvPr/>
                </p:nvGrpSpPr>
                <p:grpSpPr bwMode="auto">
                  <a:xfrm>
                    <a:off x="2515" y="2198"/>
                    <a:ext cx="165" cy="112"/>
                    <a:chOff x="2098" y="2775"/>
                    <a:chExt cx="389" cy="348"/>
                  </a:xfrm>
                </p:grpSpPr>
                <p:sp>
                  <p:nvSpPr>
                    <p:cNvPr id="112" name="Freeform 993">
                      <a:extLst>
                        <a:ext uri="{FF2B5EF4-FFF2-40B4-BE49-F238E27FC236}">
                          <a16:creationId xmlns:a16="http://schemas.microsoft.com/office/drawing/2014/main" id="{A340BD77-436C-4DDE-B9C2-A9EAF17106A6}"/>
                        </a:ext>
                      </a:extLst>
                    </p:cNvPr>
                    <p:cNvSpPr>
                      <a:spLocks/>
                    </p:cNvSpPr>
                    <p:nvPr/>
                  </p:nvSpPr>
                  <p:spPr bwMode="auto">
                    <a:xfrm>
                      <a:off x="2098" y="2775"/>
                      <a:ext cx="377" cy="337"/>
                    </a:xfrm>
                    <a:custGeom>
                      <a:avLst/>
                      <a:gdLst>
                        <a:gd name="T0" fmla="*/ 349 w 377"/>
                        <a:gd name="T1" fmla="*/ 0 h 337"/>
                        <a:gd name="T2" fmla="*/ 376 w 377"/>
                        <a:gd name="T3" fmla="*/ 25 h 337"/>
                        <a:gd name="T4" fmla="*/ 27 w 377"/>
                        <a:gd name="T5" fmla="*/ 336 h 337"/>
                        <a:gd name="T6" fmla="*/ 0 w 377"/>
                        <a:gd name="T7" fmla="*/ 311 h 337"/>
                        <a:gd name="T8" fmla="*/ 349 w 377"/>
                        <a:gd name="T9" fmla="*/ 0 h 337"/>
                        <a:gd name="T10" fmla="*/ 0 60000 65536"/>
                        <a:gd name="T11" fmla="*/ 0 60000 65536"/>
                        <a:gd name="T12" fmla="*/ 0 60000 65536"/>
                        <a:gd name="T13" fmla="*/ 0 60000 65536"/>
                        <a:gd name="T14" fmla="*/ 0 60000 65536"/>
                        <a:gd name="T15" fmla="*/ 0 w 377"/>
                        <a:gd name="T16" fmla="*/ 0 h 337"/>
                        <a:gd name="T17" fmla="*/ 377 w 377"/>
                        <a:gd name="T18" fmla="*/ 337 h 337"/>
                      </a:gdLst>
                      <a:ahLst/>
                      <a:cxnLst>
                        <a:cxn ang="T10">
                          <a:pos x="T0" y="T1"/>
                        </a:cxn>
                        <a:cxn ang="T11">
                          <a:pos x="T2" y="T3"/>
                        </a:cxn>
                        <a:cxn ang="T12">
                          <a:pos x="T4" y="T5"/>
                        </a:cxn>
                        <a:cxn ang="T13">
                          <a:pos x="T6" y="T7"/>
                        </a:cxn>
                        <a:cxn ang="T14">
                          <a:pos x="T8" y="T9"/>
                        </a:cxn>
                      </a:cxnLst>
                      <a:rect l="T15" t="T16" r="T17" b="T18"/>
                      <a:pathLst>
                        <a:path w="377" h="337">
                          <a:moveTo>
                            <a:pt x="349" y="0"/>
                          </a:moveTo>
                          <a:lnTo>
                            <a:pt x="376" y="25"/>
                          </a:lnTo>
                          <a:lnTo>
                            <a:pt x="27" y="336"/>
                          </a:lnTo>
                          <a:lnTo>
                            <a:pt x="0" y="311"/>
                          </a:lnTo>
                          <a:lnTo>
                            <a:pt x="349" y="0"/>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13" name="Freeform 994">
                      <a:extLst>
                        <a:ext uri="{FF2B5EF4-FFF2-40B4-BE49-F238E27FC236}">
                          <a16:creationId xmlns:a16="http://schemas.microsoft.com/office/drawing/2014/main" id="{F057648E-5033-429F-8C49-CA413D4601F6}"/>
                        </a:ext>
                      </a:extLst>
                    </p:cNvPr>
                    <p:cNvSpPr>
                      <a:spLocks/>
                    </p:cNvSpPr>
                    <p:nvPr/>
                  </p:nvSpPr>
                  <p:spPr bwMode="auto">
                    <a:xfrm>
                      <a:off x="2100" y="2777"/>
                      <a:ext cx="387" cy="346"/>
                    </a:xfrm>
                    <a:custGeom>
                      <a:avLst/>
                      <a:gdLst>
                        <a:gd name="T0" fmla="*/ 357 w 387"/>
                        <a:gd name="T1" fmla="*/ 0 h 346"/>
                        <a:gd name="T2" fmla="*/ 386 w 387"/>
                        <a:gd name="T3" fmla="*/ 25 h 346"/>
                        <a:gd name="T4" fmla="*/ 29 w 387"/>
                        <a:gd name="T5" fmla="*/ 345 h 346"/>
                        <a:gd name="T6" fmla="*/ 0 w 387"/>
                        <a:gd name="T7" fmla="*/ 320 h 346"/>
                        <a:gd name="T8" fmla="*/ 357 w 387"/>
                        <a:gd name="T9" fmla="*/ 0 h 346"/>
                        <a:gd name="T10" fmla="*/ 0 60000 65536"/>
                        <a:gd name="T11" fmla="*/ 0 60000 65536"/>
                        <a:gd name="T12" fmla="*/ 0 60000 65536"/>
                        <a:gd name="T13" fmla="*/ 0 60000 65536"/>
                        <a:gd name="T14" fmla="*/ 0 60000 65536"/>
                        <a:gd name="T15" fmla="*/ 0 w 387"/>
                        <a:gd name="T16" fmla="*/ 0 h 346"/>
                        <a:gd name="T17" fmla="*/ 387 w 387"/>
                        <a:gd name="T18" fmla="*/ 346 h 346"/>
                      </a:gdLst>
                      <a:ahLst/>
                      <a:cxnLst>
                        <a:cxn ang="T10">
                          <a:pos x="T0" y="T1"/>
                        </a:cxn>
                        <a:cxn ang="T11">
                          <a:pos x="T2" y="T3"/>
                        </a:cxn>
                        <a:cxn ang="T12">
                          <a:pos x="T4" y="T5"/>
                        </a:cxn>
                        <a:cxn ang="T13">
                          <a:pos x="T6" y="T7"/>
                        </a:cxn>
                        <a:cxn ang="T14">
                          <a:pos x="T8" y="T9"/>
                        </a:cxn>
                      </a:cxnLst>
                      <a:rect l="T15" t="T16" r="T17" b="T18"/>
                      <a:pathLst>
                        <a:path w="387" h="346">
                          <a:moveTo>
                            <a:pt x="357" y="0"/>
                          </a:moveTo>
                          <a:lnTo>
                            <a:pt x="386" y="25"/>
                          </a:lnTo>
                          <a:lnTo>
                            <a:pt x="29" y="345"/>
                          </a:lnTo>
                          <a:lnTo>
                            <a:pt x="0" y="320"/>
                          </a:lnTo>
                          <a:lnTo>
                            <a:pt x="357"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3" name="Group 995">
                    <a:extLst>
                      <a:ext uri="{FF2B5EF4-FFF2-40B4-BE49-F238E27FC236}">
                        <a16:creationId xmlns:a16="http://schemas.microsoft.com/office/drawing/2014/main" id="{CCE2FC89-F575-4374-B08B-C62638212AA6}"/>
                      </a:ext>
                    </a:extLst>
                  </p:cNvPr>
                  <p:cNvGrpSpPr>
                    <a:grpSpLocks/>
                  </p:cNvGrpSpPr>
                  <p:nvPr/>
                </p:nvGrpSpPr>
                <p:grpSpPr bwMode="auto">
                  <a:xfrm>
                    <a:off x="2465" y="1719"/>
                    <a:ext cx="103" cy="79"/>
                    <a:chOff x="1984" y="1290"/>
                    <a:chExt cx="244" cy="247"/>
                  </a:xfrm>
                </p:grpSpPr>
                <p:sp>
                  <p:nvSpPr>
                    <p:cNvPr id="110" name="Freeform 996">
                      <a:extLst>
                        <a:ext uri="{FF2B5EF4-FFF2-40B4-BE49-F238E27FC236}">
                          <a16:creationId xmlns:a16="http://schemas.microsoft.com/office/drawing/2014/main" id="{E31F3F78-9EDE-4225-99F6-0B5103E9C6E7}"/>
                        </a:ext>
                      </a:extLst>
                    </p:cNvPr>
                    <p:cNvSpPr>
                      <a:spLocks/>
                    </p:cNvSpPr>
                    <p:nvPr/>
                  </p:nvSpPr>
                  <p:spPr bwMode="auto">
                    <a:xfrm>
                      <a:off x="1984" y="1290"/>
                      <a:ext cx="237" cy="234"/>
                    </a:xfrm>
                    <a:custGeom>
                      <a:avLst/>
                      <a:gdLst>
                        <a:gd name="T0" fmla="*/ 74 w 237"/>
                        <a:gd name="T1" fmla="*/ 0 h 234"/>
                        <a:gd name="T2" fmla="*/ 50 w 237"/>
                        <a:gd name="T3" fmla="*/ 25 h 234"/>
                        <a:gd name="T4" fmla="*/ 36 w 237"/>
                        <a:gd name="T5" fmla="*/ 36 h 234"/>
                        <a:gd name="T6" fmla="*/ 0 w 237"/>
                        <a:gd name="T7" fmla="*/ 74 h 234"/>
                        <a:gd name="T8" fmla="*/ 0 w 237"/>
                        <a:gd name="T9" fmla="*/ 123 h 234"/>
                        <a:gd name="T10" fmla="*/ 0 w 237"/>
                        <a:gd name="T11" fmla="*/ 172 h 234"/>
                        <a:gd name="T12" fmla="*/ 26 w 237"/>
                        <a:gd name="T13" fmla="*/ 208 h 234"/>
                        <a:gd name="T14" fmla="*/ 62 w 237"/>
                        <a:gd name="T15" fmla="*/ 233 h 234"/>
                        <a:gd name="T16" fmla="*/ 111 w 237"/>
                        <a:gd name="T17" fmla="*/ 233 h 234"/>
                        <a:gd name="T18" fmla="*/ 163 w 237"/>
                        <a:gd name="T19" fmla="*/ 233 h 234"/>
                        <a:gd name="T20" fmla="*/ 199 w 237"/>
                        <a:gd name="T21" fmla="*/ 197 h 234"/>
                        <a:gd name="T22" fmla="*/ 236 w 237"/>
                        <a:gd name="T23" fmla="*/ 159 h 234"/>
                        <a:gd name="T24" fmla="*/ 74 w 237"/>
                        <a:gd name="T25" fmla="*/ 0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7"/>
                        <a:gd name="T40" fmla="*/ 0 h 234"/>
                        <a:gd name="T41" fmla="*/ 237 w 237"/>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7" h="234">
                          <a:moveTo>
                            <a:pt x="74" y="0"/>
                          </a:moveTo>
                          <a:lnTo>
                            <a:pt x="50" y="25"/>
                          </a:lnTo>
                          <a:lnTo>
                            <a:pt x="36" y="36"/>
                          </a:lnTo>
                          <a:lnTo>
                            <a:pt x="0" y="74"/>
                          </a:lnTo>
                          <a:lnTo>
                            <a:pt x="0" y="123"/>
                          </a:lnTo>
                          <a:lnTo>
                            <a:pt x="0" y="172"/>
                          </a:lnTo>
                          <a:lnTo>
                            <a:pt x="26" y="208"/>
                          </a:lnTo>
                          <a:lnTo>
                            <a:pt x="62" y="233"/>
                          </a:lnTo>
                          <a:lnTo>
                            <a:pt x="111" y="233"/>
                          </a:lnTo>
                          <a:lnTo>
                            <a:pt x="163" y="233"/>
                          </a:lnTo>
                          <a:lnTo>
                            <a:pt x="199" y="197"/>
                          </a:lnTo>
                          <a:lnTo>
                            <a:pt x="236" y="159"/>
                          </a:lnTo>
                          <a:lnTo>
                            <a:pt x="74"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11" name="Freeform 997">
                      <a:extLst>
                        <a:ext uri="{FF2B5EF4-FFF2-40B4-BE49-F238E27FC236}">
                          <a16:creationId xmlns:a16="http://schemas.microsoft.com/office/drawing/2014/main" id="{91277B3A-2F58-4046-92E8-FD7FA8AD7DDD}"/>
                        </a:ext>
                      </a:extLst>
                    </p:cNvPr>
                    <p:cNvSpPr>
                      <a:spLocks/>
                    </p:cNvSpPr>
                    <p:nvPr/>
                  </p:nvSpPr>
                  <p:spPr bwMode="auto">
                    <a:xfrm>
                      <a:off x="1986" y="1292"/>
                      <a:ext cx="242" cy="245"/>
                    </a:xfrm>
                    <a:custGeom>
                      <a:avLst/>
                      <a:gdLst>
                        <a:gd name="T0" fmla="*/ 75 w 242"/>
                        <a:gd name="T1" fmla="*/ 0 h 245"/>
                        <a:gd name="T2" fmla="*/ 50 w 242"/>
                        <a:gd name="T3" fmla="*/ 27 h 245"/>
                        <a:gd name="T4" fmla="*/ 38 w 242"/>
                        <a:gd name="T5" fmla="*/ 38 h 245"/>
                        <a:gd name="T6" fmla="*/ 0 w 242"/>
                        <a:gd name="T7" fmla="*/ 78 h 245"/>
                        <a:gd name="T8" fmla="*/ 0 w 242"/>
                        <a:gd name="T9" fmla="*/ 127 h 245"/>
                        <a:gd name="T10" fmla="*/ 0 w 242"/>
                        <a:gd name="T11" fmla="*/ 181 h 245"/>
                        <a:gd name="T12" fmla="*/ 26 w 242"/>
                        <a:gd name="T13" fmla="*/ 217 h 245"/>
                        <a:gd name="T14" fmla="*/ 63 w 242"/>
                        <a:gd name="T15" fmla="*/ 244 h 245"/>
                        <a:gd name="T16" fmla="*/ 115 w 242"/>
                        <a:gd name="T17" fmla="*/ 244 h 245"/>
                        <a:gd name="T18" fmla="*/ 164 w 242"/>
                        <a:gd name="T19" fmla="*/ 244 h 245"/>
                        <a:gd name="T20" fmla="*/ 204 w 242"/>
                        <a:gd name="T21" fmla="*/ 206 h 245"/>
                        <a:gd name="T22" fmla="*/ 241 w 242"/>
                        <a:gd name="T23" fmla="*/ 165 h 245"/>
                        <a:gd name="T24" fmla="*/ 75 w 242"/>
                        <a:gd name="T25" fmla="*/ 0 h 2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2"/>
                        <a:gd name="T40" fmla="*/ 0 h 245"/>
                        <a:gd name="T41" fmla="*/ 242 w 242"/>
                        <a:gd name="T42" fmla="*/ 245 h 2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2" h="245">
                          <a:moveTo>
                            <a:pt x="75" y="0"/>
                          </a:moveTo>
                          <a:lnTo>
                            <a:pt x="50" y="27"/>
                          </a:lnTo>
                          <a:lnTo>
                            <a:pt x="38" y="38"/>
                          </a:lnTo>
                          <a:lnTo>
                            <a:pt x="0" y="78"/>
                          </a:lnTo>
                          <a:lnTo>
                            <a:pt x="0" y="127"/>
                          </a:lnTo>
                          <a:lnTo>
                            <a:pt x="0" y="181"/>
                          </a:lnTo>
                          <a:lnTo>
                            <a:pt x="26" y="217"/>
                          </a:lnTo>
                          <a:lnTo>
                            <a:pt x="63" y="244"/>
                          </a:lnTo>
                          <a:lnTo>
                            <a:pt x="115" y="244"/>
                          </a:lnTo>
                          <a:lnTo>
                            <a:pt x="164" y="244"/>
                          </a:lnTo>
                          <a:lnTo>
                            <a:pt x="204" y="206"/>
                          </a:lnTo>
                          <a:lnTo>
                            <a:pt x="241" y="165"/>
                          </a:lnTo>
                          <a:lnTo>
                            <a:pt x="7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4" name="Group 998">
                    <a:extLst>
                      <a:ext uri="{FF2B5EF4-FFF2-40B4-BE49-F238E27FC236}">
                        <a16:creationId xmlns:a16="http://schemas.microsoft.com/office/drawing/2014/main" id="{D098C989-7518-4BE7-9381-28B939444892}"/>
                      </a:ext>
                    </a:extLst>
                  </p:cNvPr>
                  <p:cNvGrpSpPr>
                    <a:grpSpLocks/>
                  </p:cNvGrpSpPr>
                  <p:nvPr/>
                </p:nvGrpSpPr>
                <p:grpSpPr bwMode="auto">
                  <a:xfrm>
                    <a:off x="2499" y="1690"/>
                    <a:ext cx="109" cy="83"/>
                    <a:chOff x="2061" y="1198"/>
                    <a:chExt cx="258" cy="259"/>
                  </a:xfrm>
                </p:grpSpPr>
                <p:sp>
                  <p:nvSpPr>
                    <p:cNvPr id="108" name="Freeform 999">
                      <a:extLst>
                        <a:ext uri="{FF2B5EF4-FFF2-40B4-BE49-F238E27FC236}">
                          <a16:creationId xmlns:a16="http://schemas.microsoft.com/office/drawing/2014/main" id="{E0F33FF1-812F-4CF9-ABF9-FA704C78CCF2}"/>
                        </a:ext>
                      </a:extLst>
                    </p:cNvPr>
                    <p:cNvSpPr>
                      <a:spLocks/>
                    </p:cNvSpPr>
                    <p:nvPr/>
                  </p:nvSpPr>
                  <p:spPr bwMode="auto">
                    <a:xfrm>
                      <a:off x="2061" y="1198"/>
                      <a:ext cx="248" cy="248"/>
                    </a:xfrm>
                    <a:custGeom>
                      <a:avLst/>
                      <a:gdLst>
                        <a:gd name="T0" fmla="*/ 173 w 248"/>
                        <a:gd name="T1" fmla="*/ 247 h 248"/>
                        <a:gd name="T2" fmla="*/ 173 w 248"/>
                        <a:gd name="T3" fmla="*/ 236 h 248"/>
                        <a:gd name="T4" fmla="*/ 185 w 248"/>
                        <a:gd name="T5" fmla="*/ 222 h 248"/>
                        <a:gd name="T6" fmla="*/ 197 w 248"/>
                        <a:gd name="T7" fmla="*/ 211 h 248"/>
                        <a:gd name="T8" fmla="*/ 211 w 248"/>
                        <a:gd name="T9" fmla="*/ 211 h 248"/>
                        <a:gd name="T10" fmla="*/ 235 w 248"/>
                        <a:gd name="T11" fmla="*/ 160 h 248"/>
                        <a:gd name="T12" fmla="*/ 247 w 248"/>
                        <a:gd name="T13" fmla="*/ 124 h 248"/>
                        <a:gd name="T14" fmla="*/ 235 w 248"/>
                        <a:gd name="T15" fmla="*/ 73 h 248"/>
                        <a:gd name="T16" fmla="*/ 211 w 248"/>
                        <a:gd name="T17" fmla="*/ 38 h 248"/>
                        <a:gd name="T18" fmla="*/ 173 w 248"/>
                        <a:gd name="T19" fmla="*/ 13 h 248"/>
                        <a:gd name="T20" fmla="*/ 124 w 248"/>
                        <a:gd name="T21" fmla="*/ 0 h 248"/>
                        <a:gd name="T22" fmla="*/ 88 w 248"/>
                        <a:gd name="T23" fmla="*/ 13 h 248"/>
                        <a:gd name="T24" fmla="*/ 50 w 248"/>
                        <a:gd name="T25" fmla="*/ 38 h 248"/>
                        <a:gd name="T26" fmla="*/ 38 w 248"/>
                        <a:gd name="T27" fmla="*/ 49 h 248"/>
                        <a:gd name="T28" fmla="*/ 0 w 248"/>
                        <a:gd name="T29" fmla="*/ 87 h 248"/>
                        <a:gd name="T30" fmla="*/ 173 w 248"/>
                        <a:gd name="T31" fmla="*/ 247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8"/>
                        <a:gd name="T49" fmla="*/ 0 h 248"/>
                        <a:gd name="T50" fmla="*/ 248 w 248"/>
                        <a:gd name="T51" fmla="*/ 248 h 2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8" h="248">
                          <a:moveTo>
                            <a:pt x="173" y="247"/>
                          </a:moveTo>
                          <a:lnTo>
                            <a:pt x="173" y="236"/>
                          </a:lnTo>
                          <a:lnTo>
                            <a:pt x="185" y="222"/>
                          </a:lnTo>
                          <a:lnTo>
                            <a:pt x="197" y="211"/>
                          </a:lnTo>
                          <a:lnTo>
                            <a:pt x="211" y="211"/>
                          </a:lnTo>
                          <a:lnTo>
                            <a:pt x="235" y="160"/>
                          </a:lnTo>
                          <a:lnTo>
                            <a:pt x="247" y="124"/>
                          </a:lnTo>
                          <a:lnTo>
                            <a:pt x="235" y="73"/>
                          </a:lnTo>
                          <a:lnTo>
                            <a:pt x="211" y="38"/>
                          </a:lnTo>
                          <a:lnTo>
                            <a:pt x="173" y="13"/>
                          </a:lnTo>
                          <a:lnTo>
                            <a:pt x="124" y="0"/>
                          </a:lnTo>
                          <a:lnTo>
                            <a:pt x="88" y="13"/>
                          </a:lnTo>
                          <a:lnTo>
                            <a:pt x="50" y="38"/>
                          </a:lnTo>
                          <a:lnTo>
                            <a:pt x="38" y="49"/>
                          </a:lnTo>
                          <a:lnTo>
                            <a:pt x="0" y="87"/>
                          </a:lnTo>
                          <a:lnTo>
                            <a:pt x="173" y="247"/>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09" name="Freeform 1000">
                      <a:extLst>
                        <a:ext uri="{FF2B5EF4-FFF2-40B4-BE49-F238E27FC236}">
                          <a16:creationId xmlns:a16="http://schemas.microsoft.com/office/drawing/2014/main" id="{941DA94D-7053-4CFA-B7D4-1D33FA855C02}"/>
                        </a:ext>
                      </a:extLst>
                    </p:cNvPr>
                    <p:cNvSpPr>
                      <a:spLocks/>
                    </p:cNvSpPr>
                    <p:nvPr/>
                  </p:nvSpPr>
                  <p:spPr bwMode="auto">
                    <a:xfrm>
                      <a:off x="2064" y="1200"/>
                      <a:ext cx="255" cy="257"/>
                    </a:xfrm>
                    <a:custGeom>
                      <a:avLst/>
                      <a:gdLst>
                        <a:gd name="T0" fmla="*/ 179 w 255"/>
                        <a:gd name="T1" fmla="*/ 256 h 257"/>
                        <a:gd name="T2" fmla="*/ 179 w 255"/>
                        <a:gd name="T3" fmla="*/ 245 h 257"/>
                        <a:gd name="T4" fmla="*/ 191 w 255"/>
                        <a:gd name="T5" fmla="*/ 229 h 257"/>
                        <a:gd name="T6" fmla="*/ 203 w 255"/>
                        <a:gd name="T7" fmla="*/ 218 h 257"/>
                        <a:gd name="T8" fmla="*/ 216 w 255"/>
                        <a:gd name="T9" fmla="*/ 218 h 257"/>
                        <a:gd name="T10" fmla="*/ 242 w 255"/>
                        <a:gd name="T11" fmla="*/ 167 h 257"/>
                        <a:gd name="T12" fmla="*/ 254 w 255"/>
                        <a:gd name="T13" fmla="*/ 129 h 257"/>
                        <a:gd name="T14" fmla="*/ 242 w 255"/>
                        <a:gd name="T15" fmla="*/ 76 h 257"/>
                        <a:gd name="T16" fmla="*/ 216 w 255"/>
                        <a:gd name="T17" fmla="*/ 38 h 257"/>
                        <a:gd name="T18" fmla="*/ 179 w 255"/>
                        <a:gd name="T19" fmla="*/ 13 h 257"/>
                        <a:gd name="T20" fmla="*/ 127 w 255"/>
                        <a:gd name="T21" fmla="*/ 0 h 257"/>
                        <a:gd name="T22" fmla="*/ 89 w 255"/>
                        <a:gd name="T23" fmla="*/ 13 h 257"/>
                        <a:gd name="T24" fmla="*/ 52 w 255"/>
                        <a:gd name="T25" fmla="*/ 38 h 257"/>
                        <a:gd name="T26" fmla="*/ 38 w 255"/>
                        <a:gd name="T27" fmla="*/ 51 h 257"/>
                        <a:gd name="T28" fmla="*/ 0 w 255"/>
                        <a:gd name="T29" fmla="*/ 91 h 257"/>
                        <a:gd name="T30" fmla="*/ 179 w 255"/>
                        <a:gd name="T31" fmla="*/ 256 h 2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5"/>
                        <a:gd name="T49" fmla="*/ 0 h 257"/>
                        <a:gd name="T50" fmla="*/ 255 w 255"/>
                        <a:gd name="T51" fmla="*/ 257 h 2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5" h="257">
                          <a:moveTo>
                            <a:pt x="179" y="256"/>
                          </a:moveTo>
                          <a:lnTo>
                            <a:pt x="179" y="245"/>
                          </a:lnTo>
                          <a:lnTo>
                            <a:pt x="191" y="229"/>
                          </a:lnTo>
                          <a:lnTo>
                            <a:pt x="203" y="218"/>
                          </a:lnTo>
                          <a:lnTo>
                            <a:pt x="216" y="218"/>
                          </a:lnTo>
                          <a:lnTo>
                            <a:pt x="242" y="167"/>
                          </a:lnTo>
                          <a:lnTo>
                            <a:pt x="254" y="129"/>
                          </a:lnTo>
                          <a:lnTo>
                            <a:pt x="242" y="76"/>
                          </a:lnTo>
                          <a:lnTo>
                            <a:pt x="216" y="38"/>
                          </a:lnTo>
                          <a:lnTo>
                            <a:pt x="179" y="13"/>
                          </a:lnTo>
                          <a:lnTo>
                            <a:pt x="127" y="0"/>
                          </a:lnTo>
                          <a:lnTo>
                            <a:pt x="89" y="13"/>
                          </a:lnTo>
                          <a:lnTo>
                            <a:pt x="52" y="38"/>
                          </a:lnTo>
                          <a:lnTo>
                            <a:pt x="38" y="51"/>
                          </a:lnTo>
                          <a:lnTo>
                            <a:pt x="0" y="91"/>
                          </a:lnTo>
                          <a:lnTo>
                            <a:pt x="179" y="256"/>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75" name="Freeform 1001">
                    <a:extLst>
                      <a:ext uri="{FF2B5EF4-FFF2-40B4-BE49-F238E27FC236}">
                        <a16:creationId xmlns:a16="http://schemas.microsoft.com/office/drawing/2014/main" id="{D5808043-0614-4F05-91C9-CAE2930416ED}"/>
                      </a:ext>
                    </a:extLst>
                  </p:cNvPr>
                  <p:cNvSpPr>
                    <a:spLocks/>
                  </p:cNvSpPr>
                  <p:nvPr/>
                </p:nvSpPr>
                <p:spPr bwMode="auto">
                  <a:xfrm>
                    <a:off x="2566" y="1771"/>
                    <a:ext cx="90" cy="66"/>
                  </a:xfrm>
                  <a:custGeom>
                    <a:avLst/>
                    <a:gdLst>
                      <a:gd name="T0" fmla="*/ 0 w 210"/>
                      <a:gd name="T1" fmla="*/ 0 h 206"/>
                      <a:gd name="T2" fmla="*/ 0 w 210"/>
                      <a:gd name="T3" fmla="*/ 0 h 206"/>
                      <a:gd name="T4" fmla="*/ 3 w 210"/>
                      <a:gd name="T5" fmla="*/ 1 h 206"/>
                      <a:gd name="T6" fmla="*/ 3 w 210"/>
                      <a:gd name="T7" fmla="*/ 1 h 206"/>
                      <a:gd name="T8" fmla="*/ 0 w 210"/>
                      <a:gd name="T9" fmla="*/ 0 h 206"/>
                      <a:gd name="T10" fmla="*/ 0 60000 65536"/>
                      <a:gd name="T11" fmla="*/ 0 60000 65536"/>
                      <a:gd name="T12" fmla="*/ 0 60000 65536"/>
                      <a:gd name="T13" fmla="*/ 0 60000 65536"/>
                      <a:gd name="T14" fmla="*/ 0 60000 65536"/>
                      <a:gd name="T15" fmla="*/ 0 w 210"/>
                      <a:gd name="T16" fmla="*/ 0 h 206"/>
                      <a:gd name="T17" fmla="*/ 210 w 210"/>
                      <a:gd name="T18" fmla="*/ 206 h 206"/>
                    </a:gdLst>
                    <a:ahLst/>
                    <a:cxnLst>
                      <a:cxn ang="T10">
                        <a:pos x="T0" y="T1"/>
                      </a:cxn>
                      <a:cxn ang="T11">
                        <a:pos x="T2" y="T3"/>
                      </a:cxn>
                      <a:cxn ang="T12">
                        <a:pos x="T4" y="T5"/>
                      </a:cxn>
                      <a:cxn ang="T13">
                        <a:pos x="T6" y="T7"/>
                      </a:cxn>
                      <a:cxn ang="T14">
                        <a:pos x="T8" y="T9"/>
                      </a:cxn>
                    </a:cxnLst>
                    <a:rect l="T15" t="T16" r="T17" b="T18"/>
                    <a:pathLst>
                      <a:path w="210" h="206">
                        <a:moveTo>
                          <a:pt x="0" y="11"/>
                        </a:moveTo>
                        <a:lnTo>
                          <a:pt x="24" y="0"/>
                        </a:lnTo>
                        <a:lnTo>
                          <a:pt x="209" y="180"/>
                        </a:lnTo>
                        <a:lnTo>
                          <a:pt x="197" y="205"/>
                        </a:lnTo>
                        <a:lnTo>
                          <a:pt x="0" y="11"/>
                        </a:lnTo>
                      </a:path>
                    </a:pathLst>
                  </a:custGeom>
                  <a:solidFill>
                    <a:srgbClr val="FFFFFF"/>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nvGrpSpPr>
                  <p:cNvPr id="76" name="Group 1002">
                    <a:extLst>
                      <a:ext uri="{FF2B5EF4-FFF2-40B4-BE49-F238E27FC236}">
                        <a16:creationId xmlns:a16="http://schemas.microsoft.com/office/drawing/2014/main" id="{6BB6DE1D-ADA3-4FDE-8C9D-59E00539C735}"/>
                      </a:ext>
                    </a:extLst>
                  </p:cNvPr>
                  <p:cNvGrpSpPr>
                    <a:grpSpLocks/>
                  </p:cNvGrpSpPr>
                  <p:nvPr/>
                </p:nvGrpSpPr>
                <p:grpSpPr bwMode="auto">
                  <a:xfrm>
                    <a:off x="2576" y="1769"/>
                    <a:ext cx="67" cy="55"/>
                    <a:chOff x="2243" y="1441"/>
                    <a:chExt cx="159" cy="177"/>
                  </a:xfrm>
                </p:grpSpPr>
                <p:sp>
                  <p:nvSpPr>
                    <p:cNvPr id="106" name="Freeform 1003">
                      <a:extLst>
                        <a:ext uri="{FF2B5EF4-FFF2-40B4-BE49-F238E27FC236}">
                          <a16:creationId xmlns:a16="http://schemas.microsoft.com/office/drawing/2014/main" id="{A6F8379B-1DFC-4869-B73A-AF3812F14906}"/>
                        </a:ext>
                      </a:extLst>
                    </p:cNvPr>
                    <p:cNvSpPr>
                      <a:spLocks/>
                    </p:cNvSpPr>
                    <p:nvPr/>
                  </p:nvSpPr>
                  <p:spPr bwMode="auto">
                    <a:xfrm>
                      <a:off x="2243" y="1441"/>
                      <a:ext cx="149" cy="168"/>
                    </a:xfrm>
                    <a:custGeom>
                      <a:avLst/>
                      <a:gdLst>
                        <a:gd name="T0" fmla="*/ 0 w 149"/>
                        <a:gd name="T1" fmla="*/ 9 h 168"/>
                        <a:gd name="T2" fmla="*/ 17 w 149"/>
                        <a:gd name="T3" fmla="*/ 0 h 168"/>
                        <a:gd name="T4" fmla="*/ 148 w 149"/>
                        <a:gd name="T5" fmla="*/ 147 h 168"/>
                        <a:gd name="T6" fmla="*/ 140 w 149"/>
                        <a:gd name="T7" fmla="*/ 167 h 168"/>
                        <a:gd name="T8" fmla="*/ 0 w 149"/>
                        <a:gd name="T9" fmla="*/ 9 h 168"/>
                        <a:gd name="T10" fmla="*/ 0 60000 65536"/>
                        <a:gd name="T11" fmla="*/ 0 60000 65536"/>
                        <a:gd name="T12" fmla="*/ 0 60000 65536"/>
                        <a:gd name="T13" fmla="*/ 0 60000 65536"/>
                        <a:gd name="T14" fmla="*/ 0 60000 65536"/>
                        <a:gd name="T15" fmla="*/ 0 w 149"/>
                        <a:gd name="T16" fmla="*/ 0 h 168"/>
                        <a:gd name="T17" fmla="*/ 149 w 149"/>
                        <a:gd name="T18" fmla="*/ 168 h 168"/>
                      </a:gdLst>
                      <a:ahLst/>
                      <a:cxnLst>
                        <a:cxn ang="T10">
                          <a:pos x="T0" y="T1"/>
                        </a:cxn>
                        <a:cxn ang="T11">
                          <a:pos x="T2" y="T3"/>
                        </a:cxn>
                        <a:cxn ang="T12">
                          <a:pos x="T4" y="T5"/>
                        </a:cxn>
                        <a:cxn ang="T13">
                          <a:pos x="T6" y="T7"/>
                        </a:cxn>
                        <a:cxn ang="T14">
                          <a:pos x="T8" y="T9"/>
                        </a:cxn>
                      </a:cxnLst>
                      <a:rect l="T15" t="T16" r="T17" b="T18"/>
                      <a:pathLst>
                        <a:path w="149" h="168">
                          <a:moveTo>
                            <a:pt x="0" y="9"/>
                          </a:moveTo>
                          <a:lnTo>
                            <a:pt x="17" y="0"/>
                          </a:lnTo>
                          <a:lnTo>
                            <a:pt x="148" y="147"/>
                          </a:lnTo>
                          <a:lnTo>
                            <a:pt x="140" y="167"/>
                          </a:lnTo>
                          <a:lnTo>
                            <a:pt x="0" y="9"/>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07" name="Freeform 1004">
                      <a:extLst>
                        <a:ext uri="{FF2B5EF4-FFF2-40B4-BE49-F238E27FC236}">
                          <a16:creationId xmlns:a16="http://schemas.microsoft.com/office/drawing/2014/main" id="{5468287E-0CC7-45A3-9091-35FAB11124D2}"/>
                        </a:ext>
                      </a:extLst>
                    </p:cNvPr>
                    <p:cNvSpPr>
                      <a:spLocks/>
                    </p:cNvSpPr>
                    <p:nvPr/>
                  </p:nvSpPr>
                  <p:spPr bwMode="auto">
                    <a:xfrm>
                      <a:off x="2246" y="1443"/>
                      <a:ext cx="156" cy="175"/>
                    </a:xfrm>
                    <a:custGeom>
                      <a:avLst/>
                      <a:gdLst>
                        <a:gd name="T0" fmla="*/ 0 w 156"/>
                        <a:gd name="T1" fmla="*/ 11 h 175"/>
                        <a:gd name="T2" fmla="*/ 19 w 156"/>
                        <a:gd name="T3" fmla="*/ 0 h 175"/>
                        <a:gd name="T4" fmla="*/ 155 w 156"/>
                        <a:gd name="T5" fmla="*/ 154 h 175"/>
                        <a:gd name="T6" fmla="*/ 147 w 156"/>
                        <a:gd name="T7" fmla="*/ 174 h 175"/>
                        <a:gd name="T8" fmla="*/ 0 w 156"/>
                        <a:gd name="T9" fmla="*/ 11 h 175"/>
                        <a:gd name="T10" fmla="*/ 0 60000 65536"/>
                        <a:gd name="T11" fmla="*/ 0 60000 65536"/>
                        <a:gd name="T12" fmla="*/ 0 60000 65536"/>
                        <a:gd name="T13" fmla="*/ 0 60000 65536"/>
                        <a:gd name="T14" fmla="*/ 0 60000 65536"/>
                        <a:gd name="T15" fmla="*/ 0 w 156"/>
                        <a:gd name="T16" fmla="*/ 0 h 175"/>
                        <a:gd name="T17" fmla="*/ 156 w 156"/>
                        <a:gd name="T18" fmla="*/ 175 h 175"/>
                      </a:gdLst>
                      <a:ahLst/>
                      <a:cxnLst>
                        <a:cxn ang="T10">
                          <a:pos x="T0" y="T1"/>
                        </a:cxn>
                        <a:cxn ang="T11">
                          <a:pos x="T2" y="T3"/>
                        </a:cxn>
                        <a:cxn ang="T12">
                          <a:pos x="T4" y="T5"/>
                        </a:cxn>
                        <a:cxn ang="T13">
                          <a:pos x="T6" y="T7"/>
                        </a:cxn>
                        <a:cxn ang="T14">
                          <a:pos x="T8" y="T9"/>
                        </a:cxn>
                      </a:cxnLst>
                      <a:rect l="T15" t="T16" r="T17" b="T18"/>
                      <a:pathLst>
                        <a:path w="156" h="175">
                          <a:moveTo>
                            <a:pt x="0" y="11"/>
                          </a:moveTo>
                          <a:lnTo>
                            <a:pt x="19" y="0"/>
                          </a:lnTo>
                          <a:lnTo>
                            <a:pt x="155" y="154"/>
                          </a:lnTo>
                          <a:lnTo>
                            <a:pt x="147" y="174"/>
                          </a:lnTo>
                          <a:lnTo>
                            <a:pt x="0" y="11"/>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7" name="Group 1005">
                    <a:extLst>
                      <a:ext uri="{FF2B5EF4-FFF2-40B4-BE49-F238E27FC236}">
                        <a16:creationId xmlns:a16="http://schemas.microsoft.com/office/drawing/2014/main" id="{2ED4D254-B5D5-4DA3-90EE-58134D1C5324}"/>
                      </a:ext>
                    </a:extLst>
                  </p:cNvPr>
                  <p:cNvGrpSpPr>
                    <a:grpSpLocks/>
                  </p:cNvGrpSpPr>
                  <p:nvPr/>
                </p:nvGrpSpPr>
                <p:grpSpPr bwMode="auto">
                  <a:xfrm>
                    <a:off x="2550" y="1773"/>
                    <a:ext cx="148" cy="110"/>
                    <a:chOff x="2186" y="1455"/>
                    <a:chExt cx="345" cy="344"/>
                  </a:xfrm>
                </p:grpSpPr>
                <p:sp>
                  <p:nvSpPr>
                    <p:cNvPr id="104" name="Freeform 1006">
                      <a:extLst>
                        <a:ext uri="{FF2B5EF4-FFF2-40B4-BE49-F238E27FC236}">
                          <a16:creationId xmlns:a16="http://schemas.microsoft.com/office/drawing/2014/main" id="{166A9F36-039E-40C2-AFFA-3E616DED30BF}"/>
                        </a:ext>
                      </a:extLst>
                    </p:cNvPr>
                    <p:cNvSpPr>
                      <a:spLocks/>
                    </p:cNvSpPr>
                    <p:nvPr/>
                  </p:nvSpPr>
                  <p:spPr bwMode="auto">
                    <a:xfrm>
                      <a:off x="2186" y="1455"/>
                      <a:ext cx="331" cy="333"/>
                    </a:xfrm>
                    <a:custGeom>
                      <a:avLst/>
                      <a:gdLst>
                        <a:gd name="T0" fmla="*/ 0 w 331"/>
                        <a:gd name="T1" fmla="*/ 13 h 333"/>
                        <a:gd name="T2" fmla="*/ 26 w 331"/>
                        <a:gd name="T3" fmla="*/ 0 h 333"/>
                        <a:gd name="T4" fmla="*/ 330 w 331"/>
                        <a:gd name="T5" fmla="*/ 318 h 333"/>
                        <a:gd name="T6" fmla="*/ 306 w 331"/>
                        <a:gd name="T7" fmla="*/ 332 h 333"/>
                        <a:gd name="T8" fmla="*/ 0 w 331"/>
                        <a:gd name="T9" fmla="*/ 13 h 333"/>
                        <a:gd name="T10" fmla="*/ 0 60000 65536"/>
                        <a:gd name="T11" fmla="*/ 0 60000 65536"/>
                        <a:gd name="T12" fmla="*/ 0 60000 65536"/>
                        <a:gd name="T13" fmla="*/ 0 60000 65536"/>
                        <a:gd name="T14" fmla="*/ 0 60000 65536"/>
                        <a:gd name="T15" fmla="*/ 0 w 331"/>
                        <a:gd name="T16" fmla="*/ 0 h 333"/>
                        <a:gd name="T17" fmla="*/ 331 w 331"/>
                        <a:gd name="T18" fmla="*/ 333 h 333"/>
                      </a:gdLst>
                      <a:ahLst/>
                      <a:cxnLst>
                        <a:cxn ang="T10">
                          <a:pos x="T0" y="T1"/>
                        </a:cxn>
                        <a:cxn ang="T11">
                          <a:pos x="T2" y="T3"/>
                        </a:cxn>
                        <a:cxn ang="T12">
                          <a:pos x="T4" y="T5"/>
                        </a:cxn>
                        <a:cxn ang="T13">
                          <a:pos x="T6" y="T7"/>
                        </a:cxn>
                        <a:cxn ang="T14">
                          <a:pos x="T8" y="T9"/>
                        </a:cxn>
                      </a:cxnLst>
                      <a:rect l="T15" t="T16" r="T17" b="T18"/>
                      <a:pathLst>
                        <a:path w="331" h="333">
                          <a:moveTo>
                            <a:pt x="0" y="13"/>
                          </a:moveTo>
                          <a:lnTo>
                            <a:pt x="26" y="0"/>
                          </a:lnTo>
                          <a:lnTo>
                            <a:pt x="330" y="318"/>
                          </a:lnTo>
                          <a:lnTo>
                            <a:pt x="306" y="332"/>
                          </a:lnTo>
                          <a:lnTo>
                            <a:pt x="0" y="13"/>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05" name="Freeform 1007">
                      <a:extLst>
                        <a:ext uri="{FF2B5EF4-FFF2-40B4-BE49-F238E27FC236}">
                          <a16:creationId xmlns:a16="http://schemas.microsoft.com/office/drawing/2014/main" id="{937A6179-3CAB-4572-A1D2-42E7C0974FF1}"/>
                        </a:ext>
                      </a:extLst>
                    </p:cNvPr>
                    <p:cNvSpPr>
                      <a:spLocks/>
                    </p:cNvSpPr>
                    <p:nvPr/>
                  </p:nvSpPr>
                  <p:spPr bwMode="auto">
                    <a:xfrm>
                      <a:off x="2186" y="1457"/>
                      <a:ext cx="345" cy="342"/>
                    </a:xfrm>
                    <a:custGeom>
                      <a:avLst/>
                      <a:gdLst>
                        <a:gd name="T0" fmla="*/ 0 w 345"/>
                        <a:gd name="T1" fmla="*/ 13 h 342"/>
                        <a:gd name="T2" fmla="*/ 26 w 345"/>
                        <a:gd name="T3" fmla="*/ 0 h 342"/>
                        <a:gd name="T4" fmla="*/ 344 w 345"/>
                        <a:gd name="T5" fmla="*/ 327 h 342"/>
                        <a:gd name="T6" fmla="*/ 320 w 345"/>
                        <a:gd name="T7" fmla="*/ 341 h 342"/>
                        <a:gd name="T8" fmla="*/ 0 w 345"/>
                        <a:gd name="T9" fmla="*/ 13 h 342"/>
                        <a:gd name="T10" fmla="*/ 0 60000 65536"/>
                        <a:gd name="T11" fmla="*/ 0 60000 65536"/>
                        <a:gd name="T12" fmla="*/ 0 60000 65536"/>
                        <a:gd name="T13" fmla="*/ 0 60000 65536"/>
                        <a:gd name="T14" fmla="*/ 0 60000 65536"/>
                        <a:gd name="T15" fmla="*/ 0 w 345"/>
                        <a:gd name="T16" fmla="*/ 0 h 342"/>
                        <a:gd name="T17" fmla="*/ 345 w 345"/>
                        <a:gd name="T18" fmla="*/ 342 h 342"/>
                      </a:gdLst>
                      <a:ahLst/>
                      <a:cxnLst>
                        <a:cxn ang="T10">
                          <a:pos x="T0" y="T1"/>
                        </a:cxn>
                        <a:cxn ang="T11">
                          <a:pos x="T2" y="T3"/>
                        </a:cxn>
                        <a:cxn ang="T12">
                          <a:pos x="T4" y="T5"/>
                        </a:cxn>
                        <a:cxn ang="T13">
                          <a:pos x="T6" y="T7"/>
                        </a:cxn>
                        <a:cxn ang="T14">
                          <a:pos x="T8" y="T9"/>
                        </a:cxn>
                      </a:cxnLst>
                      <a:rect l="T15" t="T16" r="T17" b="T18"/>
                      <a:pathLst>
                        <a:path w="345" h="342">
                          <a:moveTo>
                            <a:pt x="0" y="13"/>
                          </a:moveTo>
                          <a:lnTo>
                            <a:pt x="26" y="0"/>
                          </a:lnTo>
                          <a:lnTo>
                            <a:pt x="344" y="327"/>
                          </a:lnTo>
                          <a:lnTo>
                            <a:pt x="320" y="341"/>
                          </a:lnTo>
                          <a:lnTo>
                            <a:pt x="0" y="13"/>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8" name="Group 1008">
                    <a:extLst>
                      <a:ext uri="{FF2B5EF4-FFF2-40B4-BE49-F238E27FC236}">
                        <a16:creationId xmlns:a16="http://schemas.microsoft.com/office/drawing/2014/main" id="{00927A03-E1BA-49C4-9E06-A64BBE713A75}"/>
                      </a:ext>
                    </a:extLst>
                  </p:cNvPr>
                  <p:cNvGrpSpPr>
                    <a:grpSpLocks/>
                  </p:cNvGrpSpPr>
                  <p:nvPr/>
                </p:nvGrpSpPr>
                <p:grpSpPr bwMode="auto">
                  <a:xfrm>
                    <a:off x="3189" y="1706"/>
                    <a:ext cx="111" cy="83"/>
                    <a:chOff x="3680" y="1249"/>
                    <a:chExt cx="261" cy="260"/>
                  </a:xfrm>
                </p:grpSpPr>
                <p:sp>
                  <p:nvSpPr>
                    <p:cNvPr id="102" name="Freeform 1009">
                      <a:extLst>
                        <a:ext uri="{FF2B5EF4-FFF2-40B4-BE49-F238E27FC236}">
                          <a16:creationId xmlns:a16="http://schemas.microsoft.com/office/drawing/2014/main" id="{8F337947-0401-4C31-80B4-5180CAF1C84D}"/>
                        </a:ext>
                      </a:extLst>
                    </p:cNvPr>
                    <p:cNvSpPr>
                      <a:spLocks/>
                    </p:cNvSpPr>
                    <p:nvPr/>
                  </p:nvSpPr>
                  <p:spPr bwMode="auto">
                    <a:xfrm>
                      <a:off x="3680" y="1249"/>
                      <a:ext cx="246" cy="249"/>
                    </a:xfrm>
                    <a:custGeom>
                      <a:avLst/>
                      <a:gdLst>
                        <a:gd name="T0" fmla="*/ 245 w 246"/>
                        <a:gd name="T1" fmla="*/ 87 h 249"/>
                        <a:gd name="T2" fmla="*/ 221 w 246"/>
                        <a:gd name="T3" fmla="*/ 49 h 249"/>
                        <a:gd name="T4" fmla="*/ 209 w 246"/>
                        <a:gd name="T5" fmla="*/ 38 h 249"/>
                        <a:gd name="T6" fmla="*/ 160 w 246"/>
                        <a:gd name="T7" fmla="*/ 13 h 249"/>
                        <a:gd name="T8" fmla="*/ 123 w 246"/>
                        <a:gd name="T9" fmla="*/ 0 h 249"/>
                        <a:gd name="T10" fmla="*/ 74 w 246"/>
                        <a:gd name="T11" fmla="*/ 13 h 249"/>
                        <a:gd name="T12" fmla="*/ 36 w 246"/>
                        <a:gd name="T13" fmla="*/ 38 h 249"/>
                        <a:gd name="T14" fmla="*/ 12 w 246"/>
                        <a:gd name="T15" fmla="*/ 74 h 249"/>
                        <a:gd name="T16" fmla="*/ 0 w 246"/>
                        <a:gd name="T17" fmla="*/ 125 h 249"/>
                        <a:gd name="T18" fmla="*/ 12 w 246"/>
                        <a:gd name="T19" fmla="*/ 161 h 249"/>
                        <a:gd name="T20" fmla="*/ 36 w 246"/>
                        <a:gd name="T21" fmla="*/ 212 h 249"/>
                        <a:gd name="T22" fmla="*/ 86 w 246"/>
                        <a:gd name="T23" fmla="*/ 248 h 249"/>
                        <a:gd name="T24" fmla="*/ 245 w 246"/>
                        <a:gd name="T25" fmla="*/ 87 h 2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6"/>
                        <a:gd name="T40" fmla="*/ 0 h 249"/>
                        <a:gd name="T41" fmla="*/ 246 w 246"/>
                        <a:gd name="T42" fmla="*/ 249 h 2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6" h="249">
                          <a:moveTo>
                            <a:pt x="245" y="87"/>
                          </a:moveTo>
                          <a:lnTo>
                            <a:pt x="221" y="49"/>
                          </a:lnTo>
                          <a:lnTo>
                            <a:pt x="209" y="38"/>
                          </a:lnTo>
                          <a:lnTo>
                            <a:pt x="160" y="13"/>
                          </a:lnTo>
                          <a:lnTo>
                            <a:pt x="123" y="0"/>
                          </a:lnTo>
                          <a:lnTo>
                            <a:pt x="74" y="13"/>
                          </a:lnTo>
                          <a:lnTo>
                            <a:pt x="36" y="38"/>
                          </a:lnTo>
                          <a:lnTo>
                            <a:pt x="12" y="74"/>
                          </a:lnTo>
                          <a:lnTo>
                            <a:pt x="0" y="125"/>
                          </a:lnTo>
                          <a:lnTo>
                            <a:pt x="12" y="161"/>
                          </a:lnTo>
                          <a:lnTo>
                            <a:pt x="36" y="212"/>
                          </a:lnTo>
                          <a:lnTo>
                            <a:pt x="86" y="248"/>
                          </a:lnTo>
                          <a:lnTo>
                            <a:pt x="245" y="87"/>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03" name="Freeform 1010">
                      <a:extLst>
                        <a:ext uri="{FF2B5EF4-FFF2-40B4-BE49-F238E27FC236}">
                          <a16:creationId xmlns:a16="http://schemas.microsoft.com/office/drawing/2014/main" id="{6D7E4C04-C168-48C4-BB6A-1461C07577D7}"/>
                        </a:ext>
                      </a:extLst>
                    </p:cNvPr>
                    <p:cNvSpPr>
                      <a:spLocks/>
                    </p:cNvSpPr>
                    <p:nvPr/>
                  </p:nvSpPr>
                  <p:spPr bwMode="auto">
                    <a:xfrm>
                      <a:off x="3683" y="1253"/>
                      <a:ext cx="258" cy="256"/>
                    </a:xfrm>
                    <a:custGeom>
                      <a:avLst/>
                      <a:gdLst>
                        <a:gd name="T0" fmla="*/ 257 w 258"/>
                        <a:gd name="T1" fmla="*/ 89 h 256"/>
                        <a:gd name="T2" fmla="*/ 232 w 258"/>
                        <a:gd name="T3" fmla="*/ 51 h 256"/>
                        <a:gd name="T4" fmla="*/ 220 w 258"/>
                        <a:gd name="T5" fmla="*/ 38 h 256"/>
                        <a:gd name="T6" fmla="*/ 168 w 258"/>
                        <a:gd name="T7" fmla="*/ 13 h 256"/>
                        <a:gd name="T8" fmla="*/ 129 w 258"/>
                        <a:gd name="T9" fmla="*/ 0 h 256"/>
                        <a:gd name="T10" fmla="*/ 77 w 258"/>
                        <a:gd name="T11" fmla="*/ 13 h 256"/>
                        <a:gd name="T12" fmla="*/ 38 w 258"/>
                        <a:gd name="T13" fmla="*/ 38 h 256"/>
                        <a:gd name="T14" fmla="*/ 12 w 258"/>
                        <a:gd name="T15" fmla="*/ 76 h 256"/>
                        <a:gd name="T16" fmla="*/ 0 w 258"/>
                        <a:gd name="T17" fmla="*/ 127 h 256"/>
                        <a:gd name="T18" fmla="*/ 12 w 258"/>
                        <a:gd name="T19" fmla="*/ 165 h 256"/>
                        <a:gd name="T20" fmla="*/ 38 w 258"/>
                        <a:gd name="T21" fmla="*/ 217 h 256"/>
                        <a:gd name="T22" fmla="*/ 89 w 258"/>
                        <a:gd name="T23" fmla="*/ 255 h 256"/>
                        <a:gd name="T24" fmla="*/ 257 w 258"/>
                        <a:gd name="T25" fmla="*/ 89 h 2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56"/>
                        <a:gd name="T41" fmla="*/ 258 w 258"/>
                        <a:gd name="T42" fmla="*/ 256 h 2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56">
                          <a:moveTo>
                            <a:pt x="257" y="89"/>
                          </a:moveTo>
                          <a:lnTo>
                            <a:pt x="232" y="51"/>
                          </a:lnTo>
                          <a:lnTo>
                            <a:pt x="220" y="38"/>
                          </a:lnTo>
                          <a:lnTo>
                            <a:pt x="168" y="13"/>
                          </a:lnTo>
                          <a:lnTo>
                            <a:pt x="129" y="0"/>
                          </a:lnTo>
                          <a:lnTo>
                            <a:pt x="77" y="13"/>
                          </a:lnTo>
                          <a:lnTo>
                            <a:pt x="38" y="38"/>
                          </a:lnTo>
                          <a:lnTo>
                            <a:pt x="12" y="76"/>
                          </a:lnTo>
                          <a:lnTo>
                            <a:pt x="0" y="127"/>
                          </a:lnTo>
                          <a:lnTo>
                            <a:pt x="12" y="165"/>
                          </a:lnTo>
                          <a:lnTo>
                            <a:pt x="38" y="217"/>
                          </a:lnTo>
                          <a:lnTo>
                            <a:pt x="89" y="255"/>
                          </a:lnTo>
                          <a:lnTo>
                            <a:pt x="257" y="89"/>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79" name="Group 1011">
                    <a:extLst>
                      <a:ext uri="{FF2B5EF4-FFF2-40B4-BE49-F238E27FC236}">
                        <a16:creationId xmlns:a16="http://schemas.microsoft.com/office/drawing/2014/main" id="{25FCFE4C-9846-4207-9429-CD49B3EC3BD2}"/>
                      </a:ext>
                    </a:extLst>
                  </p:cNvPr>
                  <p:cNvGrpSpPr>
                    <a:grpSpLocks/>
                  </p:cNvGrpSpPr>
                  <p:nvPr/>
                </p:nvGrpSpPr>
                <p:grpSpPr bwMode="auto">
                  <a:xfrm>
                    <a:off x="3226" y="1736"/>
                    <a:ext cx="111" cy="79"/>
                    <a:chOff x="3770" y="1342"/>
                    <a:chExt cx="259" cy="246"/>
                  </a:xfrm>
                </p:grpSpPr>
                <p:sp>
                  <p:nvSpPr>
                    <p:cNvPr id="100" name="Freeform 1012">
                      <a:extLst>
                        <a:ext uri="{FF2B5EF4-FFF2-40B4-BE49-F238E27FC236}">
                          <a16:creationId xmlns:a16="http://schemas.microsoft.com/office/drawing/2014/main" id="{7C44B18D-CB06-4066-A2DE-A3AC73CDBA17}"/>
                        </a:ext>
                      </a:extLst>
                    </p:cNvPr>
                    <p:cNvSpPr>
                      <a:spLocks/>
                    </p:cNvSpPr>
                    <p:nvPr/>
                  </p:nvSpPr>
                  <p:spPr bwMode="auto">
                    <a:xfrm>
                      <a:off x="3770" y="1342"/>
                      <a:ext cx="247" cy="233"/>
                    </a:xfrm>
                    <a:custGeom>
                      <a:avLst/>
                      <a:gdLst>
                        <a:gd name="T0" fmla="*/ 0 w 247"/>
                        <a:gd name="T1" fmla="*/ 158 h 233"/>
                        <a:gd name="T2" fmla="*/ 12 w 247"/>
                        <a:gd name="T3" fmla="*/ 169 h 233"/>
                        <a:gd name="T4" fmla="*/ 26 w 247"/>
                        <a:gd name="T5" fmla="*/ 183 h 233"/>
                        <a:gd name="T6" fmla="*/ 36 w 247"/>
                        <a:gd name="T7" fmla="*/ 194 h 233"/>
                        <a:gd name="T8" fmla="*/ 86 w 247"/>
                        <a:gd name="T9" fmla="*/ 232 h 233"/>
                        <a:gd name="T10" fmla="*/ 123 w 247"/>
                        <a:gd name="T11" fmla="*/ 232 h 233"/>
                        <a:gd name="T12" fmla="*/ 173 w 247"/>
                        <a:gd name="T13" fmla="*/ 232 h 233"/>
                        <a:gd name="T14" fmla="*/ 209 w 247"/>
                        <a:gd name="T15" fmla="*/ 207 h 233"/>
                        <a:gd name="T16" fmla="*/ 234 w 247"/>
                        <a:gd name="T17" fmla="*/ 169 h 233"/>
                        <a:gd name="T18" fmla="*/ 246 w 247"/>
                        <a:gd name="T19" fmla="*/ 123 h 233"/>
                        <a:gd name="T20" fmla="*/ 234 w 247"/>
                        <a:gd name="T21" fmla="*/ 74 h 233"/>
                        <a:gd name="T22" fmla="*/ 209 w 247"/>
                        <a:gd name="T23" fmla="*/ 36 h 233"/>
                        <a:gd name="T24" fmla="*/ 197 w 247"/>
                        <a:gd name="T25" fmla="*/ 25 h 233"/>
                        <a:gd name="T26" fmla="*/ 159 w 247"/>
                        <a:gd name="T27" fmla="*/ 0 h 233"/>
                        <a:gd name="T28" fmla="*/ 0 w 247"/>
                        <a:gd name="T29" fmla="*/ 158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7"/>
                        <a:gd name="T46" fmla="*/ 0 h 233"/>
                        <a:gd name="T47" fmla="*/ 247 w 247"/>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7" h="233">
                          <a:moveTo>
                            <a:pt x="0" y="158"/>
                          </a:moveTo>
                          <a:lnTo>
                            <a:pt x="12" y="169"/>
                          </a:lnTo>
                          <a:lnTo>
                            <a:pt x="26" y="183"/>
                          </a:lnTo>
                          <a:lnTo>
                            <a:pt x="36" y="194"/>
                          </a:lnTo>
                          <a:lnTo>
                            <a:pt x="86" y="232"/>
                          </a:lnTo>
                          <a:lnTo>
                            <a:pt x="123" y="232"/>
                          </a:lnTo>
                          <a:lnTo>
                            <a:pt x="173" y="232"/>
                          </a:lnTo>
                          <a:lnTo>
                            <a:pt x="209" y="207"/>
                          </a:lnTo>
                          <a:lnTo>
                            <a:pt x="234" y="169"/>
                          </a:lnTo>
                          <a:lnTo>
                            <a:pt x="246" y="123"/>
                          </a:lnTo>
                          <a:lnTo>
                            <a:pt x="234" y="74"/>
                          </a:lnTo>
                          <a:lnTo>
                            <a:pt x="209" y="36"/>
                          </a:lnTo>
                          <a:lnTo>
                            <a:pt x="197" y="25"/>
                          </a:lnTo>
                          <a:lnTo>
                            <a:pt x="159" y="0"/>
                          </a:lnTo>
                          <a:lnTo>
                            <a:pt x="0" y="158"/>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101" name="Freeform 1013">
                      <a:extLst>
                        <a:ext uri="{FF2B5EF4-FFF2-40B4-BE49-F238E27FC236}">
                          <a16:creationId xmlns:a16="http://schemas.microsoft.com/office/drawing/2014/main" id="{96F1003E-30C3-4FCA-895C-5C70084D62F3}"/>
                        </a:ext>
                      </a:extLst>
                    </p:cNvPr>
                    <p:cNvSpPr>
                      <a:spLocks/>
                    </p:cNvSpPr>
                    <p:nvPr/>
                  </p:nvSpPr>
                  <p:spPr bwMode="auto">
                    <a:xfrm>
                      <a:off x="3773" y="1346"/>
                      <a:ext cx="256" cy="242"/>
                    </a:xfrm>
                    <a:custGeom>
                      <a:avLst/>
                      <a:gdLst>
                        <a:gd name="T0" fmla="*/ 0 w 256"/>
                        <a:gd name="T1" fmla="*/ 165 h 242"/>
                        <a:gd name="T2" fmla="*/ 12 w 256"/>
                        <a:gd name="T3" fmla="*/ 176 h 242"/>
                        <a:gd name="T4" fmla="*/ 26 w 256"/>
                        <a:gd name="T5" fmla="*/ 189 h 242"/>
                        <a:gd name="T6" fmla="*/ 38 w 256"/>
                        <a:gd name="T7" fmla="*/ 203 h 242"/>
                        <a:gd name="T8" fmla="*/ 89 w 256"/>
                        <a:gd name="T9" fmla="*/ 241 h 242"/>
                        <a:gd name="T10" fmla="*/ 128 w 256"/>
                        <a:gd name="T11" fmla="*/ 241 h 242"/>
                        <a:gd name="T12" fmla="*/ 180 w 256"/>
                        <a:gd name="T13" fmla="*/ 241 h 242"/>
                        <a:gd name="T14" fmla="*/ 216 w 256"/>
                        <a:gd name="T15" fmla="*/ 216 h 242"/>
                        <a:gd name="T16" fmla="*/ 242 w 256"/>
                        <a:gd name="T17" fmla="*/ 176 h 242"/>
                        <a:gd name="T18" fmla="*/ 255 w 256"/>
                        <a:gd name="T19" fmla="*/ 127 h 242"/>
                        <a:gd name="T20" fmla="*/ 242 w 256"/>
                        <a:gd name="T21" fmla="*/ 76 h 242"/>
                        <a:gd name="T22" fmla="*/ 216 w 256"/>
                        <a:gd name="T23" fmla="*/ 38 h 242"/>
                        <a:gd name="T24" fmla="*/ 204 w 256"/>
                        <a:gd name="T25" fmla="*/ 25 h 242"/>
                        <a:gd name="T26" fmla="*/ 164 w 256"/>
                        <a:gd name="T27" fmla="*/ 0 h 242"/>
                        <a:gd name="T28" fmla="*/ 0 w 256"/>
                        <a:gd name="T29" fmla="*/ 165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6"/>
                        <a:gd name="T46" fmla="*/ 0 h 242"/>
                        <a:gd name="T47" fmla="*/ 256 w 256"/>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6" h="242">
                          <a:moveTo>
                            <a:pt x="0" y="165"/>
                          </a:moveTo>
                          <a:lnTo>
                            <a:pt x="12" y="176"/>
                          </a:lnTo>
                          <a:lnTo>
                            <a:pt x="26" y="189"/>
                          </a:lnTo>
                          <a:lnTo>
                            <a:pt x="38" y="203"/>
                          </a:lnTo>
                          <a:lnTo>
                            <a:pt x="89" y="241"/>
                          </a:lnTo>
                          <a:lnTo>
                            <a:pt x="128" y="241"/>
                          </a:lnTo>
                          <a:lnTo>
                            <a:pt x="180" y="241"/>
                          </a:lnTo>
                          <a:lnTo>
                            <a:pt x="216" y="216"/>
                          </a:lnTo>
                          <a:lnTo>
                            <a:pt x="242" y="176"/>
                          </a:lnTo>
                          <a:lnTo>
                            <a:pt x="255" y="127"/>
                          </a:lnTo>
                          <a:lnTo>
                            <a:pt x="242" y="76"/>
                          </a:lnTo>
                          <a:lnTo>
                            <a:pt x="216" y="38"/>
                          </a:lnTo>
                          <a:lnTo>
                            <a:pt x="204" y="25"/>
                          </a:lnTo>
                          <a:lnTo>
                            <a:pt x="164" y="0"/>
                          </a:lnTo>
                          <a:lnTo>
                            <a:pt x="0" y="165"/>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80" name="Group 1014">
                    <a:extLst>
                      <a:ext uri="{FF2B5EF4-FFF2-40B4-BE49-F238E27FC236}">
                        <a16:creationId xmlns:a16="http://schemas.microsoft.com/office/drawing/2014/main" id="{0F2A6469-F2A0-44DA-A495-80EF4A9AAC98}"/>
                      </a:ext>
                    </a:extLst>
                  </p:cNvPr>
                  <p:cNvGrpSpPr>
                    <a:grpSpLocks/>
                  </p:cNvGrpSpPr>
                  <p:nvPr/>
                </p:nvGrpSpPr>
                <p:grpSpPr bwMode="auto">
                  <a:xfrm>
                    <a:off x="3152" y="1789"/>
                    <a:ext cx="95" cy="70"/>
                    <a:chOff x="3594" y="1506"/>
                    <a:chExt cx="220" cy="222"/>
                  </a:xfrm>
                </p:grpSpPr>
                <p:sp>
                  <p:nvSpPr>
                    <p:cNvPr id="98" name="Freeform 1015">
                      <a:extLst>
                        <a:ext uri="{FF2B5EF4-FFF2-40B4-BE49-F238E27FC236}">
                          <a16:creationId xmlns:a16="http://schemas.microsoft.com/office/drawing/2014/main" id="{7C0B73C2-402B-4BBF-B6F0-04F2301011F0}"/>
                        </a:ext>
                      </a:extLst>
                    </p:cNvPr>
                    <p:cNvSpPr>
                      <a:spLocks/>
                    </p:cNvSpPr>
                    <p:nvPr/>
                  </p:nvSpPr>
                  <p:spPr bwMode="auto">
                    <a:xfrm>
                      <a:off x="3594" y="1506"/>
                      <a:ext cx="208" cy="209"/>
                    </a:xfrm>
                    <a:custGeom>
                      <a:avLst/>
                      <a:gdLst>
                        <a:gd name="T0" fmla="*/ 183 w 208"/>
                        <a:gd name="T1" fmla="*/ 0 h 209"/>
                        <a:gd name="T2" fmla="*/ 207 w 208"/>
                        <a:gd name="T3" fmla="*/ 13 h 209"/>
                        <a:gd name="T4" fmla="*/ 12 w 208"/>
                        <a:gd name="T5" fmla="*/ 208 h 209"/>
                        <a:gd name="T6" fmla="*/ 0 w 208"/>
                        <a:gd name="T7" fmla="*/ 197 h 209"/>
                        <a:gd name="T8" fmla="*/ 183 w 208"/>
                        <a:gd name="T9" fmla="*/ 0 h 209"/>
                        <a:gd name="T10" fmla="*/ 0 60000 65536"/>
                        <a:gd name="T11" fmla="*/ 0 60000 65536"/>
                        <a:gd name="T12" fmla="*/ 0 60000 65536"/>
                        <a:gd name="T13" fmla="*/ 0 60000 65536"/>
                        <a:gd name="T14" fmla="*/ 0 60000 65536"/>
                        <a:gd name="T15" fmla="*/ 0 w 208"/>
                        <a:gd name="T16" fmla="*/ 0 h 209"/>
                        <a:gd name="T17" fmla="*/ 208 w 208"/>
                        <a:gd name="T18" fmla="*/ 209 h 209"/>
                      </a:gdLst>
                      <a:ahLst/>
                      <a:cxnLst>
                        <a:cxn ang="T10">
                          <a:pos x="T0" y="T1"/>
                        </a:cxn>
                        <a:cxn ang="T11">
                          <a:pos x="T2" y="T3"/>
                        </a:cxn>
                        <a:cxn ang="T12">
                          <a:pos x="T4" y="T5"/>
                        </a:cxn>
                        <a:cxn ang="T13">
                          <a:pos x="T6" y="T7"/>
                        </a:cxn>
                        <a:cxn ang="T14">
                          <a:pos x="T8" y="T9"/>
                        </a:cxn>
                      </a:cxnLst>
                      <a:rect l="T15" t="T16" r="T17" b="T18"/>
                      <a:pathLst>
                        <a:path w="208" h="209">
                          <a:moveTo>
                            <a:pt x="183" y="0"/>
                          </a:moveTo>
                          <a:lnTo>
                            <a:pt x="207" y="13"/>
                          </a:lnTo>
                          <a:lnTo>
                            <a:pt x="12" y="208"/>
                          </a:lnTo>
                          <a:lnTo>
                            <a:pt x="0" y="197"/>
                          </a:lnTo>
                          <a:lnTo>
                            <a:pt x="183"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99" name="Freeform 1016">
                      <a:extLst>
                        <a:ext uri="{FF2B5EF4-FFF2-40B4-BE49-F238E27FC236}">
                          <a16:creationId xmlns:a16="http://schemas.microsoft.com/office/drawing/2014/main" id="{966910A8-7229-430F-AF05-DD8CC58CFF20}"/>
                        </a:ext>
                      </a:extLst>
                    </p:cNvPr>
                    <p:cNvSpPr>
                      <a:spLocks/>
                    </p:cNvSpPr>
                    <p:nvPr/>
                  </p:nvSpPr>
                  <p:spPr bwMode="auto">
                    <a:xfrm>
                      <a:off x="3596" y="1508"/>
                      <a:ext cx="218" cy="220"/>
                    </a:xfrm>
                    <a:custGeom>
                      <a:avLst/>
                      <a:gdLst>
                        <a:gd name="T0" fmla="*/ 192 w 218"/>
                        <a:gd name="T1" fmla="*/ 0 h 220"/>
                        <a:gd name="T2" fmla="*/ 217 w 218"/>
                        <a:gd name="T3" fmla="*/ 13 h 220"/>
                        <a:gd name="T4" fmla="*/ 14 w 218"/>
                        <a:gd name="T5" fmla="*/ 219 h 220"/>
                        <a:gd name="T6" fmla="*/ 0 w 218"/>
                        <a:gd name="T7" fmla="*/ 205 h 220"/>
                        <a:gd name="T8" fmla="*/ 192 w 218"/>
                        <a:gd name="T9" fmla="*/ 0 h 220"/>
                        <a:gd name="T10" fmla="*/ 0 60000 65536"/>
                        <a:gd name="T11" fmla="*/ 0 60000 65536"/>
                        <a:gd name="T12" fmla="*/ 0 60000 65536"/>
                        <a:gd name="T13" fmla="*/ 0 60000 65536"/>
                        <a:gd name="T14" fmla="*/ 0 60000 65536"/>
                        <a:gd name="T15" fmla="*/ 0 w 218"/>
                        <a:gd name="T16" fmla="*/ 0 h 220"/>
                        <a:gd name="T17" fmla="*/ 218 w 218"/>
                        <a:gd name="T18" fmla="*/ 220 h 220"/>
                      </a:gdLst>
                      <a:ahLst/>
                      <a:cxnLst>
                        <a:cxn ang="T10">
                          <a:pos x="T0" y="T1"/>
                        </a:cxn>
                        <a:cxn ang="T11">
                          <a:pos x="T2" y="T3"/>
                        </a:cxn>
                        <a:cxn ang="T12">
                          <a:pos x="T4" y="T5"/>
                        </a:cxn>
                        <a:cxn ang="T13">
                          <a:pos x="T6" y="T7"/>
                        </a:cxn>
                        <a:cxn ang="T14">
                          <a:pos x="T8" y="T9"/>
                        </a:cxn>
                      </a:cxnLst>
                      <a:rect l="T15" t="T16" r="T17" b="T18"/>
                      <a:pathLst>
                        <a:path w="218" h="220">
                          <a:moveTo>
                            <a:pt x="192" y="0"/>
                          </a:moveTo>
                          <a:lnTo>
                            <a:pt x="217" y="13"/>
                          </a:lnTo>
                          <a:lnTo>
                            <a:pt x="14" y="219"/>
                          </a:lnTo>
                          <a:lnTo>
                            <a:pt x="0" y="205"/>
                          </a:lnTo>
                          <a:lnTo>
                            <a:pt x="192"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81" name="Group 1017">
                    <a:extLst>
                      <a:ext uri="{FF2B5EF4-FFF2-40B4-BE49-F238E27FC236}">
                        <a16:creationId xmlns:a16="http://schemas.microsoft.com/office/drawing/2014/main" id="{34C4EBA3-1FE9-4477-866A-FD84CA14EAC3}"/>
                      </a:ext>
                    </a:extLst>
                  </p:cNvPr>
                  <p:cNvGrpSpPr>
                    <a:grpSpLocks/>
                  </p:cNvGrpSpPr>
                  <p:nvPr/>
                </p:nvGrpSpPr>
                <p:grpSpPr bwMode="auto">
                  <a:xfrm>
                    <a:off x="3086" y="1782"/>
                    <a:ext cx="151" cy="108"/>
                    <a:chOff x="3439" y="1480"/>
                    <a:chExt cx="354" cy="340"/>
                  </a:xfrm>
                </p:grpSpPr>
                <p:sp>
                  <p:nvSpPr>
                    <p:cNvPr id="96" name="Freeform 1018">
                      <a:extLst>
                        <a:ext uri="{FF2B5EF4-FFF2-40B4-BE49-F238E27FC236}">
                          <a16:creationId xmlns:a16="http://schemas.microsoft.com/office/drawing/2014/main" id="{BDC5598F-C9C6-4CDF-A93F-185700801861}"/>
                        </a:ext>
                      </a:extLst>
                    </p:cNvPr>
                    <p:cNvSpPr>
                      <a:spLocks/>
                    </p:cNvSpPr>
                    <p:nvPr/>
                  </p:nvSpPr>
                  <p:spPr bwMode="auto">
                    <a:xfrm>
                      <a:off x="3439" y="1480"/>
                      <a:ext cx="338" cy="327"/>
                    </a:xfrm>
                    <a:custGeom>
                      <a:avLst/>
                      <a:gdLst>
                        <a:gd name="T0" fmla="*/ 311 w 338"/>
                        <a:gd name="T1" fmla="*/ 0 h 327"/>
                        <a:gd name="T2" fmla="*/ 337 w 338"/>
                        <a:gd name="T3" fmla="*/ 13 h 327"/>
                        <a:gd name="T4" fmla="*/ 26 w 338"/>
                        <a:gd name="T5" fmla="*/ 326 h 327"/>
                        <a:gd name="T6" fmla="*/ 0 w 338"/>
                        <a:gd name="T7" fmla="*/ 312 h 327"/>
                        <a:gd name="T8" fmla="*/ 311 w 338"/>
                        <a:gd name="T9" fmla="*/ 0 h 327"/>
                        <a:gd name="T10" fmla="*/ 0 60000 65536"/>
                        <a:gd name="T11" fmla="*/ 0 60000 65536"/>
                        <a:gd name="T12" fmla="*/ 0 60000 65536"/>
                        <a:gd name="T13" fmla="*/ 0 60000 65536"/>
                        <a:gd name="T14" fmla="*/ 0 60000 65536"/>
                        <a:gd name="T15" fmla="*/ 0 w 338"/>
                        <a:gd name="T16" fmla="*/ 0 h 327"/>
                        <a:gd name="T17" fmla="*/ 338 w 338"/>
                        <a:gd name="T18" fmla="*/ 327 h 327"/>
                      </a:gdLst>
                      <a:ahLst/>
                      <a:cxnLst>
                        <a:cxn ang="T10">
                          <a:pos x="T0" y="T1"/>
                        </a:cxn>
                        <a:cxn ang="T11">
                          <a:pos x="T2" y="T3"/>
                        </a:cxn>
                        <a:cxn ang="T12">
                          <a:pos x="T4" y="T5"/>
                        </a:cxn>
                        <a:cxn ang="T13">
                          <a:pos x="T6" y="T7"/>
                        </a:cxn>
                        <a:cxn ang="T14">
                          <a:pos x="T8" y="T9"/>
                        </a:cxn>
                      </a:cxnLst>
                      <a:rect l="T15" t="T16" r="T17" b="T18"/>
                      <a:pathLst>
                        <a:path w="338" h="327">
                          <a:moveTo>
                            <a:pt x="311" y="0"/>
                          </a:moveTo>
                          <a:lnTo>
                            <a:pt x="337" y="13"/>
                          </a:lnTo>
                          <a:lnTo>
                            <a:pt x="26" y="326"/>
                          </a:lnTo>
                          <a:lnTo>
                            <a:pt x="0" y="312"/>
                          </a:lnTo>
                          <a:lnTo>
                            <a:pt x="311" y="0"/>
                          </a:lnTo>
                        </a:path>
                      </a:pathLst>
                    </a:custGeom>
                    <a:solidFill>
                      <a:srgbClr val="EAEC5E"/>
                    </a:solidFill>
                    <a:ln w="127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97" name="Freeform 1019">
                      <a:extLst>
                        <a:ext uri="{FF2B5EF4-FFF2-40B4-BE49-F238E27FC236}">
                          <a16:creationId xmlns:a16="http://schemas.microsoft.com/office/drawing/2014/main" id="{6CF02622-A30C-4DF4-BD2B-8F0E57A1D1F9}"/>
                        </a:ext>
                      </a:extLst>
                    </p:cNvPr>
                    <p:cNvSpPr>
                      <a:spLocks/>
                    </p:cNvSpPr>
                    <p:nvPr/>
                  </p:nvSpPr>
                  <p:spPr bwMode="auto">
                    <a:xfrm>
                      <a:off x="3442" y="1482"/>
                      <a:ext cx="351" cy="338"/>
                    </a:xfrm>
                    <a:custGeom>
                      <a:avLst/>
                      <a:gdLst>
                        <a:gd name="T0" fmla="*/ 324 w 351"/>
                        <a:gd name="T1" fmla="*/ 0 h 338"/>
                        <a:gd name="T2" fmla="*/ 350 w 351"/>
                        <a:gd name="T3" fmla="*/ 13 h 338"/>
                        <a:gd name="T4" fmla="*/ 26 w 351"/>
                        <a:gd name="T5" fmla="*/ 337 h 338"/>
                        <a:gd name="T6" fmla="*/ 0 w 351"/>
                        <a:gd name="T7" fmla="*/ 323 h 338"/>
                        <a:gd name="T8" fmla="*/ 324 w 351"/>
                        <a:gd name="T9" fmla="*/ 0 h 338"/>
                        <a:gd name="T10" fmla="*/ 0 60000 65536"/>
                        <a:gd name="T11" fmla="*/ 0 60000 65536"/>
                        <a:gd name="T12" fmla="*/ 0 60000 65536"/>
                        <a:gd name="T13" fmla="*/ 0 60000 65536"/>
                        <a:gd name="T14" fmla="*/ 0 60000 65536"/>
                        <a:gd name="T15" fmla="*/ 0 w 351"/>
                        <a:gd name="T16" fmla="*/ 0 h 338"/>
                        <a:gd name="T17" fmla="*/ 351 w 351"/>
                        <a:gd name="T18" fmla="*/ 338 h 338"/>
                      </a:gdLst>
                      <a:ahLst/>
                      <a:cxnLst>
                        <a:cxn ang="T10">
                          <a:pos x="T0" y="T1"/>
                        </a:cxn>
                        <a:cxn ang="T11">
                          <a:pos x="T2" y="T3"/>
                        </a:cxn>
                        <a:cxn ang="T12">
                          <a:pos x="T4" y="T5"/>
                        </a:cxn>
                        <a:cxn ang="T13">
                          <a:pos x="T6" y="T7"/>
                        </a:cxn>
                        <a:cxn ang="T14">
                          <a:pos x="T8" y="T9"/>
                        </a:cxn>
                      </a:cxnLst>
                      <a:rect l="T15" t="T16" r="T17" b="T18"/>
                      <a:pathLst>
                        <a:path w="351" h="338">
                          <a:moveTo>
                            <a:pt x="324" y="0"/>
                          </a:moveTo>
                          <a:lnTo>
                            <a:pt x="350" y="13"/>
                          </a:lnTo>
                          <a:lnTo>
                            <a:pt x="26" y="337"/>
                          </a:lnTo>
                          <a:lnTo>
                            <a:pt x="0" y="323"/>
                          </a:lnTo>
                          <a:lnTo>
                            <a:pt x="324" y="0"/>
                          </a:lnTo>
                        </a:path>
                      </a:pathLst>
                    </a:custGeom>
                    <a:solidFill>
                      <a:srgbClr val="EAEC5E"/>
                    </a:solidFill>
                    <a:ln w="25400" cap="rnd" cmpd="sng">
                      <a:solidFill>
                        <a:srgbClr val="555555"/>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82" name="Group 1020">
                    <a:extLst>
                      <a:ext uri="{FF2B5EF4-FFF2-40B4-BE49-F238E27FC236}">
                        <a16:creationId xmlns:a16="http://schemas.microsoft.com/office/drawing/2014/main" id="{44BD2FC3-92B1-4E65-9B2D-41486AE0907A}"/>
                      </a:ext>
                    </a:extLst>
                  </p:cNvPr>
                  <p:cNvGrpSpPr>
                    <a:grpSpLocks/>
                  </p:cNvGrpSpPr>
                  <p:nvPr/>
                </p:nvGrpSpPr>
                <p:grpSpPr bwMode="auto">
                  <a:xfrm>
                    <a:off x="2290" y="1962"/>
                    <a:ext cx="106" cy="63"/>
                    <a:chOff x="1572" y="2046"/>
                    <a:chExt cx="248" cy="196"/>
                  </a:xfrm>
                </p:grpSpPr>
                <p:sp>
                  <p:nvSpPr>
                    <p:cNvPr id="94" name="Freeform 1021">
                      <a:extLst>
                        <a:ext uri="{FF2B5EF4-FFF2-40B4-BE49-F238E27FC236}">
                          <a16:creationId xmlns:a16="http://schemas.microsoft.com/office/drawing/2014/main" id="{0D2A79F3-72AF-42F2-8F05-FD32FC351920}"/>
                        </a:ext>
                      </a:extLst>
                    </p:cNvPr>
                    <p:cNvSpPr>
                      <a:spLocks/>
                    </p:cNvSpPr>
                    <p:nvPr/>
                  </p:nvSpPr>
                  <p:spPr bwMode="auto">
                    <a:xfrm>
                      <a:off x="1572" y="2046"/>
                      <a:ext cx="236" cy="185"/>
                    </a:xfrm>
                    <a:custGeom>
                      <a:avLst/>
                      <a:gdLst>
                        <a:gd name="T0" fmla="*/ 0 w 236"/>
                        <a:gd name="T1" fmla="*/ 184 h 185"/>
                        <a:gd name="T2" fmla="*/ 0 w 236"/>
                        <a:gd name="T3" fmla="*/ 159 h 185"/>
                        <a:gd name="T4" fmla="*/ 0 w 236"/>
                        <a:gd name="T5" fmla="*/ 148 h 185"/>
                        <a:gd name="T6" fmla="*/ 0 w 236"/>
                        <a:gd name="T7" fmla="*/ 134 h 185"/>
                        <a:gd name="T8" fmla="*/ 0 w 236"/>
                        <a:gd name="T9" fmla="*/ 123 h 185"/>
                        <a:gd name="T10" fmla="*/ 12 w 236"/>
                        <a:gd name="T11" fmla="*/ 87 h 185"/>
                        <a:gd name="T12" fmla="*/ 38 w 236"/>
                        <a:gd name="T13" fmla="*/ 38 h 185"/>
                        <a:gd name="T14" fmla="*/ 75 w 236"/>
                        <a:gd name="T15" fmla="*/ 13 h 185"/>
                        <a:gd name="T16" fmla="*/ 113 w 236"/>
                        <a:gd name="T17" fmla="*/ 0 h 185"/>
                        <a:gd name="T18" fmla="*/ 160 w 236"/>
                        <a:gd name="T19" fmla="*/ 13 h 185"/>
                        <a:gd name="T20" fmla="*/ 198 w 236"/>
                        <a:gd name="T21" fmla="*/ 38 h 185"/>
                        <a:gd name="T22" fmla="*/ 223 w 236"/>
                        <a:gd name="T23" fmla="*/ 87 h 185"/>
                        <a:gd name="T24" fmla="*/ 235 w 236"/>
                        <a:gd name="T25" fmla="*/ 123 h 185"/>
                        <a:gd name="T26" fmla="*/ 235 w 236"/>
                        <a:gd name="T27" fmla="*/ 184 h 185"/>
                        <a:gd name="T28" fmla="*/ 0 w 236"/>
                        <a:gd name="T29" fmla="*/ 184 h 1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
                        <a:gd name="T46" fmla="*/ 0 h 185"/>
                        <a:gd name="T47" fmla="*/ 236 w 236"/>
                        <a:gd name="T48" fmla="*/ 185 h 1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 h="185">
                          <a:moveTo>
                            <a:pt x="0" y="184"/>
                          </a:moveTo>
                          <a:lnTo>
                            <a:pt x="0" y="159"/>
                          </a:lnTo>
                          <a:lnTo>
                            <a:pt x="0" y="148"/>
                          </a:lnTo>
                          <a:lnTo>
                            <a:pt x="0" y="134"/>
                          </a:lnTo>
                          <a:lnTo>
                            <a:pt x="0" y="123"/>
                          </a:lnTo>
                          <a:lnTo>
                            <a:pt x="12" y="87"/>
                          </a:lnTo>
                          <a:lnTo>
                            <a:pt x="38" y="38"/>
                          </a:lnTo>
                          <a:lnTo>
                            <a:pt x="75" y="13"/>
                          </a:lnTo>
                          <a:lnTo>
                            <a:pt x="113" y="0"/>
                          </a:lnTo>
                          <a:lnTo>
                            <a:pt x="160" y="13"/>
                          </a:lnTo>
                          <a:lnTo>
                            <a:pt x="198" y="38"/>
                          </a:lnTo>
                          <a:lnTo>
                            <a:pt x="223" y="87"/>
                          </a:lnTo>
                          <a:lnTo>
                            <a:pt x="235" y="123"/>
                          </a:lnTo>
                          <a:lnTo>
                            <a:pt x="235" y="184"/>
                          </a:lnTo>
                          <a:lnTo>
                            <a:pt x="0" y="184"/>
                          </a:lnTo>
                        </a:path>
                      </a:pathLst>
                    </a:custGeom>
                    <a:solidFill>
                      <a:srgbClr val="EAEC5E"/>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95" name="Freeform 1022">
                      <a:extLst>
                        <a:ext uri="{FF2B5EF4-FFF2-40B4-BE49-F238E27FC236}">
                          <a16:creationId xmlns:a16="http://schemas.microsoft.com/office/drawing/2014/main" id="{EAED154D-3881-4D0D-81CC-43A82D205E2E}"/>
                        </a:ext>
                      </a:extLst>
                    </p:cNvPr>
                    <p:cNvSpPr>
                      <a:spLocks/>
                    </p:cNvSpPr>
                    <p:nvPr/>
                  </p:nvSpPr>
                  <p:spPr bwMode="auto">
                    <a:xfrm>
                      <a:off x="1574" y="2048"/>
                      <a:ext cx="246" cy="194"/>
                    </a:xfrm>
                    <a:custGeom>
                      <a:avLst/>
                      <a:gdLst>
                        <a:gd name="T0" fmla="*/ 0 w 246"/>
                        <a:gd name="T1" fmla="*/ 193 h 194"/>
                        <a:gd name="T2" fmla="*/ 0 w 246"/>
                        <a:gd name="T3" fmla="*/ 166 h 194"/>
                        <a:gd name="T4" fmla="*/ 0 w 246"/>
                        <a:gd name="T5" fmla="*/ 155 h 194"/>
                        <a:gd name="T6" fmla="*/ 0 w 246"/>
                        <a:gd name="T7" fmla="*/ 141 h 194"/>
                        <a:gd name="T8" fmla="*/ 0 w 246"/>
                        <a:gd name="T9" fmla="*/ 128 h 194"/>
                        <a:gd name="T10" fmla="*/ 14 w 246"/>
                        <a:gd name="T11" fmla="*/ 90 h 194"/>
                        <a:gd name="T12" fmla="*/ 39 w 246"/>
                        <a:gd name="T13" fmla="*/ 38 h 194"/>
                        <a:gd name="T14" fmla="*/ 78 w 246"/>
                        <a:gd name="T15" fmla="*/ 13 h 194"/>
                        <a:gd name="T16" fmla="*/ 118 w 246"/>
                        <a:gd name="T17" fmla="*/ 0 h 194"/>
                        <a:gd name="T18" fmla="*/ 167 w 246"/>
                        <a:gd name="T19" fmla="*/ 13 h 194"/>
                        <a:gd name="T20" fmla="*/ 206 w 246"/>
                        <a:gd name="T21" fmla="*/ 38 h 194"/>
                        <a:gd name="T22" fmla="*/ 232 w 246"/>
                        <a:gd name="T23" fmla="*/ 90 h 194"/>
                        <a:gd name="T24" fmla="*/ 245 w 246"/>
                        <a:gd name="T25" fmla="*/ 128 h 194"/>
                        <a:gd name="T26" fmla="*/ 245 w 246"/>
                        <a:gd name="T27" fmla="*/ 193 h 194"/>
                        <a:gd name="T28" fmla="*/ 0 w 246"/>
                        <a:gd name="T29" fmla="*/ 193 h 1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6"/>
                        <a:gd name="T46" fmla="*/ 0 h 194"/>
                        <a:gd name="T47" fmla="*/ 246 w 246"/>
                        <a:gd name="T48" fmla="*/ 194 h 1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6" h="194">
                          <a:moveTo>
                            <a:pt x="0" y="193"/>
                          </a:moveTo>
                          <a:lnTo>
                            <a:pt x="0" y="166"/>
                          </a:lnTo>
                          <a:lnTo>
                            <a:pt x="0" y="155"/>
                          </a:lnTo>
                          <a:lnTo>
                            <a:pt x="0" y="141"/>
                          </a:lnTo>
                          <a:lnTo>
                            <a:pt x="0" y="128"/>
                          </a:lnTo>
                          <a:lnTo>
                            <a:pt x="14" y="90"/>
                          </a:lnTo>
                          <a:lnTo>
                            <a:pt x="39" y="38"/>
                          </a:lnTo>
                          <a:lnTo>
                            <a:pt x="78" y="13"/>
                          </a:lnTo>
                          <a:lnTo>
                            <a:pt x="118" y="0"/>
                          </a:lnTo>
                          <a:lnTo>
                            <a:pt x="167" y="13"/>
                          </a:lnTo>
                          <a:lnTo>
                            <a:pt x="206" y="38"/>
                          </a:lnTo>
                          <a:lnTo>
                            <a:pt x="232" y="90"/>
                          </a:lnTo>
                          <a:lnTo>
                            <a:pt x="245" y="128"/>
                          </a:lnTo>
                          <a:lnTo>
                            <a:pt x="245" y="193"/>
                          </a:lnTo>
                          <a:lnTo>
                            <a:pt x="0" y="193"/>
                          </a:lnTo>
                        </a:path>
                      </a:pathLst>
                    </a:custGeom>
                    <a:solidFill>
                      <a:srgbClr val="EAEC5E"/>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83" name="Group 1023">
                    <a:extLst>
                      <a:ext uri="{FF2B5EF4-FFF2-40B4-BE49-F238E27FC236}">
                        <a16:creationId xmlns:a16="http://schemas.microsoft.com/office/drawing/2014/main" id="{466DC205-1142-48D9-B228-231DFE26AE48}"/>
                      </a:ext>
                    </a:extLst>
                  </p:cNvPr>
                  <p:cNvGrpSpPr>
                    <a:grpSpLocks/>
                  </p:cNvGrpSpPr>
                  <p:nvPr/>
                </p:nvGrpSpPr>
                <p:grpSpPr bwMode="auto">
                  <a:xfrm>
                    <a:off x="2290" y="2029"/>
                    <a:ext cx="106" cy="59"/>
                    <a:chOff x="1572" y="2250"/>
                    <a:chExt cx="248" cy="181"/>
                  </a:xfrm>
                </p:grpSpPr>
                <p:sp>
                  <p:nvSpPr>
                    <p:cNvPr id="92" name="Freeform 1024">
                      <a:extLst>
                        <a:ext uri="{FF2B5EF4-FFF2-40B4-BE49-F238E27FC236}">
                          <a16:creationId xmlns:a16="http://schemas.microsoft.com/office/drawing/2014/main" id="{2A868BC8-569B-47C1-A291-4A24C052EC05}"/>
                        </a:ext>
                      </a:extLst>
                    </p:cNvPr>
                    <p:cNvSpPr>
                      <a:spLocks/>
                    </p:cNvSpPr>
                    <p:nvPr/>
                  </p:nvSpPr>
                  <p:spPr bwMode="auto">
                    <a:xfrm>
                      <a:off x="1572" y="2250"/>
                      <a:ext cx="236" cy="170"/>
                    </a:xfrm>
                    <a:custGeom>
                      <a:avLst/>
                      <a:gdLst>
                        <a:gd name="T0" fmla="*/ 235 w 236"/>
                        <a:gd name="T1" fmla="*/ 0 h 170"/>
                        <a:gd name="T2" fmla="*/ 235 w 236"/>
                        <a:gd name="T3" fmla="*/ 24 h 170"/>
                        <a:gd name="T4" fmla="*/ 235 w 236"/>
                        <a:gd name="T5" fmla="*/ 36 h 170"/>
                        <a:gd name="T6" fmla="*/ 235 w 236"/>
                        <a:gd name="T7" fmla="*/ 49 h 170"/>
                        <a:gd name="T8" fmla="*/ 223 w 236"/>
                        <a:gd name="T9" fmla="*/ 95 h 170"/>
                        <a:gd name="T10" fmla="*/ 198 w 236"/>
                        <a:gd name="T11" fmla="*/ 133 h 170"/>
                        <a:gd name="T12" fmla="*/ 160 w 236"/>
                        <a:gd name="T13" fmla="*/ 158 h 170"/>
                        <a:gd name="T14" fmla="*/ 113 w 236"/>
                        <a:gd name="T15" fmla="*/ 169 h 170"/>
                        <a:gd name="T16" fmla="*/ 75 w 236"/>
                        <a:gd name="T17" fmla="*/ 158 h 170"/>
                        <a:gd name="T18" fmla="*/ 38 w 236"/>
                        <a:gd name="T19" fmla="*/ 133 h 170"/>
                        <a:gd name="T20" fmla="*/ 12 w 236"/>
                        <a:gd name="T21" fmla="*/ 95 h 170"/>
                        <a:gd name="T22" fmla="*/ 0 w 236"/>
                        <a:gd name="T23" fmla="*/ 49 h 170"/>
                        <a:gd name="T24" fmla="*/ 0 w 236"/>
                        <a:gd name="T25" fmla="*/ 36 h 170"/>
                        <a:gd name="T26" fmla="*/ 0 w 236"/>
                        <a:gd name="T27" fmla="*/ 11 h 170"/>
                        <a:gd name="T28" fmla="*/ 0 w 236"/>
                        <a:gd name="T29" fmla="*/ 0 h 170"/>
                        <a:gd name="T30" fmla="*/ 235 w 236"/>
                        <a:gd name="T31" fmla="*/ 0 h 1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6"/>
                        <a:gd name="T49" fmla="*/ 0 h 170"/>
                        <a:gd name="T50" fmla="*/ 236 w 236"/>
                        <a:gd name="T51" fmla="*/ 170 h 1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6" h="170">
                          <a:moveTo>
                            <a:pt x="235" y="0"/>
                          </a:moveTo>
                          <a:lnTo>
                            <a:pt x="235" y="24"/>
                          </a:lnTo>
                          <a:lnTo>
                            <a:pt x="235" y="36"/>
                          </a:lnTo>
                          <a:lnTo>
                            <a:pt x="235" y="49"/>
                          </a:lnTo>
                          <a:lnTo>
                            <a:pt x="223" y="95"/>
                          </a:lnTo>
                          <a:lnTo>
                            <a:pt x="198" y="133"/>
                          </a:lnTo>
                          <a:lnTo>
                            <a:pt x="160" y="158"/>
                          </a:lnTo>
                          <a:lnTo>
                            <a:pt x="113" y="169"/>
                          </a:lnTo>
                          <a:lnTo>
                            <a:pt x="75" y="158"/>
                          </a:lnTo>
                          <a:lnTo>
                            <a:pt x="38" y="133"/>
                          </a:lnTo>
                          <a:lnTo>
                            <a:pt x="12" y="95"/>
                          </a:lnTo>
                          <a:lnTo>
                            <a:pt x="0" y="49"/>
                          </a:lnTo>
                          <a:lnTo>
                            <a:pt x="0" y="36"/>
                          </a:lnTo>
                          <a:lnTo>
                            <a:pt x="0" y="11"/>
                          </a:lnTo>
                          <a:lnTo>
                            <a:pt x="0" y="0"/>
                          </a:lnTo>
                          <a:lnTo>
                            <a:pt x="235" y="0"/>
                          </a:lnTo>
                        </a:path>
                      </a:pathLst>
                    </a:custGeom>
                    <a:solidFill>
                      <a:srgbClr val="1F43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93" name="Freeform 1025">
                      <a:extLst>
                        <a:ext uri="{FF2B5EF4-FFF2-40B4-BE49-F238E27FC236}">
                          <a16:creationId xmlns:a16="http://schemas.microsoft.com/office/drawing/2014/main" id="{BAA66AE9-4935-431D-AC31-3B1D8FB7245C}"/>
                        </a:ext>
                      </a:extLst>
                    </p:cNvPr>
                    <p:cNvSpPr>
                      <a:spLocks/>
                    </p:cNvSpPr>
                    <p:nvPr/>
                  </p:nvSpPr>
                  <p:spPr bwMode="auto">
                    <a:xfrm>
                      <a:off x="1574" y="2252"/>
                      <a:ext cx="246" cy="179"/>
                    </a:xfrm>
                    <a:custGeom>
                      <a:avLst/>
                      <a:gdLst>
                        <a:gd name="T0" fmla="*/ 245 w 246"/>
                        <a:gd name="T1" fmla="*/ 0 h 179"/>
                        <a:gd name="T2" fmla="*/ 245 w 246"/>
                        <a:gd name="T3" fmla="*/ 27 h 179"/>
                        <a:gd name="T4" fmla="*/ 245 w 246"/>
                        <a:gd name="T5" fmla="*/ 38 h 179"/>
                        <a:gd name="T6" fmla="*/ 245 w 246"/>
                        <a:gd name="T7" fmla="*/ 51 h 179"/>
                        <a:gd name="T8" fmla="*/ 232 w 246"/>
                        <a:gd name="T9" fmla="*/ 100 h 179"/>
                        <a:gd name="T10" fmla="*/ 206 w 246"/>
                        <a:gd name="T11" fmla="*/ 140 h 179"/>
                        <a:gd name="T12" fmla="*/ 167 w 246"/>
                        <a:gd name="T13" fmla="*/ 167 h 179"/>
                        <a:gd name="T14" fmla="*/ 118 w 246"/>
                        <a:gd name="T15" fmla="*/ 178 h 179"/>
                        <a:gd name="T16" fmla="*/ 78 w 246"/>
                        <a:gd name="T17" fmla="*/ 167 h 179"/>
                        <a:gd name="T18" fmla="*/ 39 w 246"/>
                        <a:gd name="T19" fmla="*/ 140 h 179"/>
                        <a:gd name="T20" fmla="*/ 14 w 246"/>
                        <a:gd name="T21" fmla="*/ 100 h 179"/>
                        <a:gd name="T22" fmla="*/ 0 w 246"/>
                        <a:gd name="T23" fmla="*/ 51 h 179"/>
                        <a:gd name="T24" fmla="*/ 0 w 246"/>
                        <a:gd name="T25" fmla="*/ 38 h 179"/>
                        <a:gd name="T26" fmla="*/ 0 w 246"/>
                        <a:gd name="T27" fmla="*/ 13 h 179"/>
                        <a:gd name="T28" fmla="*/ 0 w 246"/>
                        <a:gd name="T29" fmla="*/ 0 h 179"/>
                        <a:gd name="T30" fmla="*/ 245 w 246"/>
                        <a:gd name="T31" fmla="*/ 0 h 1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79"/>
                        <a:gd name="T50" fmla="*/ 246 w 246"/>
                        <a:gd name="T51" fmla="*/ 179 h 1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79">
                          <a:moveTo>
                            <a:pt x="245" y="0"/>
                          </a:moveTo>
                          <a:lnTo>
                            <a:pt x="245" y="27"/>
                          </a:lnTo>
                          <a:lnTo>
                            <a:pt x="245" y="38"/>
                          </a:lnTo>
                          <a:lnTo>
                            <a:pt x="245" y="51"/>
                          </a:lnTo>
                          <a:lnTo>
                            <a:pt x="232" y="100"/>
                          </a:lnTo>
                          <a:lnTo>
                            <a:pt x="206" y="140"/>
                          </a:lnTo>
                          <a:lnTo>
                            <a:pt x="167" y="167"/>
                          </a:lnTo>
                          <a:lnTo>
                            <a:pt x="118" y="178"/>
                          </a:lnTo>
                          <a:lnTo>
                            <a:pt x="78" y="167"/>
                          </a:lnTo>
                          <a:lnTo>
                            <a:pt x="39" y="140"/>
                          </a:lnTo>
                          <a:lnTo>
                            <a:pt x="14" y="100"/>
                          </a:lnTo>
                          <a:lnTo>
                            <a:pt x="0" y="51"/>
                          </a:lnTo>
                          <a:lnTo>
                            <a:pt x="0" y="38"/>
                          </a:lnTo>
                          <a:lnTo>
                            <a:pt x="0" y="13"/>
                          </a:lnTo>
                          <a:lnTo>
                            <a:pt x="0" y="0"/>
                          </a:lnTo>
                          <a:lnTo>
                            <a:pt x="245" y="0"/>
                          </a:lnTo>
                        </a:path>
                      </a:pathLst>
                    </a:custGeom>
                    <a:solidFill>
                      <a:srgbClr val="1F43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sp>
                <p:nvSpPr>
                  <p:cNvPr id="84" name="Rectangle 1026">
                    <a:extLst>
                      <a:ext uri="{FF2B5EF4-FFF2-40B4-BE49-F238E27FC236}">
                        <a16:creationId xmlns:a16="http://schemas.microsoft.com/office/drawing/2014/main" id="{4CDC589E-B50E-4D2F-AC78-4C7C11131B62}"/>
                      </a:ext>
                    </a:extLst>
                  </p:cNvPr>
                  <p:cNvSpPr>
                    <a:spLocks noChangeArrowheads="1"/>
                  </p:cNvSpPr>
                  <p:nvPr/>
                </p:nvSpPr>
                <p:spPr bwMode="auto">
                  <a:xfrm>
                    <a:off x="2401" y="2018"/>
                    <a:ext cx="109" cy="9"/>
                  </a:xfrm>
                  <a:prstGeom prst="rect">
                    <a:avLst/>
                  </a:prstGeom>
                  <a:solidFill>
                    <a:srgbClr val="1F4300"/>
                  </a:solidFill>
                  <a:ln w="25400">
                    <a:solidFill>
                      <a:srgbClr val="000000"/>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sp>
                <p:nvSpPr>
                  <p:cNvPr id="85" name="Rectangle 1027">
                    <a:extLst>
                      <a:ext uri="{FF2B5EF4-FFF2-40B4-BE49-F238E27FC236}">
                        <a16:creationId xmlns:a16="http://schemas.microsoft.com/office/drawing/2014/main" id="{6C73202A-3B1E-4AEE-B457-D3069819B902}"/>
                      </a:ext>
                    </a:extLst>
                  </p:cNvPr>
                  <p:cNvSpPr>
                    <a:spLocks noChangeArrowheads="1"/>
                  </p:cNvSpPr>
                  <p:nvPr/>
                </p:nvSpPr>
                <p:spPr bwMode="auto">
                  <a:xfrm>
                    <a:off x="2401" y="2005"/>
                    <a:ext cx="181" cy="9"/>
                  </a:xfrm>
                  <a:prstGeom prst="rect">
                    <a:avLst/>
                  </a:prstGeom>
                  <a:solidFill>
                    <a:srgbClr val="EAEC5E"/>
                  </a:solidFill>
                  <a:ln w="25400">
                    <a:solidFill>
                      <a:srgbClr val="555555"/>
                    </a:solidFill>
                    <a:miter lim="800000"/>
                    <a:headEnd/>
                    <a:tailEnd/>
                  </a:ln>
                </p:spPr>
                <p:txBody>
                  <a:bodyPr wrap="none" anchor="ctr"/>
                  <a:lstStyle/>
                  <a:p>
                    <a:pPr defTabSz="457200">
                      <a:lnSpc>
                        <a:spcPct val="60000"/>
                      </a:lnSpc>
                      <a:spcBef>
                        <a:spcPts val="1687"/>
                      </a:spcBef>
                      <a:buClr>
                        <a:srgbClr val="001F2C"/>
                      </a:buClr>
                      <a:buSzPct val="80000"/>
                      <a:defRPr/>
                    </a:pPr>
                    <a:endParaRPr lang="en-GB" sz="1266" kern="0">
                      <a:solidFill>
                        <a:prstClr val="black"/>
                      </a:solidFill>
                      <a:latin typeface="Calibri" panose="020F0502020204030204"/>
                      <a:cs typeface="ヒラギノ角ゴ ProN W3"/>
                    </a:endParaRPr>
                  </a:p>
                </p:txBody>
              </p:sp>
              <p:grpSp>
                <p:nvGrpSpPr>
                  <p:cNvPr id="86" name="Group 1028">
                    <a:extLst>
                      <a:ext uri="{FF2B5EF4-FFF2-40B4-BE49-F238E27FC236}">
                        <a16:creationId xmlns:a16="http://schemas.microsoft.com/office/drawing/2014/main" id="{0A37F1E3-18DB-4788-8B51-37D3AB939C2A}"/>
                      </a:ext>
                    </a:extLst>
                  </p:cNvPr>
                  <p:cNvGrpSpPr>
                    <a:grpSpLocks/>
                  </p:cNvGrpSpPr>
                  <p:nvPr/>
                </p:nvGrpSpPr>
                <p:grpSpPr bwMode="auto">
                  <a:xfrm>
                    <a:off x="3200" y="2202"/>
                    <a:ext cx="71" cy="53"/>
                    <a:chOff x="3706" y="2789"/>
                    <a:chExt cx="167" cy="166"/>
                  </a:xfrm>
                </p:grpSpPr>
                <p:sp>
                  <p:nvSpPr>
                    <p:cNvPr id="90" name="Freeform 1029">
                      <a:extLst>
                        <a:ext uri="{FF2B5EF4-FFF2-40B4-BE49-F238E27FC236}">
                          <a16:creationId xmlns:a16="http://schemas.microsoft.com/office/drawing/2014/main" id="{89000E23-7FFD-4484-B106-B0D9DC1E5C2C}"/>
                        </a:ext>
                      </a:extLst>
                    </p:cNvPr>
                    <p:cNvSpPr>
                      <a:spLocks/>
                    </p:cNvSpPr>
                    <p:nvPr/>
                  </p:nvSpPr>
                  <p:spPr bwMode="auto">
                    <a:xfrm>
                      <a:off x="3716" y="2789"/>
                      <a:ext cx="157" cy="159"/>
                    </a:xfrm>
                    <a:custGeom>
                      <a:avLst/>
                      <a:gdLst>
                        <a:gd name="T0" fmla="*/ 156 w 157"/>
                        <a:gd name="T1" fmla="*/ 149 h 159"/>
                        <a:gd name="T2" fmla="*/ 148 w 157"/>
                        <a:gd name="T3" fmla="*/ 158 h 159"/>
                        <a:gd name="T4" fmla="*/ 0 w 157"/>
                        <a:gd name="T5" fmla="*/ 18 h 159"/>
                        <a:gd name="T6" fmla="*/ 9 w 157"/>
                        <a:gd name="T7" fmla="*/ 0 h 159"/>
                        <a:gd name="T8" fmla="*/ 156 w 157"/>
                        <a:gd name="T9" fmla="*/ 149 h 159"/>
                        <a:gd name="T10" fmla="*/ 0 60000 65536"/>
                        <a:gd name="T11" fmla="*/ 0 60000 65536"/>
                        <a:gd name="T12" fmla="*/ 0 60000 65536"/>
                        <a:gd name="T13" fmla="*/ 0 60000 65536"/>
                        <a:gd name="T14" fmla="*/ 0 60000 65536"/>
                        <a:gd name="T15" fmla="*/ 0 w 157"/>
                        <a:gd name="T16" fmla="*/ 0 h 159"/>
                        <a:gd name="T17" fmla="*/ 157 w 157"/>
                        <a:gd name="T18" fmla="*/ 159 h 159"/>
                      </a:gdLst>
                      <a:ahLst/>
                      <a:cxnLst>
                        <a:cxn ang="T10">
                          <a:pos x="T0" y="T1"/>
                        </a:cxn>
                        <a:cxn ang="T11">
                          <a:pos x="T2" y="T3"/>
                        </a:cxn>
                        <a:cxn ang="T12">
                          <a:pos x="T4" y="T5"/>
                        </a:cxn>
                        <a:cxn ang="T13">
                          <a:pos x="T6" y="T7"/>
                        </a:cxn>
                        <a:cxn ang="T14">
                          <a:pos x="T8" y="T9"/>
                        </a:cxn>
                      </a:cxnLst>
                      <a:rect l="T15" t="T16" r="T17" b="T18"/>
                      <a:pathLst>
                        <a:path w="157" h="159">
                          <a:moveTo>
                            <a:pt x="156" y="149"/>
                          </a:moveTo>
                          <a:lnTo>
                            <a:pt x="148" y="158"/>
                          </a:lnTo>
                          <a:lnTo>
                            <a:pt x="0" y="18"/>
                          </a:lnTo>
                          <a:lnTo>
                            <a:pt x="9" y="0"/>
                          </a:lnTo>
                          <a:lnTo>
                            <a:pt x="156" y="149"/>
                          </a:lnTo>
                        </a:path>
                      </a:pathLst>
                    </a:custGeom>
                    <a:solidFill>
                      <a:srgbClr val="005400"/>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91" name="Freeform 1030">
                      <a:extLst>
                        <a:ext uri="{FF2B5EF4-FFF2-40B4-BE49-F238E27FC236}">
                          <a16:creationId xmlns:a16="http://schemas.microsoft.com/office/drawing/2014/main" id="{E01977B5-E666-416D-8FA2-7AA6DB413150}"/>
                        </a:ext>
                      </a:extLst>
                    </p:cNvPr>
                    <p:cNvSpPr>
                      <a:spLocks/>
                    </p:cNvSpPr>
                    <p:nvPr/>
                  </p:nvSpPr>
                  <p:spPr bwMode="auto">
                    <a:xfrm>
                      <a:off x="3706" y="2789"/>
                      <a:ext cx="167" cy="166"/>
                    </a:xfrm>
                    <a:custGeom>
                      <a:avLst/>
                      <a:gdLst>
                        <a:gd name="T0" fmla="*/ 166 w 167"/>
                        <a:gd name="T1" fmla="*/ 156 h 166"/>
                        <a:gd name="T2" fmla="*/ 156 w 167"/>
                        <a:gd name="T3" fmla="*/ 165 h 166"/>
                        <a:gd name="T4" fmla="*/ 0 w 167"/>
                        <a:gd name="T5" fmla="*/ 20 h 166"/>
                        <a:gd name="T6" fmla="*/ 10 w 167"/>
                        <a:gd name="T7" fmla="*/ 0 h 166"/>
                        <a:gd name="T8" fmla="*/ 166 w 167"/>
                        <a:gd name="T9" fmla="*/ 156 h 166"/>
                        <a:gd name="T10" fmla="*/ 0 60000 65536"/>
                        <a:gd name="T11" fmla="*/ 0 60000 65536"/>
                        <a:gd name="T12" fmla="*/ 0 60000 65536"/>
                        <a:gd name="T13" fmla="*/ 0 60000 65536"/>
                        <a:gd name="T14" fmla="*/ 0 60000 65536"/>
                        <a:gd name="T15" fmla="*/ 0 w 167"/>
                        <a:gd name="T16" fmla="*/ 0 h 166"/>
                        <a:gd name="T17" fmla="*/ 167 w 167"/>
                        <a:gd name="T18" fmla="*/ 166 h 166"/>
                      </a:gdLst>
                      <a:ahLst/>
                      <a:cxnLst>
                        <a:cxn ang="T10">
                          <a:pos x="T0" y="T1"/>
                        </a:cxn>
                        <a:cxn ang="T11">
                          <a:pos x="T2" y="T3"/>
                        </a:cxn>
                        <a:cxn ang="T12">
                          <a:pos x="T4" y="T5"/>
                        </a:cxn>
                        <a:cxn ang="T13">
                          <a:pos x="T6" y="T7"/>
                        </a:cxn>
                        <a:cxn ang="T14">
                          <a:pos x="T8" y="T9"/>
                        </a:cxn>
                      </a:cxnLst>
                      <a:rect l="T15" t="T16" r="T17" b="T18"/>
                      <a:pathLst>
                        <a:path w="167" h="166">
                          <a:moveTo>
                            <a:pt x="166" y="156"/>
                          </a:moveTo>
                          <a:lnTo>
                            <a:pt x="156" y="165"/>
                          </a:lnTo>
                          <a:lnTo>
                            <a:pt x="0" y="20"/>
                          </a:lnTo>
                          <a:lnTo>
                            <a:pt x="10" y="0"/>
                          </a:lnTo>
                          <a:lnTo>
                            <a:pt x="166" y="156"/>
                          </a:lnTo>
                        </a:path>
                      </a:pathLst>
                    </a:custGeom>
                    <a:solidFill>
                      <a:srgbClr val="005400"/>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nvGrpSpPr>
                  <p:cNvPr id="87" name="Group 1031">
                    <a:extLst>
                      <a:ext uri="{FF2B5EF4-FFF2-40B4-BE49-F238E27FC236}">
                        <a16:creationId xmlns:a16="http://schemas.microsoft.com/office/drawing/2014/main" id="{114BDAFF-F0C7-48CF-B7CB-ED5E29728B68}"/>
                      </a:ext>
                    </a:extLst>
                  </p:cNvPr>
                  <p:cNvGrpSpPr>
                    <a:grpSpLocks/>
                  </p:cNvGrpSpPr>
                  <p:nvPr/>
                </p:nvGrpSpPr>
                <p:grpSpPr bwMode="auto">
                  <a:xfrm>
                    <a:off x="3245" y="2239"/>
                    <a:ext cx="71" cy="53"/>
                    <a:chOff x="3811" y="2901"/>
                    <a:chExt cx="166" cy="169"/>
                  </a:xfrm>
                </p:grpSpPr>
                <p:sp>
                  <p:nvSpPr>
                    <p:cNvPr id="88" name="Freeform 1032">
                      <a:extLst>
                        <a:ext uri="{FF2B5EF4-FFF2-40B4-BE49-F238E27FC236}">
                          <a16:creationId xmlns:a16="http://schemas.microsoft.com/office/drawing/2014/main" id="{274EFF73-8C2B-4D70-A45D-1359D4F85C00}"/>
                        </a:ext>
                      </a:extLst>
                    </p:cNvPr>
                    <p:cNvSpPr>
                      <a:spLocks/>
                    </p:cNvSpPr>
                    <p:nvPr/>
                  </p:nvSpPr>
                  <p:spPr bwMode="auto">
                    <a:xfrm>
                      <a:off x="3820" y="2901"/>
                      <a:ext cx="157" cy="160"/>
                    </a:xfrm>
                    <a:custGeom>
                      <a:avLst/>
                      <a:gdLst>
                        <a:gd name="T0" fmla="*/ 156 w 157"/>
                        <a:gd name="T1" fmla="*/ 150 h 160"/>
                        <a:gd name="T2" fmla="*/ 146 w 157"/>
                        <a:gd name="T3" fmla="*/ 159 h 160"/>
                        <a:gd name="T4" fmla="*/ 0 w 157"/>
                        <a:gd name="T5" fmla="*/ 18 h 160"/>
                        <a:gd name="T6" fmla="*/ 10 w 157"/>
                        <a:gd name="T7" fmla="*/ 0 h 160"/>
                        <a:gd name="T8" fmla="*/ 156 w 157"/>
                        <a:gd name="T9" fmla="*/ 150 h 160"/>
                        <a:gd name="T10" fmla="*/ 0 60000 65536"/>
                        <a:gd name="T11" fmla="*/ 0 60000 65536"/>
                        <a:gd name="T12" fmla="*/ 0 60000 65536"/>
                        <a:gd name="T13" fmla="*/ 0 60000 65536"/>
                        <a:gd name="T14" fmla="*/ 0 60000 65536"/>
                        <a:gd name="T15" fmla="*/ 0 w 157"/>
                        <a:gd name="T16" fmla="*/ 0 h 160"/>
                        <a:gd name="T17" fmla="*/ 157 w 157"/>
                        <a:gd name="T18" fmla="*/ 160 h 160"/>
                      </a:gdLst>
                      <a:ahLst/>
                      <a:cxnLst>
                        <a:cxn ang="T10">
                          <a:pos x="T0" y="T1"/>
                        </a:cxn>
                        <a:cxn ang="T11">
                          <a:pos x="T2" y="T3"/>
                        </a:cxn>
                        <a:cxn ang="T12">
                          <a:pos x="T4" y="T5"/>
                        </a:cxn>
                        <a:cxn ang="T13">
                          <a:pos x="T6" y="T7"/>
                        </a:cxn>
                        <a:cxn ang="T14">
                          <a:pos x="T8" y="T9"/>
                        </a:cxn>
                      </a:cxnLst>
                      <a:rect l="T15" t="T16" r="T17" b="T18"/>
                      <a:pathLst>
                        <a:path w="157" h="160">
                          <a:moveTo>
                            <a:pt x="156" y="150"/>
                          </a:moveTo>
                          <a:lnTo>
                            <a:pt x="146" y="159"/>
                          </a:lnTo>
                          <a:lnTo>
                            <a:pt x="0" y="18"/>
                          </a:lnTo>
                          <a:lnTo>
                            <a:pt x="10" y="0"/>
                          </a:lnTo>
                          <a:lnTo>
                            <a:pt x="156" y="150"/>
                          </a:lnTo>
                        </a:path>
                      </a:pathLst>
                    </a:custGeom>
                    <a:solidFill>
                      <a:srgbClr val="500093"/>
                    </a:solidFill>
                    <a:ln w="12700" cap="rnd" cmpd="sng">
                      <a:no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sp>
                  <p:nvSpPr>
                    <p:cNvPr id="89" name="Freeform 1033">
                      <a:extLst>
                        <a:ext uri="{FF2B5EF4-FFF2-40B4-BE49-F238E27FC236}">
                          <a16:creationId xmlns:a16="http://schemas.microsoft.com/office/drawing/2014/main" id="{B01F6CDD-D2D6-4A26-9C85-EBB177A0CC38}"/>
                        </a:ext>
                      </a:extLst>
                    </p:cNvPr>
                    <p:cNvSpPr>
                      <a:spLocks/>
                    </p:cNvSpPr>
                    <p:nvPr/>
                  </p:nvSpPr>
                  <p:spPr bwMode="auto">
                    <a:xfrm>
                      <a:off x="3811" y="2901"/>
                      <a:ext cx="166" cy="169"/>
                    </a:xfrm>
                    <a:custGeom>
                      <a:avLst/>
                      <a:gdLst>
                        <a:gd name="T0" fmla="*/ 165 w 166"/>
                        <a:gd name="T1" fmla="*/ 159 h 169"/>
                        <a:gd name="T2" fmla="*/ 155 w 166"/>
                        <a:gd name="T3" fmla="*/ 168 h 169"/>
                        <a:gd name="T4" fmla="*/ 0 w 166"/>
                        <a:gd name="T5" fmla="*/ 20 h 169"/>
                        <a:gd name="T6" fmla="*/ 10 w 166"/>
                        <a:gd name="T7" fmla="*/ 0 h 169"/>
                        <a:gd name="T8" fmla="*/ 165 w 166"/>
                        <a:gd name="T9" fmla="*/ 159 h 169"/>
                        <a:gd name="T10" fmla="*/ 0 60000 65536"/>
                        <a:gd name="T11" fmla="*/ 0 60000 65536"/>
                        <a:gd name="T12" fmla="*/ 0 60000 65536"/>
                        <a:gd name="T13" fmla="*/ 0 60000 65536"/>
                        <a:gd name="T14" fmla="*/ 0 60000 65536"/>
                        <a:gd name="T15" fmla="*/ 0 w 166"/>
                        <a:gd name="T16" fmla="*/ 0 h 169"/>
                        <a:gd name="T17" fmla="*/ 166 w 166"/>
                        <a:gd name="T18" fmla="*/ 169 h 169"/>
                      </a:gdLst>
                      <a:ahLst/>
                      <a:cxnLst>
                        <a:cxn ang="T10">
                          <a:pos x="T0" y="T1"/>
                        </a:cxn>
                        <a:cxn ang="T11">
                          <a:pos x="T2" y="T3"/>
                        </a:cxn>
                        <a:cxn ang="T12">
                          <a:pos x="T4" y="T5"/>
                        </a:cxn>
                        <a:cxn ang="T13">
                          <a:pos x="T6" y="T7"/>
                        </a:cxn>
                        <a:cxn ang="T14">
                          <a:pos x="T8" y="T9"/>
                        </a:cxn>
                      </a:cxnLst>
                      <a:rect l="T15" t="T16" r="T17" b="T18"/>
                      <a:pathLst>
                        <a:path w="166" h="169">
                          <a:moveTo>
                            <a:pt x="165" y="159"/>
                          </a:moveTo>
                          <a:lnTo>
                            <a:pt x="155" y="168"/>
                          </a:lnTo>
                          <a:lnTo>
                            <a:pt x="0" y="20"/>
                          </a:lnTo>
                          <a:lnTo>
                            <a:pt x="10" y="0"/>
                          </a:lnTo>
                          <a:lnTo>
                            <a:pt x="165" y="159"/>
                          </a:lnTo>
                        </a:path>
                      </a:pathLst>
                    </a:custGeom>
                    <a:solidFill>
                      <a:srgbClr val="500093"/>
                    </a:solidFill>
                    <a:ln w="25400" cap="rnd" cmpd="sng">
                      <a:solidFill>
                        <a:srgbClr val="000000"/>
                      </a:solidFill>
                      <a:prstDash val="solid"/>
                      <a:round/>
                      <a:headEnd type="none" w="med" len="med"/>
                      <a:tailEnd type="none" w="med" len="med"/>
                    </a:ln>
                  </p:spPr>
                  <p:txBody>
                    <a:bodyPr/>
                    <a:lstStyle/>
                    <a:p>
                      <a:pPr defTabSz="457200">
                        <a:defRPr/>
                      </a:pPr>
                      <a:endParaRPr lang="en-US" sz="1266" kern="0">
                        <a:solidFill>
                          <a:prstClr val="black"/>
                        </a:solidFill>
                        <a:latin typeface="Calibri" panose="020F0502020204030204"/>
                      </a:endParaRPr>
                    </a:p>
                  </p:txBody>
                </p:sp>
              </p:grpSp>
            </p:grpSp>
          </p:grpSp>
        </p:grpSp>
        <p:sp>
          <p:nvSpPr>
            <p:cNvPr id="28" name="Text Box 763">
              <a:extLst>
                <a:ext uri="{FF2B5EF4-FFF2-40B4-BE49-F238E27FC236}">
                  <a16:creationId xmlns:a16="http://schemas.microsoft.com/office/drawing/2014/main" id="{8A2233BE-7713-413F-BD6A-943FA0F59DCF}"/>
                </a:ext>
              </a:extLst>
            </p:cNvPr>
            <p:cNvSpPr txBox="1">
              <a:spLocks noChangeArrowheads="1"/>
            </p:cNvSpPr>
            <p:nvPr/>
          </p:nvSpPr>
          <p:spPr bwMode="auto">
            <a:xfrm>
              <a:off x="7854862" y="3666656"/>
              <a:ext cx="891589" cy="149013"/>
            </a:xfrm>
            <a:prstGeom prst="rect">
              <a:avLst/>
            </a:prstGeom>
            <a:noFill/>
            <a:ln w="9525">
              <a:noFill/>
              <a:miter lim="800000"/>
              <a:headEnd/>
              <a:tailEnd/>
            </a:ln>
          </p:spPr>
          <p:txBody>
            <a:bodyPr wrap="non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Humans</a:t>
              </a:r>
            </a:p>
          </p:txBody>
        </p:sp>
      </p:grpSp>
    </p:spTree>
    <p:extLst>
      <p:ext uri="{BB962C8B-B14F-4D97-AF65-F5344CB8AC3E}">
        <p14:creationId xmlns:p14="http://schemas.microsoft.com/office/powerpoint/2010/main" val="2531900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Anyone hungry?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sp>
        <p:nvSpPr>
          <p:cNvPr id="25" name="TextBox 24">
            <a:extLst>
              <a:ext uri="{FF2B5EF4-FFF2-40B4-BE49-F238E27FC236}">
                <a16:creationId xmlns:a16="http://schemas.microsoft.com/office/drawing/2014/main" id="{AAC7050A-34A6-4BA7-B62B-D2956345ED83}"/>
              </a:ext>
            </a:extLst>
          </p:cNvPr>
          <p:cNvSpPr txBox="1"/>
          <p:nvPr/>
        </p:nvSpPr>
        <p:spPr>
          <a:xfrm>
            <a:off x="8133836" y="6229891"/>
            <a:ext cx="2412939" cy="481927"/>
          </a:xfrm>
          <a:prstGeom prst="rect">
            <a:avLst/>
          </a:prstGeom>
          <a:noFill/>
        </p:spPr>
        <p:txBody>
          <a:bodyPr wrap="square" rtlCol="0">
            <a:spAutoFit/>
          </a:bodyPr>
          <a:lstStyle/>
          <a:p>
            <a:pPr defTabSz="457200"/>
            <a:r>
              <a:rPr lang="en-GB" sz="1266" dirty="0">
                <a:solidFill>
                  <a:prstClr val="black"/>
                </a:solidFill>
                <a:latin typeface="Calibri" panose="020F0502020204030204"/>
              </a:rPr>
              <a:t>Credit: </a:t>
            </a:r>
            <a:r>
              <a:rPr lang="en-GB" sz="1266" dirty="0" err="1">
                <a:solidFill>
                  <a:prstClr val="black"/>
                </a:solidFill>
                <a:latin typeface="Calibri" panose="020F0502020204030204"/>
              </a:rPr>
              <a:t>Choumet</a:t>
            </a:r>
            <a:r>
              <a:rPr lang="en-GB" sz="1266" dirty="0">
                <a:solidFill>
                  <a:prstClr val="black"/>
                </a:solidFill>
                <a:latin typeface="Calibri" panose="020F0502020204030204"/>
              </a:rPr>
              <a:t> </a:t>
            </a:r>
            <a:r>
              <a:rPr lang="en-GB" sz="1266" i="1" dirty="0">
                <a:solidFill>
                  <a:prstClr val="black"/>
                </a:solidFill>
                <a:latin typeface="Calibri" panose="020F0502020204030204"/>
              </a:rPr>
              <a:t>et al</a:t>
            </a:r>
            <a:r>
              <a:rPr lang="en-GB" sz="1266" dirty="0">
                <a:solidFill>
                  <a:prstClr val="black"/>
                </a:solidFill>
                <a:latin typeface="Calibri" panose="020F0502020204030204"/>
              </a:rPr>
              <a:t>, </a:t>
            </a:r>
            <a:r>
              <a:rPr lang="en-GB" sz="1266" dirty="0" smtClean="0">
                <a:solidFill>
                  <a:prstClr val="black"/>
                </a:solidFill>
                <a:latin typeface="Calibri" panose="020F0502020204030204"/>
              </a:rPr>
              <a:t>2012</a:t>
            </a:r>
          </a:p>
          <a:p>
            <a:pPr defTabSz="457200"/>
            <a:r>
              <a:rPr lang="en-GB" sz="1266" dirty="0">
                <a:solidFill>
                  <a:prstClr val="black"/>
                </a:solidFill>
                <a:latin typeface="Calibri" panose="020F0502020204030204"/>
              </a:rPr>
              <a:t>https://youtu.be/MbXSPacvuak</a:t>
            </a:r>
          </a:p>
        </p:txBody>
      </p:sp>
      <p:pic>
        <p:nvPicPr>
          <p:cNvPr id="2" name="0TE14Hae0QA"/>
          <p:cNvPicPr>
            <a:picLocks noRot="1" noChangeAspect="1"/>
          </p:cNvPicPr>
          <p:nvPr>
            <a:videoFile r:link="rId1"/>
          </p:nvPr>
        </p:nvPicPr>
        <p:blipFill>
          <a:blip r:embed="rId4"/>
          <a:stretch>
            <a:fillRect/>
          </a:stretch>
        </p:blipFill>
        <p:spPr>
          <a:xfrm>
            <a:off x="2673178" y="1624142"/>
            <a:ext cx="6844269" cy="3849901"/>
          </a:xfrm>
          <a:prstGeom prst="rect">
            <a:avLst/>
          </a:prstGeom>
        </p:spPr>
      </p:pic>
    </p:spTree>
    <p:extLst>
      <p:ext uri="{BB962C8B-B14F-4D97-AF65-F5344CB8AC3E}">
        <p14:creationId xmlns:p14="http://schemas.microsoft.com/office/powerpoint/2010/main" val="35135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2"/>
          <p:cNvSpPr txBox="1">
            <a:spLocks noGrp="1" noChangeArrowheads="1"/>
          </p:cNvSpPr>
          <p:nvPr>
            <p:ph type="title"/>
          </p:nvPr>
        </p:nvSpPr>
        <p:spPr bwMode="auto">
          <a:prstGeom prst="rect">
            <a:avLst/>
          </a:prstGeom>
          <a:noFill/>
          <a:ln w="9525">
            <a:noFill/>
            <a:miter lim="800000"/>
            <a:headEnd/>
            <a:tailEnd/>
          </a:ln>
        </p:spPr>
        <p:txBody>
          <a:bodyPr/>
          <a:lstStyle/>
          <a:p>
            <a:pPr defTabSz="642868">
              <a:defRPr/>
            </a:pPr>
            <a:r>
              <a:rPr lang="en-GB" sz="2810" dirty="0">
                <a:solidFill>
                  <a:srgbClr val="007CB7"/>
                </a:solidFill>
                <a:latin typeface="Verdana" pitchFamily="34" charset="0"/>
                <a:cs typeface="ヒラギノ角ゴ ProN W3"/>
                <a:sym typeface="Arial" charset="0"/>
              </a:rPr>
              <a:t>Alternative Transmission Routes </a:t>
            </a:r>
            <a:r>
              <a:rPr lang="en-GB" sz="3200" dirty="0">
                <a:solidFill>
                  <a:srgbClr val="007CB7"/>
                </a:solidFill>
                <a:latin typeface="Verdana" pitchFamily="34" charset="0"/>
                <a:cs typeface="ヒラギノ角ゴ ProN W3"/>
                <a:sym typeface="Arial" charset="0"/>
              </a:rPr>
              <a:t/>
            </a:r>
            <a:br>
              <a:rPr lang="en-GB" sz="3200" dirty="0">
                <a:solidFill>
                  <a:srgbClr val="007CB7"/>
                </a:solidFill>
                <a:latin typeface="Verdana" pitchFamily="34" charset="0"/>
                <a:cs typeface="ヒラギノ角ゴ ProN W3"/>
                <a:sym typeface="Arial" charset="0"/>
              </a:rPr>
            </a:br>
            <a:endParaRPr lang="en-GB" sz="2812" dirty="0">
              <a:solidFill>
                <a:srgbClr val="007CB7"/>
              </a:solidFill>
              <a:latin typeface="Verdana" pitchFamily="34" charset="0"/>
              <a:cs typeface="ヒラギノ角ゴ ProN W3"/>
              <a:sym typeface="Arial" charset="0"/>
            </a:endParaRPr>
          </a:p>
        </p:txBody>
      </p:sp>
      <p:pic>
        <p:nvPicPr>
          <p:cNvPr id="8" name="Picture 7" descr="Image result for zika virus transmission">
            <a:extLst>
              <a:ext uri="{FF2B5EF4-FFF2-40B4-BE49-F238E27FC236}">
                <a16:creationId xmlns:a16="http://schemas.microsoft.com/office/drawing/2014/main" id="{85918F0B-4DAA-4812-B829-19F1E1EB543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09991" y="1560227"/>
            <a:ext cx="1370897" cy="15431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21FBF71-E211-4FE2-8300-0DA1E8F12CBF}"/>
              </a:ext>
            </a:extLst>
          </p:cNvPr>
          <p:cNvPicPr>
            <a:picLocks noChangeAspect="1"/>
          </p:cNvPicPr>
          <p:nvPr/>
        </p:nvPicPr>
        <p:blipFill>
          <a:blip r:embed="rId4"/>
          <a:stretch>
            <a:fillRect/>
          </a:stretch>
        </p:blipFill>
        <p:spPr>
          <a:xfrm>
            <a:off x="2821918" y="4562752"/>
            <a:ext cx="1304925" cy="1238250"/>
          </a:xfrm>
          <a:prstGeom prst="rect">
            <a:avLst/>
          </a:prstGeom>
        </p:spPr>
      </p:pic>
      <p:pic>
        <p:nvPicPr>
          <p:cNvPr id="10" name="Picture 9">
            <a:extLst>
              <a:ext uri="{FF2B5EF4-FFF2-40B4-BE49-F238E27FC236}">
                <a16:creationId xmlns:a16="http://schemas.microsoft.com/office/drawing/2014/main" id="{9F266E8A-261B-4479-BFE2-22FDF651EB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58317" y="3438589"/>
            <a:ext cx="1715942" cy="1512000"/>
          </a:xfrm>
          <a:prstGeom prst="rect">
            <a:avLst/>
          </a:prstGeom>
        </p:spPr>
      </p:pic>
      <p:sp>
        <p:nvSpPr>
          <p:cNvPr id="11" name="Arrow: Down 389">
            <a:extLst>
              <a:ext uri="{FF2B5EF4-FFF2-40B4-BE49-F238E27FC236}">
                <a16:creationId xmlns:a16="http://schemas.microsoft.com/office/drawing/2014/main" id="{2D33F4CA-C5D6-4543-A4CB-3A720DC68B07}"/>
              </a:ext>
            </a:extLst>
          </p:cNvPr>
          <p:cNvSpPr/>
          <p:nvPr/>
        </p:nvSpPr>
        <p:spPr>
          <a:xfrm rot="18709360">
            <a:off x="4502765" y="2617778"/>
            <a:ext cx="733039" cy="10520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12" name="Arrow: Down 391">
            <a:extLst>
              <a:ext uri="{FF2B5EF4-FFF2-40B4-BE49-F238E27FC236}">
                <a16:creationId xmlns:a16="http://schemas.microsoft.com/office/drawing/2014/main" id="{6E2179C9-C79E-4D42-9DCF-6EEAC9E7C6E9}"/>
              </a:ext>
            </a:extLst>
          </p:cNvPr>
          <p:cNvSpPr/>
          <p:nvPr/>
        </p:nvSpPr>
        <p:spPr>
          <a:xfrm rot="3884661">
            <a:off x="4274770" y="4281704"/>
            <a:ext cx="667446" cy="1052083"/>
          </a:xfrm>
          <a:prstGeom prst="downArrow">
            <a:avLst/>
          </a:prstGeom>
          <a:solidFill>
            <a:srgbClr val="00B050"/>
          </a:solidFill>
          <a:ln w="12700" cap="flat" cmpd="sng" algn="ctr">
            <a:solidFill>
              <a:srgbClr val="5B9BD5">
                <a:shade val="50000"/>
              </a:srgbClr>
            </a:solidFill>
            <a:prstDash val="solid"/>
            <a:miter lim="800000"/>
          </a:ln>
          <a:effectLst/>
        </p:spPr>
        <p:txBody>
          <a:bodyPr rtlCol="0" anchor="ctr"/>
          <a:lstStyle/>
          <a:p>
            <a:pPr algn="ctr" defTabSz="457200">
              <a:defRPr/>
            </a:pPr>
            <a:endParaRPr lang="en-GB" kern="0" dirty="0">
              <a:solidFill>
                <a:prstClr val="white"/>
              </a:solidFill>
              <a:latin typeface="Calibri" panose="020F0502020204030204"/>
            </a:endParaRPr>
          </a:p>
        </p:txBody>
      </p:sp>
      <p:sp>
        <p:nvSpPr>
          <p:cNvPr id="13" name="Text Box 763">
            <a:extLst>
              <a:ext uri="{FF2B5EF4-FFF2-40B4-BE49-F238E27FC236}">
                <a16:creationId xmlns:a16="http://schemas.microsoft.com/office/drawing/2014/main" id="{B0F92858-4442-4FED-B49C-535ACBF552DF}"/>
              </a:ext>
            </a:extLst>
          </p:cNvPr>
          <p:cNvSpPr txBox="1">
            <a:spLocks noChangeArrowheads="1"/>
          </p:cNvSpPr>
          <p:nvPr/>
        </p:nvSpPr>
        <p:spPr bwMode="auto">
          <a:xfrm>
            <a:off x="2915774" y="3104969"/>
            <a:ext cx="1203725" cy="149013"/>
          </a:xfrm>
          <a:prstGeom prst="rect">
            <a:avLst/>
          </a:prstGeom>
          <a:noFill/>
          <a:ln w="9525">
            <a:noFill/>
            <a:miter lim="800000"/>
            <a:headEnd/>
            <a:tailEnd/>
          </a:ln>
        </p:spPr>
        <p:txBody>
          <a:bodyPr wrap="non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Mosquitoes</a:t>
            </a:r>
          </a:p>
        </p:txBody>
      </p:sp>
      <p:sp>
        <p:nvSpPr>
          <p:cNvPr id="14" name="Text Box 763">
            <a:extLst>
              <a:ext uri="{FF2B5EF4-FFF2-40B4-BE49-F238E27FC236}">
                <a16:creationId xmlns:a16="http://schemas.microsoft.com/office/drawing/2014/main" id="{3058E220-1BF0-4AAE-9015-E6D1B75648E2}"/>
              </a:ext>
            </a:extLst>
          </p:cNvPr>
          <p:cNvSpPr txBox="1">
            <a:spLocks noChangeArrowheads="1"/>
          </p:cNvSpPr>
          <p:nvPr/>
        </p:nvSpPr>
        <p:spPr bwMode="auto">
          <a:xfrm>
            <a:off x="3359437" y="5985575"/>
            <a:ext cx="1534812" cy="149013"/>
          </a:xfrm>
          <a:prstGeom prst="rect">
            <a:avLst/>
          </a:prstGeom>
          <a:noFill/>
          <a:ln w="9525">
            <a:noFill/>
            <a:miter lim="800000"/>
            <a:headEnd/>
            <a:tailEnd/>
          </a:ln>
        </p:spPr>
        <p:txBody>
          <a:bodyPr wrap="squar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Mother to baby</a:t>
            </a:r>
          </a:p>
        </p:txBody>
      </p:sp>
      <p:pic>
        <p:nvPicPr>
          <p:cNvPr id="15" name="Picture 14">
            <a:extLst>
              <a:ext uri="{FF2B5EF4-FFF2-40B4-BE49-F238E27FC236}">
                <a16:creationId xmlns:a16="http://schemas.microsoft.com/office/drawing/2014/main" id="{8099FBA4-F562-41E3-870E-529CB25FC9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0969" y="5527999"/>
            <a:ext cx="1298890" cy="1260000"/>
          </a:xfrm>
          <a:prstGeom prst="rect">
            <a:avLst/>
          </a:prstGeom>
        </p:spPr>
      </p:pic>
      <p:sp>
        <p:nvSpPr>
          <p:cNvPr id="16" name="Arrow: Down 397">
            <a:extLst>
              <a:ext uri="{FF2B5EF4-FFF2-40B4-BE49-F238E27FC236}">
                <a16:creationId xmlns:a16="http://schemas.microsoft.com/office/drawing/2014/main" id="{926DA058-84E6-48F1-A71A-3732DA9EB8C7}"/>
              </a:ext>
            </a:extLst>
          </p:cNvPr>
          <p:cNvSpPr/>
          <p:nvPr/>
        </p:nvSpPr>
        <p:spPr>
          <a:xfrm rot="8071426">
            <a:off x="6274991" y="4778600"/>
            <a:ext cx="667446" cy="10520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17" name="Text Box 763">
            <a:extLst>
              <a:ext uri="{FF2B5EF4-FFF2-40B4-BE49-F238E27FC236}">
                <a16:creationId xmlns:a16="http://schemas.microsoft.com/office/drawing/2014/main" id="{2282E11C-FAA5-4B82-9BF8-E12EF2DD95FE}"/>
              </a:ext>
            </a:extLst>
          </p:cNvPr>
          <p:cNvSpPr txBox="1">
            <a:spLocks noChangeArrowheads="1"/>
          </p:cNvSpPr>
          <p:nvPr/>
        </p:nvSpPr>
        <p:spPr bwMode="auto">
          <a:xfrm>
            <a:off x="8047047" y="6545965"/>
            <a:ext cx="1838152" cy="149013"/>
          </a:xfrm>
          <a:prstGeom prst="rect">
            <a:avLst/>
          </a:prstGeom>
          <a:noFill/>
          <a:ln w="9525">
            <a:noFill/>
            <a:miter lim="800000"/>
            <a:headEnd/>
            <a:tailEnd/>
          </a:ln>
        </p:spPr>
        <p:txBody>
          <a:bodyPr wrap="squar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Sexual</a:t>
            </a:r>
          </a:p>
        </p:txBody>
      </p:sp>
      <p:pic>
        <p:nvPicPr>
          <p:cNvPr id="18" name="Picture 8" descr="Image result for microscope cartoon ">
            <a:extLst>
              <a:ext uri="{FF2B5EF4-FFF2-40B4-BE49-F238E27FC236}">
                <a16:creationId xmlns:a16="http://schemas.microsoft.com/office/drawing/2014/main" id="{DD94C85C-F729-412C-9640-0AD136E6672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99705" y="1331295"/>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19" name="Arrow: Down 400">
            <a:extLst>
              <a:ext uri="{FF2B5EF4-FFF2-40B4-BE49-F238E27FC236}">
                <a16:creationId xmlns:a16="http://schemas.microsoft.com/office/drawing/2014/main" id="{9DDB7A7A-F4F3-4D5A-B579-59D2E1050EEE}"/>
              </a:ext>
            </a:extLst>
          </p:cNvPr>
          <p:cNvSpPr/>
          <p:nvPr/>
        </p:nvSpPr>
        <p:spPr>
          <a:xfrm rot="2257175">
            <a:off x="6299716" y="2516972"/>
            <a:ext cx="667446" cy="10520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20" name="Text Box 763">
            <a:extLst>
              <a:ext uri="{FF2B5EF4-FFF2-40B4-BE49-F238E27FC236}">
                <a16:creationId xmlns:a16="http://schemas.microsoft.com/office/drawing/2014/main" id="{29044BDC-28C4-4599-AF24-4579F99E632D}"/>
              </a:ext>
            </a:extLst>
          </p:cNvPr>
          <p:cNvSpPr txBox="1">
            <a:spLocks noChangeArrowheads="1"/>
          </p:cNvSpPr>
          <p:nvPr/>
        </p:nvSpPr>
        <p:spPr bwMode="auto">
          <a:xfrm>
            <a:off x="8047047" y="2175302"/>
            <a:ext cx="1838152" cy="149013"/>
          </a:xfrm>
          <a:prstGeom prst="rect">
            <a:avLst/>
          </a:prstGeom>
          <a:noFill/>
          <a:ln w="9525">
            <a:noFill/>
            <a:miter lim="800000"/>
            <a:headEnd/>
            <a:tailEnd/>
          </a:ln>
        </p:spPr>
        <p:txBody>
          <a:bodyPr wrap="squar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Lab acquired </a:t>
            </a:r>
          </a:p>
        </p:txBody>
      </p:sp>
      <p:sp>
        <p:nvSpPr>
          <p:cNvPr id="21" name="Arrow: Down 402">
            <a:extLst>
              <a:ext uri="{FF2B5EF4-FFF2-40B4-BE49-F238E27FC236}">
                <a16:creationId xmlns:a16="http://schemas.microsoft.com/office/drawing/2014/main" id="{CE81CEB3-EF7C-44B7-82D8-10AB1377DBA6}"/>
              </a:ext>
            </a:extLst>
          </p:cNvPr>
          <p:cNvSpPr/>
          <p:nvPr/>
        </p:nvSpPr>
        <p:spPr>
          <a:xfrm rot="5400000">
            <a:off x="6982463" y="3655803"/>
            <a:ext cx="667446" cy="1052083"/>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22" name="Oval 21">
            <a:extLst>
              <a:ext uri="{FF2B5EF4-FFF2-40B4-BE49-F238E27FC236}">
                <a16:creationId xmlns:a16="http://schemas.microsoft.com/office/drawing/2014/main" id="{7ECE9168-A993-431D-A82B-5671194BBC5C}"/>
              </a:ext>
            </a:extLst>
          </p:cNvPr>
          <p:cNvSpPr/>
          <p:nvPr/>
        </p:nvSpPr>
        <p:spPr>
          <a:xfrm>
            <a:off x="8047047" y="3494141"/>
            <a:ext cx="1281308" cy="1281308"/>
          </a:xfrm>
          <a:prstGeom prst="ellipse">
            <a:avLst/>
          </a:prstGeom>
          <a:solidFill>
            <a:srgbClr val="FF5050"/>
          </a:solidFill>
          <a:ln w="12700" cap="flat" cmpd="sng" algn="ctr">
            <a:solidFill>
              <a:srgbClr val="C00000"/>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
        <p:nvSpPr>
          <p:cNvPr id="23" name="Text Box 763">
            <a:extLst>
              <a:ext uri="{FF2B5EF4-FFF2-40B4-BE49-F238E27FC236}">
                <a16:creationId xmlns:a16="http://schemas.microsoft.com/office/drawing/2014/main" id="{4B1FF726-E137-4967-896F-E9565D5CFD7B}"/>
              </a:ext>
            </a:extLst>
          </p:cNvPr>
          <p:cNvSpPr txBox="1">
            <a:spLocks noChangeArrowheads="1"/>
          </p:cNvSpPr>
          <p:nvPr/>
        </p:nvSpPr>
        <p:spPr bwMode="auto">
          <a:xfrm>
            <a:off x="8966123" y="3432885"/>
            <a:ext cx="1838152" cy="149013"/>
          </a:xfrm>
          <a:prstGeom prst="rect">
            <a:avLst/>
          </a:prstGeom>
          <a:noFill/>
          <a:ln w="9525">
            <a:noFill/>
            <a:miter lim="800000"/>
            <a:headEnd/>
            <a:tailEnd/>
          </a:ln>
        </p:spPr>
        <p:txBody>
          <a:bodyPr wrap="square" lIns="91439" tIns="45719" rIns="91439" bIns="45719">
            <a:spAutoFit/>
          </a:bodyPr>
          <a:lstStyle/>
          <a:p>
            <a:pPr defTabSz="457200">
              <a:lnSpc>
                <a:spcPct val="0"/>
              </a:lnSpc>
              <a:spcBef>
                <a:spcPts val="1687"/>
              </a:spcBef>
              <a:buClr>
                <a:srgbClr val="001F2C"/>
              </a:buClr>
              <a:buSzPct val="80000"/>
              <a:defRPr/>
            </a:pPr>
            <a:r>
              <a:rPr lang="en-GB" sz="1617" b="1" kern="0" dirty="0">
                <a:solidFill>
                  <a:prstClr val="black"/>
                </a:solidFill>
                <a:latin typeface="Calibri" panose="020F0502020204030204"/>
                <a:cs typeface="ヒラギノ角ゴ ProN W3"/>
              </a:rPr>
              <a:t>Blood transfusion </a:t>
            </a:r>
          </a:p>
        </p:txBody>
      </p:sp>
      <p:sp>
        <p:nvSpPr>
          <p:cNvPr id="24" name="Teardrop 23">
            <a:extLst>
              <a:ext uri="{FF2B5EF4-FFF2-40B4-BE49-F238E27FC236}">
                <a16:creationId xmlns:a16="http://schemas.microsoft.com/office/drawing/2014/main" id="{B78F4A83-F6BE-475B-A47A-4FC27232E171}"/>
              </a:ext>
            </a:extLst>
          </p:cNvPr>
          <p:cNvSpPr/>
          <p:nvPr/>
        </p:nvSpPr>
        <p:spPr>
          <a:xfrm rot="18970035">
            <a:off x="8486910" y="3987093"/>
            <a:ext cx="447495" cy="487022"/>
          </a:xfrm>
          <a:prstGeom prst="teardrop">
            <a:avLst>
              <a:gd name="adj" fmla="val 146661"/>
            </a:avLst>
          </a:prstGeom>
          <a:solidFill>
            <a:sysClr val="window" lastClr="FFFFFF"/>
          </a:solidFill>
          <a:ln w="12700" cap="flat" cmpd="sng" algn="ctr">
            <a:solidFill>
              <a:srgbClr val="C00000"/>
            </a:solidFill>
            <a:prstDash val="solid"/>
            <a:miter lim="800000"/>
          </a:ln>
          <a:effectLst/>
        </p:spPr>
        <p:txBody>
          <a:bodyPr rtlCol="0" anchor="ctr"/>
          <a:lstStyle/>
          <a:p>
            <a:pPr algn="ctr" defTabSz="457200">
              <a:defRPr/>
            </a:pPr>
            <a:endParaRPr lang="en-GB" kern="0">
              <a:solidFill>
                <a:prstClr val="white"/>
              </a:solidFill>
              <a:latin typeface="Calibri" panose="020F0502020204030204"/>
            </a:endParaRPr>
          </a:p>
        </p:txBody>
      </p:sp>
    </p:spTree>
    <p:extLst>
      <p:ext uri="{BB962C8B-B14F-4D97-AF65-F5344CB8AC3E}">
        <p14:creationId xmlns:p14="http://schemas.microsoft.com/office/powerpoint/2010/main" val="3447302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918</TotalTime>
  <Words>1051</Words>
  <Application>Microsoft Office PowerPoint</Application>
  <PresentationFormat>Widescreen</PresentationFormat>
  <Paragraphs>127</Paragraphs>
  <Slides>15</Slides>
  <Notes>15</Notes>
  <HiddenSlides>0</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15</vt:i4>
      </vt:variant>
    </vt:vector>
  </HeadingPairs>
  <TitlesOfParts>
    <vt:vector size="29" baseType="lpstr">
      <vt:lpstr>ＭＳ Ｐゴシック</vt:lpstr>
      <vt:lpstr>Arial</vt:lpstr>
      <vt:lpstr>Calibri</vt:lpstr>
      <vt:lpstr>Calibri Light</vt:lpstr>
      <vt:lpstr>Gill Sans</vt:lpstr>
      <vt:lpstr>Helvetica</vt:lpstr>
      <vt:lpstr>Times</vt:lpstr>
      <vt:lpstr>Times New Roman</vt:lpstr>
      <vt:lpstr>Verdana</vt:lpstr>
      <vt:lpstr>ヒラギノ角ゴ ProN W3</vt:lpstr>
      <vt:lpstr>Office Theme</vt:lpstr>
      <vt:lpstr>EU WARM GRAY Powerpoint Template</vt:lpstr>
      <vt:lpstr>MRC slides template</vt:lpstr>
      <vt:lpstr>Image</vt:lpstr>
      <vt:lpstr>PowerPoint Presentation</vt:lpstr>
      <vt:lpstr>PowerPoint Presentation</vt:lpstr>
      <vt:lpstr>PowerPoint Presentation</vt:lpstr>
      <vt:lpstr>Worldwide Spread  </vt:lpstr>
      <vt:lpstr>Virus Structures  </vt:lpstr>
      <vt:lpstr>Family Tree  </vt:lpstr>
      <vt:lpstr>Transmission  </vt:lpstr>
      <vt:lpstr>Anyone hungry?  </vt:lpstr>
      <vt:lpstr>Alternative Transmission Routes  </vt:lpstr>
      <vt:lpstr>Classical Symptoms  </vt:lpstr>
      <vt:lpstr>Further Complications  </vt:lpstr>
      <vt:lpstr>Further Complications  </vt:lpstr>
      <vt:lpstr>Treatment Options  </vt:lpstr>
      <vt:lpstr>The Future of Zika Virus  </vt:lpstr>
      <vt:lpstr>Thank you!  </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Donald</dc:creator>
  <cp:lastModifiedBy>Rebecca Pitman</cp:lastModifiedBy>
  <cp:revision>36</cp:revision>
  <dcterms:created xsi:type="dcterms:W3CDTF">2019-05-20T10:37:28Z</dcterms:created>
  <dcterms:modified xsi:type="dcterms:W3CDTF">2019-09-24T07:52:24Z</dcterms:modified>
</cp:coreProperties>
</file>